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59" r:id="rId1"/>
    <p:sldMasterId id="2147484179" r:id="rId2"/>
    <p:sldMasterId id="2147484433" r:id="rId3"/>
    <p:sldMasterId id="2147484447" r:id="rId4"/>
  </p:sldMasterIdLst>
  <p:notesMasterIdLst>
    <p:notesMasterId r:id="rId88"/>
  </p:notesMasterIdLst>
  <p:handoutMasterIdLst>
    <p:handoutMasterId r:id="rId89"/>
  </p:handoutMasterIdLst>
  <p:sldIdLst>
    <p:sldId id="522" r:id="rId5"/>
    <p:sldId id="466" r:id="rId6"/>
    <p:sldId id="320" r:id="rId7"/>
    <p:sldId id="346" r:id="rId8"/>
    <p:sldId id="433" r:id="rId9"/>
    <p:sldId id="434" r:id="rId10"/>
    <p:sldId id="502" r:id="rId11"/>
    <p:sldId id="506" r:id="rId12"/>
    <p:sldId id="507" r:id="rId13"/>
    <p:sldId id="508" r:id="rId14"/>
    <p:sldId id="509" r:id="rId15"/>
    <p:sldId id="510" r:id="rId16"/>
    <p:sldId id="396" r:id="rId17"/>
    <p:sldId id="511" r:id="rId18"/>
    <p:sldId id="512" r:id="rId19"/>
    <p:sldId id="397" r:id="rId20"/>
    <p:sldId id="473" r:id="rId21"/>
    <p:sldId id="514" r:id="rId22"/>
    <p:sldId id="475" r:id="rId23"/>
    <p:sldId id="513" r:id="rId24"/>
    <p:sldId id="395" r:id="rId25"/>
    <p:sldId id="541" r:id="rId26"/>
    <p:sldId id="542" r:id="rId27"/>
    <p:sldId id="543" r:id="rId28"/>
    <p:sldId id="540" r:id="rId29"/>
    <p:sldId id="526" r:id="rId30"/>
    <p:sldId id="527" r:id="rId31"/>
    <p:sldId id="529" r:id="rId32"/>
    <p:sldId id="530" r:id="rId33"/>
    <p:sldId id="536" r:id="rId34"/>
    <p:sldId id="539" r:id="rId35"/>
    <p:sldId id="547" r:id="rId36"/>
    <p:sldId id="551" r:id="rId37"/>
    <p:sldId id="549" r:id="rId38"/>
    <p:sldId id="554" r:id="rId39"/>
    <p:sldId id="550" r:id="rId40"/>
    <p:sldId id="521" r:id="rId41"/>
    <p:sldId id="352" r:id="rId42"/>
    <p:sldId id="555" r:id="rId43"/>
    <p:sldId id="556" r:id="rId44"/>
    <p:sldId id="557" r:id="rId45"/>
    <p:sldId id="347" r:id="rId46"/>
    <p:sldId id="458" r:id="rId47"/>
    <p:sldId id="517" r:id="rId48"/>
    <p:sldId id="399" r:id="rId49"/>
    <p:sldId id="355" r:id="rId50"/>
    <p:sldId id="400" r:id="rId51"/>
    <p:sldId id="403" r:id="rId52"/>
    <p:sldId id="359" r:id="rId53"/>
    <p:sldId id="436" r:id="rId54"/>
    <p:sldId id="497" r:id="rId55"/>
    <p:sldId id="363" r:id="rId56"/>
    <p:sldId id="437" r:id="rId57"/>
    <p:sldId id="499" r:id="rId58"/>
    <p:sldId id="366" r:id="rId59"/>
    <p:sldId id="438" r:id="rId60"/>
    <p:sldId id="501" r:id="rId61"/>
    <p:sldId id="406" r:id="rId62"/>
    <p:sldId id="367" r:id="rId63"/>
    <p:sldId id="515" r:id="rId64"/>
    <p:sldId id="408" r:id="rId65"/>
    <p:sldId id="459" r:id="rId66"/>
    <p:sldId id="525" r:id="rId67"/>
    <p:sldId id="448" r:id="rId68"/>
    <p:sldId id="384" r:id="rId69"/>
    <p:sldId id="417" r:id="rId70"/>
    <p:sldId id="418" r:id="rId71"/>
    <p:sldId id="470" r:id="rId72"/>
    <p:sldId id="420" r:id="rId73"/>
    <p:sldId id="412" r:id="rId74"/>
    <p:sldId id="414" r:id="rId75"/>
    <p:sldId id="485" r:id="rId76"/>
    <p:sldId id="415" r:id="rId77"/>
    <p:sldId id="374" r:id="rId78"/>
    <p:sldId id="413" r:id="rId79"/>
    <p:sldId id="429" r:id="rId80"/>
    <p:sldId id="425" r:id="rId81"/>
    <p:sldId id="518" r:id="rId82"/>
    <p:sldId id="423" r:id="rId83"/>
    <p:sldId id="424" r:id="rId84"/>
    <p:sldId id="538" r:id="rId85"/>
    <p:sldId id="467" r:id="rId86"/>
    <p:sldId id="465" r:id="rId87"/>
  </p:sldIdLst>
  <p:sldSz cx="9144000" cy="6858000" type="letter"/>
  <p:notesSz cx="7010400"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0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333333"/>
    <a:srgbClr val="0B1CBB"/>
    <a:srgbClr val="75C3D3"/>
    <a:srgbClr val="4FB3C7"/>
    <a:srgbClr val="66CCFF"/>
    <a:srgbClr val="0918A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1" autoAdjust="0"/>
    <p:restoredTop sz="97934" autoAdjust="0"/>
  </p:normalViewPr>
  <p:slideViewPr>
    <p:cSldViewPr snapToGrid="0">
      <p:cViewPr varScale="1">
        <p:scale>
          <a:sx n="72" d="100"/>
          <a:sy n="72" d="100"/>
        </p:scale>
        <p:origin x="-1398" y="-9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74" d="100"/>
        <a:sy n="174" d="100"/>
      </p:scale>
      <p:origin x="0" y="0"/>
    </p:cViewPr>
  </p:notesTextViewPr>
  <p:sorterViewPr>
    <p:cViewPr varScale="1">
      <p:scale>
        <a:sx n="1" d="1"/>
        <a:sy n="1" d="1"/>
      </p:scale>
      <p:origin x="0" y="6984"/>
    </p:cViewPr>
  </p:sorterViewPr>
  <p:notesViewPr>
    <p:cSldViewPr snapToGrid="0">
      <p:cViewPr varScale="1">
        <p:scale>
          <a:sx n="100" d="100"/>
          <a:sy n="100" d="100"/>
        </p:scale>
        <p:origin x="-2544" y="-102"/>
      </p:cViewPr>
      <p:guideLst>
        <p:guide orient="horz" pos="2908"/>
        <p:guide pos="2208"/>
      </p:guideLst>
    </p:cSldViewPr>
  </p:notesViewPr>
  <p:gridSpacing cx="57607" cy="57607"/>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_rels/viewProps.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4"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3152775" y="8797925"/>
            <a:ext cx="7032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319" tIns="44963" rIns="88319" bIns="44963">
            <a:spAutoFit/>
          </a:bodyPr>
          <a:lstStyle>
            <a:lvl1pPr defTabSz="879475" eaLnBrk="0" hangingPunct="0">
              <a:defRPr sz="3200">
                <a:solidFill>
                  <a:schemeClr val="tx1"/>
                </a:solidFill>
                <a:latin typeface="Arial" panose="020B0604020202020204" pitchFamily="34" charset="0"/>
              </a:defRPr>
            </a:lvl1pPr>
            <a:lvl2pPr marL="742950" indent="-285750" defTabSz="879475" eaLnBrk="0" hangingPunct="0">
              <a:defRPr sz="3200">
                <a:solidFill>
                  <a:schemeClr val="tx1"/>
                </a:solidFill>
                <a:latin typeface="Arial" panose="020B0604020202020204" pitchFamily="34" charset="0"/>
              </a:defRPr>
            </a:lvl2pPr>
            <a:lvl3pPr marL="1143000" indent="-228600" defTabSz="879475" eaLnBrk="0" hangingPunct="0">
              <a:defRPr sz="3200">
                <a:solidFill>
                  <a:schemeClr val="tx1"/>
                </a:solidFill>
                <a:latin typeface="Arial" panose="020B0604020202020204" pitchFamily="34" charset="0"/>
              </a:defRPr>
            </a:lvl3pPr>
            <a:lvl4pPr marL="1600200" indent="-228600" defTabSz="879475" eaLnBrk="0" hangingPunct="0">
              <a:defRPr sz="3200">
                <a:solidFill>
                  <a:schemeClr val="tx1"/>
                </a:solidFill>
                <a:latin typeface="Arial" panose="020B0604020202020204" pitchFamily="34" charset="0"/>
              </a:defRPr>
            </a:lvl4pPr>
            <a:lvl5pPr marL="2057400" indent="-228600" defTabSz="879475" eaLnBrk="0" hangingPunct="0">
              <a:defRPr sz="3200">
                <a:solidFill>
                  <a:schemeClr val="tx1"/>
                </a:solidFill>
                <a:latin typeface="Arial" panose="020B0604020202020204" pitchFamily="34" charset="0"/>
              </a:defRPr>
            </a:lvl5pPr>
            <a:lvl6pPr marL="2514600" indent="-228600" defTabSz="879475"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defTabSz="879475"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defTabSz="879475"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defTabSz="879475"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algn="ctr">
              <a:lnSpc>
                <a:spcPct val="90000"/>
              </a:lnSpc>
              <a:defRPr/>
            </a:pPr>
            <a:r>
              <a:rPr lang="en-US" sz="1200" smtClean="0">
                <a:latin typeface="Century Gothic" panose="020B0502020202020204" pitchFamily="34" charset="0"/>
              </a:rPr>
              <a:t>Page </a:t>
            </a:r>
            <a:fld id="{0129DA85-654B-493B-B5E6-DD542FAD19B6}" type="slidenum">
              <a:rPr lang="en-US" sz="1200" smtClean="0">
                <a:latin typeface="Century Gothic" panose="020B0502020202020204" pitchFamily="34" charset="0"/>
              </a:rPr>
              <a:pPr algn="ctr">
                <a:lnSpc>
                  <a:spcPct val="90000"/>
                </a:lnSpc>
                <a:defRPr/>
              </a:pPr>
              <a:t>‹#›</a:t>
            </a:fld>
            <a:endParaRPr lang="en-US" sz="1200" smtClean="0">
              <a:latin typeface="Century Gothic" panose="020B0502020202020204" pitchFamily="34" charset="0"/>
            </a:endParaRPr>
          </a:p>
        </p:txBody>
      </p:sp>
    </p:spTree>
    <p:extLst>
      <p:ext uri="{BB962C8B-B14F-4D97-AF65-F5344CB8AC3E}">
        <p14:creationId xmlns:p14="http://schemas.microsoft.com/office/powerpoint/2010/main" val="1625802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5038" y="4387850"/>
            <a:ext cx="5140325" cy="4154488"/>
          </a:xfrm>
          <a:prstGeom prst="rect">
            <a:avLst/>
          </a:prstGeom>
          <a:noFill/>
          <a:ln w="12700">
            <a:noFill/>
            <a:miter lim="800000"/>
            <a:headEnd/>
            <a:tailEnd/>
          </a:ln>
          <a:effectLst/>
        </p:spPr>
        <p:txBody>
          <a:bodyPr vert="horz" wrap="square" lIns="91532" tIns="44963" rIns="91532" bIns="44963"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1379" name="Rectangle 3"/>
          <p:cNvSpPr>
            <a:spLocks noChangeArrowheads="1"/>
          </p:cNvSpPr>
          <p:nvPr/>
        </p:nvSpPr>
        <p:spPr bwMode="auto">
          <a:xfrm>
            <a:off x="3152775" y="8797925"/>
            <a:ext cx="7032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319" tIns="44963" rIns="88319" bIns="44963">
            <a:spAutoFit/>
          </a:bodyPr>
          <a:lstStyle>
            <a:lvl1pPr defTabSz="879475" eaLnBrk="0" hangingPunct="0">
              <a:defRPr sz="3200">
                <a:solidFill>
                  <a:schemeClr val="tx1"/>
                </a:solidFill>
                <a:latin typeface="Arial" panose="020B0604020202020204" pitchFamily="34" charset="0"/>
              </a:defRPr>
            </a:lvl1pPr>
            <a:lvl2pPr marL="742950" indent="-285750" defTabSz="879475" eaLnBrk="0" hangingPunct="0">
              <a:defRPr sz="3200">
                <a:solidFill>
                  <a:schemeClr val="tx1"/>
                </a:solidFill>
                <a:latin typeface="Arial" panose="020B0604020202020204" pitchFamily="34" charset="0"/>
              </a:defRPr>
            </a:lvl2pPr>
            <a:lvl3pPr marL="1143000" indent="-228600" defTabSz="879475" eaLnBrk="0" hangingPunct="0">
              <a:defRPr sz="3200">
                <a:solidFill>
                  <a:schemeClr val="tx1"/>
                </a:solidFill>
                <a:latin typeface="Arial" panose="020B0604020202020204" pitchFamily="34" charset="0"/>
              </a:defRPr>
            </a:lvl3pPr>
            <a:lvl4pPr marL="1600200" indent="-228600" defTabSz="879475" eaLnBrk="0" hangingPunct="0">
              <a:defRPr sz="3200">
                <a:solidFill>
                  <a:schemeClr val="tx1"/>
                </a:solidFill>
                <a:latin typeface="Arial" panose="020B0604020202020204" pitchFamily="34" charset="0"/>
              </a:defRPr>
            </a:lvl4pPr>
            <a:lvl5pPr marL="2057400" indent="-228600" defTabSz="879475" eaLnBrk="0" hangingPunct="0">
              <a:defRPr sz="3200">
                <a:solidFill>
                  <a:schemeClr val="tx1"/>
                </a:solidFill>
                <a:latin typeface="Arial" panose="020B0604020202020204" pitchFamily="34" charset="0"/>
              </a:defRPr>
            </a:lvl5pPr>
            <a:lvl6pPr marL="2514600" indent="-228600" defTabSz="879475"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defTabSz="879475"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defTabSz="879475"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defTabSz="879475"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algn="ctr">
              <a:lnSpc>
                <a:spcPct val="90000"/>
              </a:lnSpc>
              <a:defRPr/>
            </a:pPr>
            <a:r>
              <a:rPr lang="en-US" sz="1200" smtClean="0">
                <a:latin typeface="Century Gothic" panose="020B0502020202020204" pitchFamily="34" charset="0"/>
              </a:rPr>
              <a:t>Page </a:t>
            </a:r>
            <a:fld id="{56EF307A-D7DA-4C8D-BD57-D17FEFA5FF6C}" type="slidenum">
              <a:rPr lang="en-US" sz="1200" smtClean="0">
                <a:latin typeface="Century Gothic" panose="020B0502020202020204" pitchFamily="34" charset="0"/>
              </a:rPr>
              <a:pPr algn="ctr">
                <a:lnSpc>
                  <a:spcPct val="90000"/>
                </a:lnSpc>
                <a:defRPr/>
              </a:pPr>
              <a:t>‹#›</a:t>
            </a:fld>
            <a:endParaRPr lang="en-US" sz="1200" smtClean="0">
              <a:latin typeface="Century Gothic" panose="020B0502020202020204" pitchFamily="34" charset="0"/>
            </a:endParaRPr>
          </a:p>
        </p:txBody>
      </p:sp>
      <p:sp>
        <p:nvSpPr>
          <p:cNvPr id="21508" name="Rectangle 4"/>
          <p:cNvSpPr>
            <a:spLocks noGrp="1" noRot="1" noChangeAspect="1" noChangeArrowheads="1" noTextEdit="1"/>
          </p:cNvSpPr>
          <p:nvPr>
            <p:ph type="sldImg" idx="2"/>
          </p:nvPr>
        </p:nvSpPr>
        <p:spPr bwMode="auto">
          <a:xfrm>
            <a:off x="1208088" y="701675"/>
            <a:ext cx="4597400" cy="34480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897191884"/>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Univers (W1)"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Univers (W1)"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Univers (W1)"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Univers (W1)"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Univers (W1)"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96975" y="692150"/>
            <a:ext cx="4618038" cy="3463925"/>
          </a:xfrm>
          <a:ln/>
        </p:spPr>
      </p:sp>
      <p:sp>
        <p:nvSpPr>
          <p:cNvPr id="25603" name="Rectangle 3"/>
          <p:cNvSpPr>
            <a:spLocks noGrp="1" noChangeArrowheads="1"/>
          </p:cNvSpPr>
          <p:nvPr>
            <p:ph type="body" idx="1"/>
          </p:nvPr>
        </p:nvSpPr>
        <p:spPr>
          <a:xfrm>
            <a:off x="935038" y="4387850"/>
            <a:ext cx="5140325" cy="4156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887292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Now that we’ve looked at some important nuclear physics concepts, we’ll move on to specifics on radiation.  We’ll look at the common sources of ionizing radiation.  We will look at the process of radioactivity, a fundamental physical process associated with atoms.  In contrast to radiation from radioactivity, which originates with a nuclear transformation, we’ll take a look at how radiation is produced outside the nucleus in the form of X-rays.  Then we’ll examine the common nuclear reactions.  All of these processes and reactions are natural, and occur abundantly in nature.  In our discussion of the production mechanisms of radiation, we’ll also talk about the characteristics of the radiations themselves.</a:t>
            </a:r>
          </a:p>
        </p:txBody>
      </p:sp>
    </p:spTree>
    <p:extLst>
      <p:ext uri="{BB962C8B-B14F-4D97-AF65-F5344CB8AC3E}">
        <p14:creationId xmlns:p14="http://schemas.microsoft.com/office/powerpoint/2010/main" val="3173387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Radiation is the transfer of energy – through the motion of particles or electromagnetic waves.</a:t>
            </a:r>
          </a:p>
          <a:p>
            <a:r>
              <a:rPr lang="en-US" smtClean="0"/>
              <a:t>(Throw a small object back and forth to demonstrate the transfer of energy – ask how the energy is manifested – kinetic energy)</a:t>
            </a:r>
          </a:p>
          <a:p>
            <a:r>
              <a:rPr lang="en-US" smtClean="0"/>
              <a:t>A critical aspect of the particular nature of ionizing radiation is that it liberates energetic charged particles – the absorption of the kinetic energy of these particles is what causes “dose”.</a:t>
            </a:r>
          </a:p>
          <a:p>
            <a:r>
              <a:rPr lang="en-US" smtClean="0"/>
              <a:t>The four types of radiation – listed here - all produce energetic charged particles as they penetrate matter – some directly, and some indirectly.</a:t>
            </a:r>
          </a:p>
          <a:p>
            <a:r>
              <a:rPr lang="en-US" smtClean="0"/>
              <a:t>Mention that Alpha and Beta are charged particles themselves, so the production of ions is usually a direct charged particle interaction, whereas absorption of gamma and neutron radiations involves the conversion of these into charged particles (i.e. converting electromagnetic energy into kinetic energy).</a:t>
            </a:r>
          </a:p>
          <a:p>
            <a:r>
              <a:rPr lang="en-US" smtClean="0"/>
              <a:t>Non-ionizing radiations do not result in energetic ion production, therefore there is no “dose” in the same sense used above.  However, some of these radiations can definitely cause biological damage, they just do it by different means.</a:t>
            </a:r>
          </a:p>
          <a:p>
            <a:r>
              <a:rPr lang="en-US" smtClean="0"/>
              <a:t>We’ll discuss the types of radiation and their origins a little later.</a:t>
            </a:r>
          </a:p>
        </p:txBody>
      </p:sp>
    </p:spTree>
    <p:extLst>
      <p:ext uri="{BB962C8B-B14F-4D97-AF65-F5344CB8AC3E}">
        <p14:creationId xmlns:p14="http://schemas.microsoft.com/office/powerpoint/2010/main" val="2942419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Here is a depiction of the electromagnetic spectrum showing the wavelengths of different categories of radiations.  Note that the actual threshold energy or crossover from one type to another is not an exactly defined thing.  For instance, the upper end of the UV range can cause ionization in some materials.</a:t>
            </a:r>
          </a:p>
          <a:p>
            <a:r>
              <a:rPr lang="en-US" smtClean="0"/>
              <a:t>Note: The use of the term “x-ray” to define a radiation energy range is somewhat misleading.  X-rays originate in the electron cloud of an atom, rather than from the nucleus, and therefore have historically been associated with an energy range on order of electron binding energies (which holds true for “characteristic” X-rays).  However, X-rays produced by high energy machines (diagnostic X-rays ~ 100 keV, accelerators ~ GeV) are much higher.  A clearer way to categorize it is by sticking to the point of origin – gamma rays come from nuclear decay processes, X-rays come from atomic processes outside the nucleus.  Their energies are arbitrary and overlap. </a:t>
            </a:r>
          </a:p>
        </p:txBody>
      </p:sp>
    </p:spTree>
    <p:extLst>
      <p:ext uri="{BB962C8B-B14F-4D97-AF65-F5344CB8AC3E}">
        <p14:creationId xmlns:p14="http://schemas.microsoft.com/office/powerpoint/2010/main" val="4052386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Remember, we said there were four main types of ionizing radiations.  Three were particles.  The first is the alpha particle.</a:t>
            </a:r>
          </a:p>
          <a:p>
            <a:r>
              <a:rPr lang="en-US" smtClean="0"/>
              <a:t>Alpha because they were the first discovered – A, B, C, etc.</a:t>
            </a:r>
          </a:p>
          <a:p>
            <a:r>
              <a:rPr lang="en-US" smtClean="0"/>
              <a:t>Notice that the examples listed are all heavy nuclei.  Heavy elements are the ones for whom alpha decay is energetically likely.  An alpha particle is actually a helium nucleus. For lighter elements, other decay processes become much more likely (decay processes “compete”).</a:t>
            </a:r>
          </a:p>
          <a:p>
            <a:r>
              <a:rPr lang="en-US" smtClean="0"/>
              <a:t>Look at the result of the decay. The equation shows the effect of losing the alpha particle.  (</a:t>
            </a:r>
            <a:r>
              <a:rPr lang="en-US" b="1" smtClean="0"/>
              <a:t>Look at the key for the Chart of Nuclides</a:t>
            </a:r>
            <a:r>
              <a:rPr lang="en-US" smtClean="0"/>
              <a:t>)</a:t>
            </a:r>
          </a:p>
          <a:p>
            <a:r>
              <a:rPr lang="en-US" smtClean="0"/>
              <a:t>The alpha particle is the radiation.  It is ejected with a considerable amount of kinetic energy.  Where does that energy come from?  It is the energy equivalence of the difference in the binding energy between the parent and daughter.  In essence, each nucleon in the daughter weighs slightly less than in the parent.  That difference in mass must go somewhere – it is turned into the kinetic energy of the alpha particle (actually shared between the alpha and the nucleus).  Alpha particles are highly charged, therefore are heavily interactive  with electrons as they penetrate matter.  How penetrating are they?  </a:t>
            </a:r>
          </a:p>
        </p:txBody>
      </p:sp>
    </p:spTree>
    <p:extLst>
      <p:ext uri="{BB962C8B-B14F-4D97-AF65-F5344CB8AC3E}">
        <p14:creationId xmlns:p14="http://schemas.microsoft.com/office/powerpoint/2010/main" val="68667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Beta-minus decay occurs when a parent nucleus has an imbalance of neutrons and protons in which the nucleus is “neutron rich”.  In lighter nuclei, beta decay is more probable than alpha, and it results in a daughter product with more binding energy per nucleon than the parent.  The model for beta decay is that a neutron within the atom changes into a proton and an electron (and an electron-neutrino).  The electron cannot exist within the nucleus and is ejected carrying the kinetic energy equivalent in the difference between the parent and daughter total mass-energy (actually the energy is shared by the beta and the neutrino, resulting in a continuum of energy possible from the beta, up to the total transition energy).</a:t>
            </a:r>
          </a:p>
        </p:txBody>
      </p:sp>
    </p:spTree>
    <p:extLst>
      <p:ext uri="{BB962C8B-B14F-4D97-AF65-F5344CB8AC3E}">
        <p14:creationId xmlns:p14="http://schemas.microsoft.com/office/powerpoint/2010/main" val="1034864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936625" y="4389438"/>
            <a:ext cx="5137150" cy="41544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41" tIns="44280" rIns="90141" bIns="44280"/>
          <a:lstStyle/>
          <a:p>
            <a:r>
              <a:rPr lang="en-US" smtClean="0"/>
              <a:t>After a decay reaction, the nucleus is often in an “excited” state.  This means that the decay has resulted in producing a nucleus which still has excess energy to get rid of.  Rather than emitting another beta or alpha particle, this energy is lost by emitting a pulse of electromagnetic radiation called a gamma ray.  The gamma ray is identical in nature to light or microwaves, but of very high energy.</a:t>
            </a:r>
          </a:p>
          <a:p>
            <a:r>
              <a:rPr lang="en-US" smtClean="0"/>
              <a:t>Like all forms of electromagnetic radiation, the gamma ray has no mass and no charge.  Gamma rays interact with material by colliding with the electrons in the shells of atoms.   They lose their energy slowly in material, being able to travel significant distances before stopping.  Depending on their initial energy, gamma rays can travel from 1 to hundreds of meters in air and can easily go right through people.</a:t>
            </a:r>
          </a:p>
          <a:p>
            <a:r>
              <a:rPr lang="en-US" smtClean="0"/>
              <a:t>It is important to note that most alpha and beta emitters also emit gamma rays as part of their decay process.  However, their is no such thing as a “pure” gamma emitter.</a:t>
            </a:r>
          </a:p>
          <a:p>
            <a:r>
              <a:rPr lang="en-US" smtClean="0"/>
              <a:t>Important gamma emitters including technetium-99m which is used in nuclear medicine, and cesium-137 which is used for calibration of nuclear instruments. </a:t>
            </a:r>
          </a:p>
        </p:txBody>
      </p:sp>
      <p:sp>
        <p:nvSpPr>
          <p:cNvPr id="87043" name="Rectangle 3"/>
          <p:cNvSpPr>
            <a:spLocks noGrp="1" noRot="1" noChangeAspect="1" noChangeArrowheads="1" noTextEdit="1"/>
          </p:cNvSpPr>
          <p:nvPr>
            <p:ph type="sldImg"/>
          </p:nvPr>
        </p:nvSpPr>
        <p:spPr>
          <a:xfrm>
            <a:off x="1208088" y="701675"/>
            <a:ext cx="4595812" cy="3446463"/>
          </a:xfrm>
          <a:ln cap="flat"/>
        </p:spPr>
      </p:sp>
    </p:spTree>
    <p:extLst>
      <p:ext uri="{BB962C8B-B14F-4D97-AF65-F5344CB8AC3E}">
        <p14:creationId xmlns:p14="http://schemas.microsoft.com/office/powerpoint/2010/main" val="91630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Half-life is a common way to relate the rate of decay of a particular radioactive nuclide.  Half-life is a convenient way to express the decay rate, but the fundamental quantity that determines the half life is the decay constant.  The decay constant is the probability that any atom may occur per unit time.  Half life expresses the effect of the decay constant by identifying the period of time required for a given quantity of the material to decay to half that amount.</a:t>
            </a:r>
          </a:p>
        </p:txBody>
      </p:sp>
    </p:spTree>
    <p:extLst>
      <p:ext uri="{BB962C8B-B14F-4D97-AF65-F5344CB8AC3E}">
        <p14:creationId xmlns:p14="http://schemas.microsoft.com/office/powerpoint/2010/main" val="1461587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925" y="923925"/>
            <a:ext cx="4144963" cy="3167063"/>
          </a:xfrm>
          <a:prstGeom prst="rect">
            <a:avLst/>
          </a:prstGeom>
          <a:solidFill>
            <a:srgbClr val="FFFFFF"/>
          </a:solidFill>
          <a:ln w="9525">
            <a:solidFill>
              <a:srgbClr val="000000"/>
            </a:solidFill>
            <a:miter lim="800000"/>
            <a:headEnd/>
            <a:tailEnd/>
          </a:ln>
          <a:effectLst/>
        </p:spPr>
        <p:txBody>
          <a:bodyPr wrap="none" lIns="83311" tIns="41655" rIns="83311" bIns="41655"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C0C0C0"/>
                </a:outerShdw>
              </a:effectLst>
            </a:endParaRPr>
          </a:p>
        </p:txBody>
      </p:sp>
      <p:sp>
        <p:nvSpPr>
          <p:cNvPr id="102403" name="Text Box 2"/>
          <p:cNvSpPr>
            <a:spLocks noGrp="1" noChangeArrowheads="1"/>
          </p:cNvSpPr>
          <p:nvPr>
            <p:ph type="body"/>
          </p:nvPr>
        </p:nvSpPr>
        <p:spPr>
          <a:xfrm>
            <a:off x="1069975" y="4395788"/>
            <a:ext cx="4876800" cy="35131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7788" indent="-77788" eaLnBrk="1">
              <a:lnSpc>
                <a:spcPct val="93000"/>
              </a:lnSpc>
              <a:spcBef>
                <a:spcPct val="0"/>
              </a:spcBef>
              <a:buSzPct val="45000"/>
              <a:tabLst>
                <a:tab pos="658813" algn="l"/>
                <a:tab pos="1317625" algn="l"/>
                <a:tab pos="1978025" algn="l"/>
                <a:tab pos="2636838" algn="l"/>
                <a:tab pos="3297238" algn="l"/>
                <a:tab pos="3956050" algn="l"/>
                <a:tab pos="4616450" algn="l"/>
              </a:tabLst>
            </a:pPr>
            <a:r>
              <a:rPr lang="en-GB" smtClean="0">
                <a:latin typeface="Arial" panose="020B0604020202020204" pitchFamily="34" charset="0"/>
                <a:ea typeface="msgothic" charset="0"/>
                <a:cs typeface="msgothic" charset="0"/>
              </a:rPr>
              <a:t>Ionizing radiation induces direct DNA damage and indirect damage through the radiolysis of water. This damage is either eliminated or fixed in the cell as a mutation or chromosomal rearrangement by DNA repair processes. After release by cell cycle checkpoint control mechanisms, an irradiated surviving cell (blue) may proliferate, passing on the legacy of radiation to its progeny (diagram A), potentially initiating the carcinogenic process. The irradiated cell (blue) can also communicate with nonirradiated neighboring cells (cyan) by cell-to-cell gap junction communication and/or secretion of soluble factors eliciting nontargeted apoptosis (black) or micronucleation (red) in cells that have never been exposed to radiation (diagram B).</a:t>
            </a:r>
          </a:p>
        </p:txBody>
      </p:sp>
    </p:spTree>
    <p:extLst>
      <p:ext uri="{BB962C8B-B14F-4D97-AF65-F5344CB8AC3E}">
        <p14:creationId xmlns:p14="http://schemas.microsoft.com/office/powerpoint/2010/main" val="2497547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074"/>
          <p:cNvSpPr>
            <a:spLocks noGrp="1" noRot="1" noChangeAspect="1" noChangeArrowheads="1" noTextEdit="1"/>
          </p:cNvSpPr>
          <p:nvPr>
            <p:ph type="sldImg"/>
          </p:nvPr>
        </p:nvSpPr>
        <p:spPr>
          <a:ln/>
        </p:spPr>
      </p:sp>
      <p:sp>
        <p:nvSpPr>
          <p:cNvPr id="107523" name="Rectangle 3075"/>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Radioactivity is the name we give to the spontaneous transformation of nuclei which exist in an unstable configuration.  Radioactive material is simply anything that exhibits the characteristic of radioactivity (and radioactive materials are everywhere in various quantities).  Isotopes are nuclei of the same element (same proton number) but different mass numbers (more or less neutrons).  A radionuclide is a specific unstable isotope of a given element, for example, Co-60.  What is it that makes nuclei unstable?  Nuclear matter is only stable in certain combinations of neutrons and protons.  A stable nucleus will always be stable (in the absence of enough energy being applied to disrupt the nucleus), for example, a combination like 6 protons and 6 neutrons (C-12).  But the seemingly minor change of one neutron makes for instability.  So 6 protons and 5 neutrons (C-11) is an unstable nucleus or radioisotope.</a:t>
            </a:r>
          </a:p>
        </p:txBody>
      </p:sp>
    </p:spTree>
    <p:extLst>
      <p:ext uri="{BB962C8B-B14F-4D97-AF65-F5344CB8AC3E}">
        <p14:creationId xmlns:p14="http://schemas.microsoft.com/office/powerpoint/2010/main" val="1455664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the English system, the basic unit of radioactivity is the Curie.  A Curie corresponds to 3.7E10 decays per second.  In the international system, the basic unit of activity is the Becquerel, which is one dps.  Specific activity is a way of expressing the decay rate per unit mass or unit volume of a material.  It is important to remember that these radioactivity units express the DECAY RATE, that is the number of radioactive atoms decaying per unit time, not the number of atoms present.  The decay rate is a function of the number of atoms present and the decay constant, which means that the decay rate will constantly decrease as the number of radioactive atoms decreases (also see the next slide).</a:t>
            </a:r>
          </a:p>
        </p:txBody>
      </p:sp>
    </p:spTree>
    <p:extLst>
      <p:ext uri="{BB962C8B-B14F-4D97-AF65-F5344CB8AC3E}">
        <p14:creationId xmlns:p14="http://schemas.microsoft.com/office/powerpoint/2010/main" val="306543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23975" y="787400"/>
            <a:ext cx="4365625" cy="3273425"/>
          </a:xfrm>
          <a:ln/>
        </p:spPr>
      </p:sp>
      <p:sp>
        <p:nvSpPr>
          <p:cNvPr id="27651" name="Rectangle 3"/>
          <p:cNvSpPr>
            <a:spLocks noGrp="1" noChangeArrowheads="1"/>
          </p:cNvSpPr>
          <p:nvPr>
            <p:ph type="body" idx="1"/>
          </p:nvPr>
        </p:nvSpPr>
        <p:spPr>
          <a:xfrm>
            <a:off x="939800" y="4387850"/>
            <a:ext cx="5130800" cy="41544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96" tIns="43648" rIns="87296" bIns="43648"/>
          <a:lstStyle/>
          <a:p>
            <a:endParaRPr lang="en-US" smtClean="0"/>
          </a:p>
        </p:txBody>
      </p:sp>
    </p:spTree>
    <p:extLst>
      <p:ext uri="{BB962C8B-B14F-4D97-AF65-F5344CB8AC3E}">
        <p14:creationId xmlns:p14="http://schemas.microsoft.com/office/powerpoint/2010/main" val="3097748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Units for exposure and dose may take several forms.  In the English system, the common units are the Roentgen, the Rad and the Rem.  The Roentgen is a measure of ionization in air by photons and is a useful unit for making real-time measurements (and for gamma radiation, the Roentgen equates almost exactly to the rem).  The rad is a measure of energy deposition in any material.  It does not provide information on the relative biological effect of that dose.  By applying a “quality factor” (next slide), the rad is converted to the Rem, the unit used to express biological harm, thus providing a unit that is normalized for any kind of radiation.</a:t>
            </a:r>
          </a:p>
        </p:txBody>
      </p:sp>
    </p:spTree>
    <p:extLst>
      <p:ext uri="{BB962C8B-B14F-4D97-AF65-F5344CB8AC3E}">
        <p14:creationId xmlns:p14="http://schemas.microsoft.com/office/powerpoint/2010/main" val="3031015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196975" y="692150"/>
            <a:ext cx="4619625" cy="3463925"/>
          </a:xfrm>
          <a:ln/>
        </p:spPr>
      </p:sp>
      <p:sp>
        <p:nvSpPr>
          <p:cNvPr id="121859" name="Rectangle 3"/>
          <p:cNvSpPr>
            <a:spLocks noGrp="1" noChangeArrowheads="1"/>
          </p:cNvSpPr>
          <p:nvPr>
            <p:ph type="body" idx="1"/>
          </p:nvPr>
        </p:nvSpPr>
        <p:spPr>
          <a:xfrm>
            <a:off x="935038" y="4387850"/>
            <a:ext cx="5140325" cy="4156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23514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Here are the topics we’ll be covering.  Some of these are just definitions.  Some of them involve concepts that may be new or not well-established in your mind.  Some of this will require you to “unlearn” pre-conceived notions you have and internalize a different conceptual picture.</a:t>
            </a:r>
          </a:p>
        </p:txBody>
      </p:sp>
    </p:spTree>
    <p:extLst>
      <p:ext uri="{BB962C8B-B14F-4D97-AF65-F5344CB8AC3E}">
        <p14:creationId xmlns:p14="http://schemas.microsoft.com/office/powerpoint/2010/main" val="4009300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4294967295"/>
          </p:nvPr>
        </p:nvSpPr>
        <p:spPr>
          <a:xfrm>
            <a:off x="3970338" y="8772525"/>
            <a:ext cx="3038475" cy="461963"/>
          </a:xfrm>
          <a:prstGeom prst="rect">
            <a:avLst/>
          </a:prstGeom>
        </p:spPr>
        <p:txBody>
          <a:bodyPr lIns="92830" tIns="46415" rIns="92830" bIns="46415"/>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fld id="{4AB39E41-362B-44BD-811D-87D9DB818E2D}" type="slidenum">
              <a:rPr lang="en-US" smtClean="0">
                <a:effectLst>
                  <a:outerShdw blurRad="38100" dist="38100" dir="2700000" algn="tl">
                    <a:srgbClr val="C0C0C0"/>
                  </a:outerShdw>
                </a:effectLst>
              </a:rPr>
              <a:pPr eaLnBrk="1" hangingPunct="1">
                <a:spcBef>
                  <a:spcPct val="20000"/>
                </a:spcBef>
                <a:buClr>
                  <a:schemeClr val="hlink"/>
                </a:buClr>
                <a:buSzPct val="90000"/>
                <a:buFont typeface="Wingdings" panose="05000000000000000000" pitchFamily="2" charset="2"/>
                <a:buNone/>
                <a:defRPr/>
              </a:pPr>
              <a:t>7</a:t>
            </a:fld>
            <a:endParaRPr lang="en-US" smtClean="0">
              <a:effectLst>
                <a:outerShdw blurRad="38100" dist="38100" dir="2700000" algn="tl">
                  <a:srgbClr val="C0C0C0"/>
                </a:outerShdw>
              </a:effectLst>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is meant simply as a brief introduction.  The scouts should already have completed their homework and should be somewhat familiar with this material.  The two takeaways are 1) scientific thought has changed dramatically over the ages and 2) We now believe that the quantum model is correct, but we will use the Bohr model for simplicity.</a:t>
            </a:r>
          </a:p>
        </p:txBody>
      </p:sp>
    </p:spTree>
    <p:extLst>
      <p:ext uri="{BB962C8B-B14F-4D97-AF65-F5344CB8AC3E}">
        <p14:creationId xmlns:p14="http://schemas.microsoft.com/office/powerpoint/2010/main" val="306074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4294967295"/>
          </p:nvPr>
        </p:nvSpPr>
        <p:spPr>
          <a:xfrm>
            <a:off x="3970338" y="8772525"/>
            <a:ext cx="3038475" cy="461963"/>
          </a:xfrm>
          <a:prstGeom prst="rect">
            <a:avLst/>
          </a:prstGeom>
        </p:spPr>
        <p:txBody>
          <a:bodyPr lIns="92830" tIns="46415" rIns="92830" bIns="46415"/>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fld id="{21AFB17F-D067-44CD-A7E3-075D97876D58}" type="slidenum">
              <a:rPr lang="en-US" smtClean="0">
                <a:effectLst>
                  <a:outerShdw blurRad="38100" dist="38100" dir="2700000" algn="tl">
                    <a:srgbClr val="C0C0C0"/>
                  </a:outerShdw>
                </a:effectLst>
              </a:rPr>
              <a:pPr eaLnBrk="1" hangingPunct="1">
                <a:spcBef>
                  <a:spcPct val="20000"/>
                </a:spcBef>
                <a:buClr>
                  <a:schemeClr val="hlink"/>
                </a:buClr>
                <a:buSzPct val="90000"/>
                <a:buFont typeface="Wingdings" panose="05000000000000000000" pitchFamily="2" charset="2"/>
                <a:buNone/>
                <a:defRPr/>
              </a:pPr>
              <a:t>11</a:t>
            </a:fld>
            <a:endParaRPr lang="en-US" smtClean="0">
              <a:effectLst>
                <a:outerShdw blurRad="38100" dist="38100" dir="2700000" algn="tl">
                  <a:srgbClr val="C0C0C0"/>
                </a:outerShdw>
              </a:effectLst>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8156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4294967295"/>
          </p:nvPr>
        </p:nvSpPr>
        <p:spPr>
          <a:xfrm>
            <a:off x="3970338" y="8772525"/>
            <a:ext cx="3038475" cy="461963"/>
          </a:xfrm>
          <a:prstGeom prst="rect">
            <a:avLst/>
          </a:prstGeom>
        </p:spPr>
        <p:txBody>
          <a:bodyPr lIns="92830" tIns="46415" rIns="92830" bIns="46415"/>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fld id="{B815F654-CCAB-4B27-91FA-2E7A002FA143}" type="slidenum">
              <a:rPr lang="en-US" smtClean="0">
                <a:effectLst>
                  <a:outerShdw blurRad="38100" dist="38100" dir="2700000" algn="tl">
                    <a:srgbClr val="C0C0C0"/>
                  </a:outerShdw>
                </a:effectLst>
              </a:rPr>
              <a:pPr eaLnBrk="1" hangingPunct="1">
                <a:spcBef>
                  <a:spcPct val="20000"/>
                </a:spcBef>
                <a:buClr>
                  <a:schemeClr val="hlink"/>
                </a:buClr>
                <a:buSzPct val="90000"/>
                <a:buFont typeface="Wingdings" panose="05000000000000000000" pitchFamily="2" charset="2"/>
                <a:buNone/>
                <a:defRPr/>
              </a:pPr>
              <a:t>12</a:t>
            </a:fld>
            <a:endParaRPr lang="en-US" smtClean="0">
              <a:effectLst>
                <a:outerShdw blurRad="38100" dist="38100" dir="2700000" algn="tl">
                  <a:srgbClr val="C0C0C0"/>
                </a:outerShdw>
              </a:effectLst>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01598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4294967295"/>
          </p:nvPr>
        </p:nvSpPr>
        <p:spPr>
          <a:xfrm>
            <a:off x="3970338" y="8772525"/>
            <a:ext cx="3038475" cy="461963"/>
          </a:xfrm>
          <a:prstGeom prst="rect">
            <a:avLst/>
          </a:prstGeom>
        </p:spPr>
        <p:txBody>
          <a:bodyPr lIns="92830" tIns="46415" rIns="92830" bIns="46415"/>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fld id="{C1842752-919C-48D5-BEB5-9676E43D2738}" type="slidenum">
              <a:rPr lang="en-US" smtClean="0">
                <a:effectLst>
                  <a:outerShdw blurRad="38100" dist="38100" dir="2700000" algn="tl">
                    <a:srgbClr val="C0C0C0"/>
                  </a:outerShdw>
                </a:effectLst>
              </a:rPr>
              <a:pPr eaLnBrk="1" hangingPunct="1">
                <a:spcBef>
                  <a:spcPct val="20000"/>
                </a:spcBef>
                <a:buClr>
                  <a:schemeClr val="hlink"/>
                </a:buClr>
                <a:buSzPct val="90000"/>
                <a:buFont typeface="Wingdings" panose="05000000000000000000" pitchFamily="2" charset="2"/>
                <a:buNone/>
                <a:defRPr/>
              </a:pPr>
              <a:t>14</a:t>
            </a:fld>
            <a:endParaRPr lang="en-US" smtClean="0">
              <a:effectLst>
                <a:outerShdw blurRad="38100" dist="38100" dir="2700000" algn="tl">
                  <a:srgbClr val="C0C0C0"/>
                </a:outerShdw>
              </a:effectLst>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60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6422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Now that we’ve looked at some important nuclear physics concepts, we’ll move on to specifics on radiation.  We’ll look at the common sources of ionizing radiation.  We will look at the process of radioactivity, a fundamental physical process associated with atoms.  In contrast to radiation from radioactivity, which originates with a nuclear transformation, we’ll take a look at how radiation is produced outside the nucleus in the form of X-rays.  Then we’ll examine the common nuclear reactions.  All of these processes and reactions are natural, and occur abundantly in nature.  In our discussion of the production mechanisms of radiation, we’ll also talk about the characteristics of the radiations themselves.</a:t>
            </a:r>
          </a:p>
        </p:txBody>
      </p:sp>
    </p:spTree>
    <p:extLst>
      <p:ext uri="{BB962C8B-B14F-4D97-AF65-F5344CB8AC3E}">
        <p14:creationId xmlns:p14="http://schemas.microsoft.com/office/powerpoint/2010/main" val="3173387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12"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13"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15"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16"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grpSp>
      <p:sp>
        <p:nvSpPr>
          <p:cNvPr id="297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97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42" name="Rectangle 42"/>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43" name="Rectangle 43"/>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AA53D9F2-1704-40E5-9D9D-97D36F03CCB2}" type="slidenum">
              <a:rPr lang="en-US"/>
              <a:pPr>
                <a:defRPr/>
              </a:pPr>
              <a:t>‹#›</a:t>
            </a:fld>
            <a:endParaRPr lang="en-US"/>
          </a:p>
        </p:txBody>
      </p:sp>
    </p:spTree>
    <p:extLst>
      <p:ext uri="{BB962C8B-B14F-4D97-AF65-F5344CB8AC3E}">
        <p14:creationId xmlns:p14="http://schemas.microsoft.com/office/powerpoint/2010/main" val="1099875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5"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7F5F226E-18F5-49CA-B792-D42C38449A21}" type="slidenum">
              <a:rPr lang="en-US"/>
              <a:pPr>
                <a:defRPr/>
              </a:pPr>
              <a:t>‹#›</a:t>
            </a:fld>
            <a:endParaRPr lang="en-US"/>
          </a:p>
        </p:txBody>
      </p:sp>
    </p:spTree>
    <p:extLst>
      <p:ext uri="{BB962C8B-B14F-4D97-AF65-F5344CB8AC3E}">
        <p14:creationId xmlns:p14="http://schemas.microsoft.com/office/powerpoint/2010/main" val="86846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5"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816B61D6-0863-4A12-9D2D-C26FEF2F7215}" type="slidenum">
              <a:rPr lang="en-US"/>
              <a:pPr>
                <a:defRPr/>
              </a:pPr>
              <a:t>‹#›</a:t>
            </a:fld>
            <a:endParaRPr lang="en-US"/>
          </a:p>
        </p:txBody>
      </p:sp>
    </p:spTree>
    <p:extLst>
      <p:ext uri="{BB962C8B-B14F-4D97-AF65-F5344CB8AC3E}">
        <p14:creationId xmlns:p14="http://schemas.microsoft.com/office/powerpoint/2010/main" val="798320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6"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53FF7D50-A841-4719-A957-008479DC1235}" type="slidenum">
              <a:rPr lang="en-US"/>
              <a:pPr>
                <a:defRPr/>
              </a:pPr>
              <a:t>‹#›</a:t>
            </a:fld>
            <a:endParaRPr lang="en-US"/>
          </a:p>
        </p:txBody>
      </p:sp>
    </p:spTree>
    <p:extLst>
      <p:ext uri="{BB962C8B-B14F-4D97-AF65-F5344CB8AC3E}">
        <p14:creationId xmlns:p14="http://schemas.microsoft.com/office/powerpoint/2010/main" val="170395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7"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8"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581FEFB1-46CC-45A5-B7FC-AB19B732B921}" type="slidenum">
              <a:rPr lang="en-US"/>
              <a:pPr>
                <a:defRPr/>
              </a:pPr>
              <a:t>‹#›</a:t>
            </a:fld>
            <a:endParaRPr lang="en-US"/>
          </a:p>
        </p:txBody>
      </p:sp>
    </p:spTree>
    <p:extLst>
      <p:ext uri="{BB962C8B-B14F-4D97-AF65-F5344CB8AC3E}">
        <p14:creationId xmlns:p14="http://schemas.microsoft.com/office/powerpoint/2010/main" val="373465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EF4364-FDEA-43AD-AB78-8F65C0B6F619}" type="slidenum">
              <a:rPr lang="en-US"/>
              <a:pPr>
                <a:defRPr/>
              </a:pPr>
              <a:t>‹#›</a:t>
            </a:fld>
            <a:endParaRPr lang="en-US"/>
          </a:p>
        </p:txBody>
      </p:sp>
    </p:spTree>
    <p:extLst>
      <p:ext uri="{BB962C8B-B14F-4D97-AF65-F5344CB8AC3E}">
        <p14:creationId xmlns:p14="http://schemas.microsoft.com/office/powerpoint/2010/main" val="325844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D66249-3809-4597-8998-5199DEDF3760}" type="slidenum">
              <a:rPr lang="en-US"/>
              <a:pPr>
                <a:defRPr/>
              </a:pPr>
              <a:t>‹#›</a:t>
            </a:fld>
            <a:endParaRPr lang="en-US"/>
          </a:p>
        </p:txBody>
      </p:sp>
    </p:spTree>
    <p:extLst>
      <p:ext uri="{BB962C8B-B14F-4D97-AF65-F5344CB8AC3E}">
        <p14:creationId xmlns:p14="http://schemas.microsoft.com/office/powerpoint/2010/main" val="1591264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1D5E82-91CC-47F4-B900-28E030B720A1}" type="slidenum">
              <a:rPr lang="en-US"/>
              <a:pPr>
                <a:defRPr/>
              </a:pPr>
              <a:t>‹#›</a:t>
            </a:fld>
            <a:endParaRPr lang="en-US"/>
          </a:p>
        </p:txBody>
      </p:sp>
    </p:spTree>
    <p:extLst>
      <p:ext uri="{BB962C8B-B14F-4D97-AF65-F5344CB8AC3E}">
        <p14:creationId xmlns:p14="http://schemas.microsoft.com/office/powerpoint/2010/main" val="120200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9F01C5-6BEF-4325-9320-B05B0CFB23F5}" type="slidenum">
              <a:rPr lang="en-US"/>
              <a:pPr>
                <a:defRPr/>
              </a:pPr>
              <a:t>‹#›</a:t>
            </a:fld>
            <a:endParaRPr lang="en-US"/>
          </a:p>
        </p:txBody>
      </p:sp>
    </p:spTree>
    <p:extLst>
      <p:ext uri="{BB962C8B-B14F-4D97-AF65-F5344CB8AC3E}">
        <p14:creationId xmlns:p14="http://schemas.microsoft.com/office/powerpoint/2010/main" val="2533292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5AE462-61E5-4AFA-BB8A-0BE44E78C078}" type="slidenum">
              <a:rPr lang="en-US"/>
              <a:pPr>
                <a:defRPr/>
              </a:pPr>
              <a:t>‹#›</a:t>
            </a:fld>
            <a:endParaRPr lang="en-US"/>
          </a:p>
        </p:txBody>
      </p:sp>
    </p:spTree>
    <p:extLst>
      <p:ext uri="{BB962C8B-B14F-4D97-AF65-F5344CB8AC3E}">
        <p14:creationId xmlns:p14="http://schemas.microsoft.com/office/powerpoint/2010/main" val="3633247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C4194A9-8588-45DC-B970-611A66A7399F}" type="slidenum">
              <a:rPr lang="en-US"/>
              <a:pPr>
                <a:defRPr/>
              </a:pPr>
              <a:t>‹#›</a:t>
            </a:fld>
            <a:endParaRPr lang="en-US"/>
          </a:p>
        </p:txBody>
      </p:sp>
    </p:spTree>
    <p:extLst>
      <p:ext uri="{BB962C8B-B14F-4D97-AF65-F5344CB8AC3E}">
        <p14:creationId xmlns:p14="http://schemas.microsoft.com/office/powerpoint/2010/main" val="60212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5"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97938EF4-19E6-414D-80AF-ADE984DEFB31}" type="slidenum">
              <a:rPr lang="en-US"/>
              <a:pPr>
                <a:defRPr/>
              </a:pPr>
              <a:t>‹#›</a:t>
            </a:fld>
            <a:endParaRPr lang="en-US"/>
          </a:p>
        </p:txBody>
      </p:sp>
    </p:spTree>
    <p:extLst>
      <p:ext uri="{BB962C8B-B14F-4D97-AF65-F5344CB8AC3E}">
        <p14:creationId xmlns:p14="http://schemas.microsoft.com/office/powerpoint/2010/main" val="1798993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C03E50-966D-46EA-8F46-745033DAD8A6}" type="slidenum">
              <a:rPr lang="en-US"/>
              <a:pPr>
                <a:defRPr/>
              </a:pPr>
              <a:t>‹#›</a:t>
            </a:fld>
            <a:endParaRPr lang="en-US"/>
          </a:p>
        </p:txBody>
      </p:sp>
    </p:spTree>
    <p:extLst>
      <p:ext uri="{BB962C8B-B14F-4D97-AF65-F5344CB8AC3E}">
        <p14:creationId xmlns:p14="http://schemas.microsoft.com/office/powerpoint/2010/main" val="2135820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31AAA-08FB-4187-B62B-3B29084123FD}" type="slidenum">
              <a:rPr lang="en-US"/>
              <a:pPr>
                <a:defRPr/>
              </a:pPr>
              <a:t>‹#›</a:t>
            </a:fld>
            <a:endParaRPr lang="en-US"/>
          </a:p>
        </p:txBody>
      </p:sp>
    </p:spTree>
    <p:extLst>
      <p:ext uri="{BB962C8B-B14F-4D97-AF65-F5344CB8AC3E}">
        <p14:creationId xmlns:p14="http://schemas.microsoft.com/office/powerpoint/2010/main" val="1103961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1F7842-7764-498C-AB35-8AC84D4FB997}" type="slidenum">
              <a:rPr lang="en-US"/>
              <a:pPr>
                <a:defRPr/>
              </a:pPr>
              <a:t>‹#›</a:t>
            </a:fld>
            <a:endParaRPr lang="en-US"/>
          </a:p>
        </p:txBody>
      </p:sp>
    </p:spTree>
    <p:extLst>
      <p:ext uri="{BB962C8B-B14F-4D97-AF65-F5344CB8AC3E}">
        <p14:creationId xmlns:p14="http://schemas.microsoft.com/office/powerpoint/2010/main" val="976563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59B433-74BA-4F1B-BB6D-2BA057FD9E92}" type="slidenum">
              <a:rPr lang="en-US"/>
              <a:pPr>
                <a:defRPr/>
              </a:pPr>
              <a:t>‹#›</a:t>
            </a:fld>
            <a:endParaRPr lang="en-US"/>
          </a:p>
        </p:txBody>
      </p:sp>
    </p:spTree>
    <p:extLst>
      <p:ext uri="{BB962C8B-B14F-4D97-AF65-F5344CB8AC3E}">
        <p14:creationId xmlns:p14="http://schemas.microsoft.com/office/powerpoint/2010/main" val="80215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1251D1-B57B-4344-87A7-9A21AA5583C5}" type="slidenum">
              <a:rPr lang="en-US"/>
              <a:pPr>
                <a:defRPr/>
              </a:pPr>
              <a:t>‹#›</a:t>
            </a:fld>
            <a:endParaRPr lang="en-US"/>
          </a:p>
        </p:txBody>
      </p:sp>
    </p:spTree>
    <p:extLst>
      <p:ext uri="{BB962C8B-B14F-4D97-AF65-F5344CB8AC3E}">
        <p14:creationId xmlns:p14="http://schemas.microsoft.com/office/powerpoint/2010/main" val="2004556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7A4C97-5AB0-42BD-AE78-5DB3B3A67AC8}" type="slidenum">
              <a:rPr lang="en-US"/>
              <a:pPr>
                <a:defRPr/>
              </a:pPr>
              <a:t>‹#›</a:t>
            </a:fld>
            <a:endParaRPr lang="en-US"/>
          </a:p>
        </p:txBody>
      </p:sp>
    </p:spTree>
    <p:extLst>
      <p:ext uri="{BB962C8B-B14F-4D97-AF65-F5344CB8AC3E}">
        <p14:creationId xmlns:p14="http://schemas.microsoft.com/office/powerpoint/2010/main" val="1428634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83BF3C-45A5-4559-86E2-96526B5C389A}" type="slidenum">
              <a:rPr lang="en-US"/>
              <a:pPr>
                <a:defRPr/>
              </a:pPr>
              <a:t>‹#›</a:t>
            </a:fld>
            <a:endParaRPr lang="en-US"/>
          </a:p>
        </p:txBody>
      </p:sp>
    </p:spTree>
    <p:extLst>
      <p:ext uri="{BB962C8B-B14F-4D97-AF65-F5344CB8AC3E}">
        <p14:creationId xmlns:p14="http://schemas.microsoft.com/office/powerpoint/2010/main" val="245509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3EF4364-FDEA-43AD-AB78-8F65C0B6F619}"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158792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9D66249-3809-4597-8998-5199DEDF3760}"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984861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81D5E82-91CC-47F4-B900-28E030B720A1}"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3191835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5"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F569B437-9666-4066-A156-A18585CCF578}" type="slidenum">
              <a:rPr lang="en-US"/>
              <a:pPr>
                <a:defRPr/>
              </a:pPr>
              <a:t>‹#›</a:t>
            </a:fld>
            <a:endParaRPr lang="en-US"/>
          </a:p>
        </p:txBody>
      </p:sp>
    </p:spTree>
    <p:extLst>
      <p:ext uri="{BB962C8B-B14F-4D97-AF65-F5344CB8AC3E}">
        <p14:creationId xmlns:p14="http://schemas.microsoft.com/office/powerpoint/2010/main" val="612344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8C9F01C5-6BEF-4325-9320-B05B0CFB23F5}"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687159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5F5AE462-61E5-4AFA-BB8A-0BE44E78C078}"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297598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3C4194A9-8588-45DC-B970-611A66A7399F}"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57933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FC03E50-966D-46EA-8F46-745033DAD8A6}"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3638906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7131AAA-08FB-4187-B62B-3B29084123FD}"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102306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A41F7842-7764-498C-AB35-8AC84D4FB997}"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806524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A59B433-74BA-4F1B-BB6D-2BA057FD9E92}"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87581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81251D1-B57B-4344-87A7-9A21AA5583C5}"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3758985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17A4C97-5AB0-42BD-AE78-5DB3B3A67AC8}"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795842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ED83BF3C-45A5-4559-86E2-96526B5C389A}"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72547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6"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F274960D-3D81-4FC5-9F14-D39345A31BB2}" type="slidenum">
              <a:rPr lang="en-US"/>
              <a:pPr>
                <a:defRPr/>
              </a:pPr>
              <a:t>‹#›</a:t>
            </a:fld>
            <a:endParaRPr lang="en-US"/>
          </a:p>
        </p:txBody>
      </p:sp>
    </p:spTree>
    <p:extLst>
      <p:ext uri="{BB962C8B-B14F-4D97-AF65-F5344CB8AC3E}">
        <p14:creationId xmlns:p14="http://schemas.microsoft.com/office/powerpoint/2010/main" val="31361117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3EF4364-FDEA-43AD-AB78-8F65C0B6F619}"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158792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9D66249-3809-4597-8998-5199DEDF3760}"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984861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81D5E82-91CC-47F4-B900-28E030B720A1}"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3191835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8C9F01C5-6BEF-4325-9320-B05B0CFB23F5}"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687159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5F5AE462-61E5-4AFA-BB8A-0BE44E78C078}"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297598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3C4194A9-8588-45DC-B970-611A66A7399F}"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579339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CFC03E50-966D-46EA-8F46-745033DAD8A6}"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3638906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7131AAA-08FB-4187-B62B-3B29084123FD}"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102306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A41F7842-7764-498C-AB35-8AC84D4FB997}"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806524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A59B433-74BA-4F1B-BB6D-2BA057FD9E92}"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8758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8"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9"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4E4CD8E3-EC88-451C-894E-3BF230FD44C5}" type="slidenum">
              <a:rPr lang="en-US"/>
              <a:pPr>
                <a:defRPr/>
              </a:pPr>
              <a:t>‹#›</a:t>
            </a:fld>
            <a:endParaRPr lang="en-US"/>
          </a:p>
        </p:txBody>
      </p:sp>
    </p:spTree>
    <p:extLst>
      <p:ext uri="{BB962C8B-B14F-4D97-AF65-F5344CB8AC3E}">
        <p14:creationId xmlns:p14="http://schemas.microsoft.com/office/powerpoint/2010/main" val="1916533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81251D1-B57B-4344-87A7-9A21AA5583C5}"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3758985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17A4C97-5AB0-42BD-AE78-5DB3B3A67AC8}"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795842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ED83BF3C-45A5-4559-86E2-96526B5C389A}"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72547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4"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5"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EB5D5122-545D-45E3-924B-FA9B8A977870}" type="slidenum">
              <a:rPr lang="en-US"/>
              <a:pPr>
                <a:defRPr/>
              </a:pPr>
              <a:t>‹#›</a:t>
            </a:fld>
            <a:endParaRPr lang="en-US"/>
          </a:p>
        </p:txBody>
      </p:sp>
    </p:spTree>
    <p:extLst>
      <p:ext uri="{BB962C8B-B14F-4D97-AF65-F5344CB8AC3E}">
        <p14:creationId xmlns:p14="http://schemas.microsoft.com/office/powerpoint/2010/main" val="99449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3"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4"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FA45A8A5-2CC5-43FF-9D5E-BA30D76E52F8}" type="slidenum">
              <a:rPr lang="en-US"/>
              <a:pPr>
                <a:defRPr/>
              </a:pPr>
              <a:t>‹#›</a:t>
            </a:fld>
            <a:endParaRPr lang="en-US"/>
          </a:p>
        </p:txBody>
      </p:sp>
    </p:spTree>
    <p:extLst>
      <p:ext uri="{BB962C8B-B14F-4D97-AF65-F5344CB8AC3E}">
        <p14:creationId xmlns:p14="http://schemas.microsoft.com/office/powerpoint/2010/main" val="80564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6"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09EAC23F-C6C8-4417-B46E-AF6A9D9FD195}" type="slidenum">
              <a:rPr lang="en-US"/>
              <a:pPr>
                <a:defRPr/>
              </a:pPr>
              <a:t>‹#›</a:t>
            </a:fld>
            <a:endParaRPr lang="en-US"/>
          </a:p>
        </p:txBody>
      </p:sp>
    </p:spTree>
    <p:extLst>
      <p:ext uri="{BB962C8B-B14F-4D97-AF65-F5344CB8AC3E}">
        <p14:creationId xmlns:p14="http://schemas.microsoft.com/office/powerpoint/2010/main" val="301000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6" name="Rectangle 41"/>
          <p:cNvSpPr>
            <a:spLocks noGrp="1" noChangeArrowheads="1"/>
          </p:cNvSpPr>
          <p:nvPr>
            <p:ph type="ftr" sz="quarter" idx="11"/>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a:spcBef>
                <a:spcPct val="20000"/>
              </a:spcBef>
              <a:buClr>
                <a:srgbClr val="FFFFCC"/>
              </a:buClr>
              <a:buSzPct val="90000"/>
              <a:buFont typeface="Wingdings" panose="05000000000000000000" pitchFamily="2" charset="2"/>
              <a:buNone/>
              <a:defRPr>
                <a:latin typeface="Arial" panose="020B0604020202020204" pitchFamily="34" charset="0"/>
              </a:defRPr>
            </a:lvl1pPr>
          </a:lstStyle>
          <a:p>
            <a:pPr>
              <a:defRPr/>
            </a:pPr>
            <a:fld id="{E7E4D81E-DD4F-404A-A1C9-ACFB32F376B2}" type="slidenum">
              <a:rPr lang="en-US"/>
              <a:pPr>
                <a:defRPr/>
              </a:pPr>
              <a:t>‹#›</a:t>
            </a:fld>
            <a:endParaRPr lang="en-US"/>
          </a:p>
        </p:txBody>
      </p:sp>
    </p:spTree>
    <p:extLst>
      <p:ext uri="{BB962C8B-B14F-4D97-AF65-F5344CB8AC3E}">
        <p14:creationId xmlns:p14="http://schemas.microsoft.com/office/powerpoint/2010/main" val="416337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286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grpSp>
          <p:nvGrpSpPr>
            <p:cNvPr id="1035" name="Group 6"/>
            <p:cNvGrpSpPr>
              <a:grpSpLocks/>
            </p:cNvGrpSpPr>
            <p:nvPr/>
          </p:nvGrpSpPr>
          <p:grpSpPr bwMode="auto">
            <a:xfrm>
              <a:off x="288" y="0"/>
              <a:ext cx="5098" cy="4316"/>
              <a:chOff x="288" y="0"/>
              <a:chExt cx="5098" cy="4316"/>
            </a:xfrm>
          </p:grpSpPr>
          <p:sp>
            <p:nvSpPr>
              <p:cNvPr id="286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grpSp>
        <p:sp>
          <p:nvSpPr>
            <p:cNvPr id="286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286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087"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088"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286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solidFill>
                  <a:srgbClr val="FFFFFF"/>
                </a:solidFill>
                <a:latin typeface="Verdana" pitchFamily="34" charset="0"/>
              </a:endParaRPr>
            </a:p>
          </p:txBody>
        </p:sp>
        <p:sp>
          <p:nvSpPr>
            <p:cNvPr id="3090"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091"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09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09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09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grpSp>
          <p:nvGrpSpPr>
            <p:cNvPr id="1047" name="Group 31"/>
            <p:cNvGrpSpPr>
              <a:grpSpLocks/>
            </p:cNvGrpSpPr>
            <p:nvPr/>
          </p:nvGrpSpPr>
          <p:grpSpPr bwMode="auto">
            <a:xfrm>
              <a:off x="1" y="392"/>
              <a:ext cx="5758" cy="1571"/>
              <a:chOff x="1" y="392"/>
              <a:chExt cx="5758" cy="1571"/>
            </a:xfrm>
          </p:grpSpPr>
          <p:sp>
            <p:nvSpPr>
              <p:cNvPr id="309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09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10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10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10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grpSp>
        <p:sp>
          <p:nvSpPr>
            <p:cNvPr id="309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sp>
          <p:nvSpPr>
            <p:cNvPr id="309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spcBef>
                  <a:spcPct val="20000"/>
                </a:spcBef>
                <a:buClr>
                  <a:srgbClr val="FFFFCC"/>
                </a:buClr>
                <a:buSzPct val="90000"/>
                <a:buFont typeface="Wingdings" panose="05000000000000000000" pitchFamily="2" charset="2"/>
                <a:buNone/>
                <a:defRPr/>
              </a:pPr>
              <a:endParaRPr lang="en-US">
                <a:solidFill>
                  <a:srgbClr val="FFFFFF"/>
                </a:solidFill>
                <a:effectLst>
                  <a:outerShdw blurRad="38100" dist="38100" dir="2700000" algn="tl">
                    <a:srgbClr val="000000">
                      <a:alpha val="43137"/>
                    </a:srgbClr>
                  </a:outerShdw>
                </a:effectLst>
              </a:endParaRPr>
            </a:p>
          </p:txBody>
        </p:sp>
      </p:grpSp>
      <p:sp>
        <p:nvSpPr>
          <p:cNvPr id="287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SzTx/>
              <a:buFontTx/>
              <a:buNone/>
              <a:defRPr sz="1000">
                <a:solidFill>
                  <a:srgbClr val="FFFFFF"/>
                </a:solidFill>
                <a:effectLst>
                  <a:outerShdw blurRad="38100" dist="38100" dir="2700000" algn="tl">
                    <a:srgbClr val="000000"/>
                  </a:outerShdw>
                </a:effectLst>
                <a:latin typeface="Verdana" panose="020B0604030504040204" pitchFamily="34" charset="0"/>
              </a:defRPr>
            </a:lvl1pPr>
          </a:lstStyle>
          <a:p>
            <a:pPr>
              <a:defRPr/>
            </a:pPr>
            <a:endParaRPr lang="en-US"/>
          </a:p>
        </p:txBody>
      </p:sp>
      <p:sp>
        <p:nvSpPr>
          <p:cNvPr id="287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1000">
                <a:solidFill>
                  <a:srgbClr val="FFFFFF"/>
                </a:solidFill>
                <a:effectLst>
                  <a:outerShdw blurRad="38100" dist="38100" dir="2700000" algn="tl">
                    <a:srgbClr val="000000"/>
                  </a:outerShdw>
                </a:effectLst>
                <a:latin typeface="Verdana" panose="020B0604030504040204" pitchFamily="34" charset="0"/>
              </a:defRPr>
            </a:lvl1pPr>
          </a:lstStyle>
          <a:p>
            <a:pPr>
              <a:defRPr/>
            </a:pPr>
            <a:endParaRPr lang="en-US"/>
          </a:p>
        </p:txBody>
      </p:sp>
      <p:sp>
        <p:nvSpPr>
          <p:cNvPr id="287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000">
                <a:solidFill>
                  <a:srgbClr val="FFFFFF"/>
                </a:solidFill>
                <a:effectLst>
                  <a:outerShdw blurRad="38100" dist="38100" dir="2700000" algn="tl">
                    <a:srgbClr val="000000"/>
                  </a:outerShdw>
                </a:effectLst>
                <a:latin typeface="Verdana" panose="020B0604030504040204" pitchFamily="34" charset="0"/>
              </a:defRPr>
            </a:lvl1pPr>
          </a:lstStyle>
          <a:p>
            <a:pPr>
              <a:defRPr/>
            </a:pPr>
            <a:fld id="{FB9B4A17-700F-4ADB-AA92-A5006884279E}" type="slidenum">
              <a:rPr lang="en-US"/>
              <a:pPr>
                <a:defRPr/>
              </a:pPr>
              <a:t>‹#›</a:t>
            </a:fld>
            <a:endParaRPr lang="en-US"/>
          </a:p>
        </p:txBody>
      </p:sp>
      <p:sp>
        <p:nvSpPr>
          <p:cNvPr id="287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7B54648-7DEE-4F0D-808E-E21451CDF3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 id="2147484419"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srgbClr val="FFFFFF">
                  <a:tint val="75000"/>
                </a:srgb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7B54648-7DEE-4F0D-808E-E21451CDF3B5}"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141258359"/>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srgbClr val="FFFFFF">
                  <a:tint val="75000"/>
                </a:srgb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7B54648-7DEE-4F0D-808E-E21451CDF3B5}"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141258359"/>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epa.gov/radtown/enter-radtown.html" TargetMode="Externa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rsh.nst.pku.edu.cn/nuclide/picture/chart1.map" TargetMode="Externa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hyperlink" Target="http://images.google.com/imgres?imgurl=http://www.cdc.gov/niosh/oerp/images/2001-133h-2.jpg&amp;imgrefurl=http://www.cdc.gov/niosh/oerp/previous.html&amp;usg=__K3K40kJvg9sa-Kq5E1HCpQq5JZA=&amp;h=239&amp;w=300&amp;sz=15&amp;hl=en&amp;start=37&amp;um=1&amp;tbnid=qtybPHdRPzx4jM:&amp;tbnh=92&amp;tbnw=116&amp;prev=/images?q%3DTrinity%2Btest%2Bsite%26gbv%3D2%26ndsp%3D21%26hl%3Den%26safe%3Dactive%26sa%3DN%26start%3D21%26um%3D1" TargetMode="Externa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hyperlink" Target="http://images.google.com/imgres?imgurl=http://trinititesite.com/images/trn25.JPG&amp;imgrefurl=http://trinititesite.com/&amp;usg=__jhPnlDodnkOqGIKuS3V6UDeVlS8=&amp;h=504&amp;w=672&amp;sz=319&amp;hl=en&amp;start=41&amp;um=1&amp;tbnid=hHKTeAHPy-zcKM:&amp;tbnh=104&amp;tbnw=138&amp;prev=/images?q%3DTrinity%2Btest%2Bsite%26gbv%3D2%26ndsp%3D21%26hl%3Den%26safe%3Dactive%26sa%3DN%26start%3D21%26um%3D1"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4.bp.blogspot.com/_woCeCtDfsdA/SxV0P2GZUVI/AAAAAAAAAAc/3kI5HPSio7E/s1600/reaction.jpg" TargetMode="Externa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image" Target="../media/image64.wmf"/><Relationship Id="rId3" Type="http://schemas.openxmlformats.org/officeDocument/2006/relationships/image" Target="../media/image54.wmf"/><Relationship Id="rId7" Type="http://schemas.openxmlformats.org/officeDocument/2006/relationships/image" Target="../media/image58.wmf"/><Relationship Id="rId12" Type="http://schemas.openxmlformats.org/officeDocument/2006/relationships/image" Target="../media/image63.wmf"/><Relationship Id="rId2" Type="http://schemas.openxmlformats.org/officeDocument/2006/relationships/image" Target="../media/image53.wmf"/><Relationship Id="rId1" Type="http://schemas.openxmlformats.org/officeDocument/2006/relationships/slideLayout" Target="../slideLayouts/slideLayout19.xml"/><Relationship Id="rId6" Type="http://schemas.openxmlformats.org/officeDocument/2006/relationships/image" Target="../media/image57.wmf"/><Relationship Id="rId11" Type="http://schemas.openxmlformats.org/officeDocument/2006/relationships/image" Target="../media/image62.wmf"/><Relationship Id="rId5" Type="http://schemas.openxmlformats.org/officeDocument/2006/relationships/image" Target="../media/image56.wmf"/><Relationship Id="rId10" Type="http://schemas.openxmlformats.org/officeDocument/2006/relationships/image" Target="../media/image61.wmf"/><Relationship Id="rId4" Type="http://schemas.openxmlformats.org/officeDocument/2006/relationships/image" Target="../media/image55.wmf"/><Relationship Id="rId9" Type="http://schemas.openxmlformats.org/officeDocument/2006/relationships/image" Target="../media/image60.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65.wmf"/></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marvel.com/universe/Image:Spidey_hed.jpg" TargetMode="Externa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3.vml"/><Relationship Id="rId6" Type="http://schemas.openxmlformats.org/officeDocument/2006/relationships/image" Target="../media/image71.wmf"/><Relationship Id="rId5" Type="http://schemas.openxmlformats.org/officeDocument/2006/relationships/oleObject" Target="../embeddings/oleObject4.bin"/><Relationship Id="rId10" Type="http://schemas.openxmlformats.org/officeDocument/2006/relationships/image" Target="../media/image73.wmf"/><Relationship Id="rId4" Type="http://schemas.openxmlformats.org/officeDocument/2006/relationships/image" Target="../media/image70.wmf"/><Relationship Id="rId9" Type="http://schemas.openxmlformats.org/officeDocument/2006/relationships/oleObject" Target="../embeddings/oleObject6.bin"/></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78.png"/><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image" Target="../media/image79.wmf"/></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oleObject" Target="../embeddings/oleObject11.bin"/></Relationships>
</file>

<file path=ppt/slides/_rels/slide57.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86.wmf"/><Relationship Id="rId5" Type="http://schemas.openxmlformats.org/officeDocument/2006/relationships/oleObject" Target="../embeddings/oleObject13.bin"/><Relationship Id="rId4" Type="http://schemas.openxmlformats.org/officeDocument/2006/relationships/image" Target="../media/image85.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0.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5.xml"/><Relationship Id="rId1" Type="http://schemas.openxmlformats.org/officeDocument/2006/relationships/vmlDrawing" Target="../drawings/vmlDrawing8.v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10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hyperlink" Target="mailto:dthrall@unm.ed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38" y="2047875"/>
            <a:ext cx="7489825" cy="1325563"/>
          </a:xfrm>
        </p:spPr>
        <p:txBody>
          <a:bodyPr rtlCol="0">
            <a:normAutofit/>
          </a:bodyPr>
          <a:lstStyle/>
          <a:p>
            <a:pPr eaLnBrk="1" fontAlgn="auto" hangingPunct="1">
              <a:spcAft>
                <a:spcPts val="0"/>
              </a:spcAft>
              <a:defRPr/>
            </a:pPr>
            <a:r>
              <a:rPr lang="en-US" sz="4400" b="1" u="sng" dirty="0" smtClean="0">
                <a:effectLst>
                  <a:outerShdw blurRad="38100" dist="38100" dir="2700000" algn="tl">
                    <a:srgbClr val="000000">
                      <a:alpha val="43137"/>
                    </a:srgbClr>
                  </a:outerShdw>
                </a:effectLst>
              </a:rPr>
              <a:t>Welcome To </a:t>
            </a:r>
            <a:r>
              <a:rPr lang="en-US" sz="4400" b="1" u="sng" dirty="0" err="1" smtClean="0">
                <a:effectLst>
                  <a:outerShdw blurRad="38100" dist="38100" dir="2700000" algn="tl">
                    <a:srgbClr val="000000">
                      <a:alpha val="43137"/>
                    </a:srgbClr>
                  </a:outerShdw>
                </a:effectLst>
              </a:rPr>
              <a:t>RadTown</a:t>
            </a:r>
            <a:r>
              <a:rPr lang="en-US" sz="4400" b="1" u="sng" dirty="0" smtClean="0">
                <a:effectLst>
                  <a:outerShdw blurRad="38100" dist="38100" dir="2700000" algn="tl">
                    <a:srgbClr val="000000">
                      <a:alpha val="43137"/>
                    </a:srgbClr>
                  </a:outerShdw>
                </a:effectLst>
              </a:rPr>
              <a:t> USA</a:t>
            </a:r>
            <a:r>
              <a:rPr lang="en-US" b="1" dirty="0" smtClean="0"/>
              <a:t/>
            </a:r>
            <a:br>
              <a:rPr lang="en-US" b="1" dirty="0" smtClean="0"/>
            </a:br>
            <a:endParaRPr lang="en-US" dirty="0" smtClean="0"/>
          </a:p>
        </p:txBody>
      </p:sp>
      <p:sp>
        <p:nvSpPr>
          <p:cNvPr id="3" name="Content Placeholder 2"/>
          <p:cNvSpPr>
            <a:spLocks noGrp="1"/>
          </p:cNvSpPr>
          <p:nvPr>
            <p:ph idx="1"/>
          </p:nvPr>
        </p:nvSpPr>
        <p:spPr>
          <a:xfrm>
            <a:off x="571500" y="3168650"/>
            <a:ext cx="7886700" cy="2298700"/>
          </a:xfrm>
        </p:spPr>
        <p:txBody>
          <a:bodyPr rtlCol="0">
            <a:normAutofit/>
          </a:bodyPr>
          <a:lstStyle/>
          <a:p>
            <a:pPr algn="ctr" eaLnBrk="1" fontAlgn="auto" hangingPunct="1">
              <a:spcAft>
                <a:spcPts val="0"/>
              </a:spcAft>
              <a:defRPr/>
            </a:pPr>
            <a:endParaRPr lang="en-US" sz="3200" dirty="0" smtClean="0"/>
          </a:p>
          <a:p>
            <a:pPr algn="ctr" eaLnBrk="1" fontAlgn="auto" hangingPunct="1">
              <a:spcAft>
                <a:spcPts val="0"/>
              </a:spcAft>
              <a:defRPr/>
            </a:pPr>
            <a:r>
              <a:rPr lang="en-US" sz="3200" b="1" dirty="0">
                <a:effectLst>
                  <a:outerShdw blurRad="38100" dist="38100" dir="2700000" algn="tl">
                    <a:srgbClr val="000000">
                      <a:alpha val="43137"/>
                    </a:srgbClr>
                  </a:outerShdw>
                </a:effectLst>
                <a:hlinkClick r:id="rId2"/>
              </a:rPr>
              <a:t>Click to Explore </a:t>
            </a:r>
            <a:r>
              <a:rPr lang="en-US" sz="3200" b="1" dirty="0" err="1">
                <a:effectLst>
                  <a:outerShdw blurRad="38100" dist="38100" dir="2700000" algn="tl">
                    <a:srgbClr val="000000">
                      <a:alpha val="43137"/>
                    </a:srgbClr>
                  </a:outerShdw>
                </a:effectLst>
                <a:hlinkClick r:id="rId2"/>
              </a:rPr>
              <a:t>RadTown</a:t>
            </a:r>
            <a:r>
              <a:rPr lang="en-US" sz="3200" b="1" dirty="0">
                <a:effectLst>
                  <a:outerShdw blurRad="38100" dist="38100" dir="2700000" algn="tl">
                    <a:srgbClr val="000000">
                      <a:alpha val="43137"/>
                    </a:srgbClr>
                  </a:outerShdw>
                </a:effectLst>
                <a:hlinkClick r:id="rId2"/>
              </a:rPr>
              <a:t> </a:t>
            </a:r>
            <a:r>
              <a:rPr lang="en-US" sz="3200" b="1" dirty="0" smtClean="0">
                <a:effectLst>
                  <a:outerShdw blurRad="38100" dist="38100" dir="2700000" algn="tl">
                    <a:srgbClr val="000000">
                      <a:alpha val="43137"/>
                    </a:srgbClr>
                  </a:outerShdw>
                </a:effectLst>
                <a:hlinkClick r:id="rId2"/>
              </a:rPr>
              <a:t>USA</a:t>
            </a:r>
            <a:endParaRPr lang="en-US" sz="3200" b="1" dirty="0" smtClean="0">
              <a:effectLst>
                <a:outerShdw blurRad="38100" dist="38100" dir="2700000" algn="tl">
                  <a:srgbClr val="000000">
                    <a:alpha val="43137"/>
                  </a:srgbClr>
                </a:outerShdw>
              </a:effectLst>
            </a:endParaRPr>
          </a:p>
          <a:p>
            <a:pPr marL="0" indent="0" algn="ctr" eaLnBrk="1" fontAlgn="auto" hangingPunct="1">
              <a:spcAft>
                <a:spcPts val="0"/>
              </a:spcAft>
              <a:buFont typeface="Arial" panose="020B0604020202020204" pitchFamily="34" charset="0"/>
              <a:buNone/>
              <a:defRPr/>
            </a:pPr>
            <a:endParaRPr lang="en-US" sz="2400" dirty="0"/>
          </a:p>
          <a:p>
            <a:pPr algn="ctr" eaLnBrk="1" fontAlgn="auto" hangingPunct="1">
              <a:spcAft>
                <a:spcPts val="0"/>
              </a:spcAft>
              <a:defRPr/>
            </a:pPr>
            <a:r>
              <a:rPr lang="en-US" b="1" dirty="0" smtClean="0">
                <a:effectLst>
                  <a:outerShdw blurRad="38100" dist="38100" dir="2700000" algn="tl">
                    <a:srgbClr val="000000">
                      <a:alpha val="43137"/>
                    </a:srgbClr>
                  </a:outerShdw>
                </a:effectLst>
              </a:rPr>
              <a:t>Click on any location in </a:t>
            </a:r>
            <a:r>
              <a:rPr lang="en-US" b="1" dirty="0" err="1" smtClean="0">
                <a:effectLst>
                  <a:outerShdw blurRad="38100" dist="38100" dir="2700000" algn="tl">
                    <a:srgbClr val="000000">
                      <a:alpha val="43137"/>
                    </a:srgbClr>
                  </a:outerShdw>
                </a:effectLst>
              </a:rPr>
              <a:t>RadTown</a:t>
            </a:r>
            <a:r>
              <a:rPr lang="en-US" b="1" dirty="0" smtClean="0">
                <a:effectLst>
                  <a:outerShdw blurRad="38100" dist="38100" dir="2700000" algn="tl">
                    <a:srgbClr val="000000">
                      <a:alpha val="43137"/>
                    </a:srgbClr>
                  </a:outerShdw>
                </a:effectLst>
              </a:rPr>
              <a:t> USA and find out about radiation sources or uses at that location.</a:t>
            </a:r>
          </a:p>
          <a:p>
            <a:pPr algn="ctr" eaLnBrk="1" fontAlgn="auto" hangingPunct="1">
              <a:spcAft>
                <a:spcPts val="0"/>
              </a:spcAft>
              <a:buFont typeface="Wingdings" panose="05000000000000000000" pitchFamily="2" charset="2"/>
              <a:buNone/>
              <a:defRPr/>
            </a:pPr>
            <a:endParaRPr lang="en-US" dirty="0" smtClean="0"/>
          </a:p>
        </p:txBody>
      </p:sp>
      <p:sp>
        <p:nvSpPr>
          <p:cNvPr id="4" name="Round Same Side Corner Rectangle 3"/>
          <p:cNvSpPr/>
          <p:nvPr/>
        </p:nvSpPr>
        <p:spPr>
          <a:xfrm rot="5400000">
            <a:off x="3877469" y="-3490119"/>
            <a:ext cx="1050925" cy="8805863"/>
          </a:xfrm>
          <a:prstGeom prst="round2SameRect">
            <a:avLst/>
          </a:prstGeom>
          <a:gradFill>
            <a:gsLst>
              <a:gs pos="0">
                <a:schemeClr val="tx1">
                  <a:lumMod val="50000"/>
                  <a:lumOff val="50000"/>
                </a:schemeClr>
              </a:gs>
              <a:gs pos="100000">
                <a:schemeClr val="bg1">
                  <a:lumMod val="85000"/>
                </a:schemeClr>
              </a:gs>
            </a:gsLst>
          </a:gradFill>
          <a:ln>
            <a:noFill/>
          </a:ln>
          <a:effectLst>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pic>
        <p:nvPicPr>
          <p:cNvPr id="2355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4850" y="660400"/>
            <a:ext cx="1403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22475-004-A3C9BD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85" y="264016"/>
            <a:ext cx="7740203" cy="617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28650" y="255588"/>
            <a:ext cx="7886700" cy="1325562"/>
          </a:xfrm>
        </p:spPr>
        <p:txBody>
          <a:bodyPr/>
          <a:lstStyle/>
          <a:p>
            <a:pPr algn="ctr" eaLnBrk="1" hangingPunct="1">
              <a:defRPr/>
            </a:pPr>
            <a:r>
              <a:rPr lang="en-US" sz="4400" b="1" dirty="0" smtClean="0">
                <a:effectLst>
                  <a:outerShdw blurRad="38100" dist="38100" dir="2700000" algn="tl">
                    <a:srgbClr val="000000">
                      <a:alpha val="43137"/>
                    </a:srgbClr>
                  </a:outerShdw>
                </a:effectLst>
              </a:rPr>
              <a:t>So, What is an Atom?</a:t>
            </a:r>
          </a:p>
        </p:txBody>
      </p:sp>
      <p:sp>
        <p:nvSpPr>
          <p:cNvPr id="39939" name="Rectangle 3"/>
          <p:cNvSpPr>
            <a:spLocks noGrp="1" noChangeArrowheads="1"/>
          </p:cNvSpPr>
          <p:nvPr>
            <p:ph idx="1"/>
          </p:nvPr>
        </p:nvSpPr>
        <p:spPr>
          <a:xfrm>
            <a:off x="628650" y="1825624"/>
            <a:ext cx="7886700" cy="4602471"/>
          </a:xfrm>
        </p:spPr>
        <p:txBody>
          <a:bodyPr rtlCol="0">
            <a:normAutofit/>
          </a:bodyPr>
          <a:lstStyle/>
          <a:p>
            <a:pPr eaLnBrk="1" hangingPunct="1">
              <a:defRPr/>
            </a:pPr>
            <a:r>
              <a:rPr lang="en-US" sz="2400" b="1" dirty="0" smtClean="0">
                <a:effectLst>
                  <a:outerShdw blurRad="38100" dist="38100" dir="2700000" algn="tl">
                    <a:srgbClr val="000000">
                      <a:alpha val="43137"/>
                    </a:srgbClr>
                  </a:outerShdw>
                </a:effectLst>
              </a:rPr>
              <a:t>Atoms are made up of protons, neutrons &amp; electrons</a:t>
            </a:r>
          </a:p>
          <a:p>
            <a:pPr marL="0" indent="0" eaLnBrk="1" hangingPunct="1">
              <a:buNone/>
              <a:defRPr/>
            </a:pPr>
            <a:endParaRPr lang="en-US" sz="2400" b="1" dirty="0" smtClean="0">
              <a:effectLst>
                <a:outerShdw blurRad="38100" dist="38100" dir="2700000" algn="tl">
                  <a:srgbClr val="000000">
                    <a:alpha val="43137"/>
                  </a:srgbClr>
                </a:outerShdw>
              </a:effectLst>
            </a:endParaRPr>
          </a:p>
          <a:p>
            <a:pPr lvl="1" eaLnBrk="1" hangingPunct="1">
              <a:defRPr/>
            </a:pPr>
            <a:r>
              <a:rPr lang="en-US" sz="2400" b="1" dirty="0" smtClean="0">
                <a:effectLst>
                  <a:outerShdw blurRad="38100" dist="38100" dir="2700000" algn="tl">
                    <a:srgbClr val="000000">
                      <a:alpha val="43137"/>
                    </a:srgbClr>
                  </a:outerShdw>
                </a:effectLst>
              </a:rPr>
              <a:t>   Protons: + charge			p</a:t>
            </a:r>
            <a:r>
              <a:rPr lang="en-US" sz="2400" b="1" baseline="30000" dirty="0" smtClean="0">
                <a:effectLst>
                  <a:outerShdw blurRad="38100" dist="38100" dir="2700000" algn="tl">
                    <a:srgbClr val="000000">
                      <a:alpha val="43137"/>
                    </a:srgbClr>
                  </a:outerShdw>
                </a:effectLst>
              </a:rPr>
              <a:t>+</a:t>
            </a:r>
            <a:r>
              <a:rPr lang="en-US" sz="2400" b="1" dirty="0" smtClean="0">
                <a:effectLst>
                  <a:outerShdw blurRad="38100" dist="38100" dir="2700000" algn="tl">
                    <a:srgbClr val="000000">
                      <a:alpha val="43137"/>
                    </a:srgbClr>
                  </a:outerShdw>
                </a:effectLst>
              </a:rPr>
              <a:t> </a:t>
            </a:r>
          </a:p>
          <a:p>
            <a:pPr lvl="1" eaLnBrk="1" hangingPunct="1">
              <a:defRPr/>
            </a:pPr>
            <a:r>
              <a:rPr lang="en-US" sz="2400" b="1" dirty="0" smtClean="0">
                <a:effectLst>
                  <a:outerShdw blurRad="38100" dist="38100" dir="2700000" algn="tl">
                    <a:srgbClr val="000000">
                      <a:alpha val="43137"/>
                    </a:srgbClr>
                  </a:outerShdw>
                </a:effectLst>
              </a:rPr>
              <a:t>   Neutrons: no charge		n</a:t>
            </a:r>
            <a:r>
              <a:rPr lang="en-US" sz="2400" b="1" baseline="30000" dirty="0" smtClean="0">
                <a:effectLst>
                  <a:outerShdw blurRad="38100" dist="38100" dir="2700000" algn="tl">
                    <a:srgbClr val="000000">
                      <a:alpha val="43137"/>
                    </a:srgbClr>
                  </a:outerShdw>
                </a:effectLst>
              </a:rPr>
              <a:t>0</a:t>
            </a:r>
          </a:p>
          <a:p>
            <a:pPr lvl="1" eaLnBrk="1" hangingPunct="1">
              <a:defRPr/>
            </a:pPr>
            <a:r>
              <a:rPr lang="en-US" sz="2400" b="1" dirty="0" smtClean="0">
                <a:effectLst>
                  <a:outerShdw blurRad="38100" dist="38100" dir="2700000" algn="tl">
                    <a:srgbClr val="000000">
                      <a:alpha val="43137"/>
                    </a:srgbClr>
                  </a:outerShdw>
                </a:effectLst>
              </a:rPr>
              <a:t>   Electrons: - charge		e</a:t>
            </a:r>
            <a:r>
              <a:rPr lang="en-US" sz="2400" b="1" baseline="30000" dirty="0" smtClean="0">
                <a:effectLst>
                  <a:outerShdw blurRad="38100" dist="38100" dir="2700000" algn="tl">
                    <a:srgbClr val="000000">
                      <a:alpha val="43137"/>
                    </a:srgbClr>
                  </a:outerShdw>
                </a:effectLst>
              </a:rPr>
              <a:t>-</a:t>
            </a:r>
          </a:p>
          <a:p>
            <a:pPr marL="342900" lvl="1" indent="0" eaLnBrk="1" hangingPunct="1">
              <a:buFont typeface="Arial" panose="020B0604020202020204" pitchFamily="34" charset="0"/>
              <a:buNone/>
              <a:defRPr/>
            </a:pPr>
            <a:endParaRPr lang="en-US" sz="2400" b="1" baseline="30000" dirty="0" smtClean="0">
              <a:effectLst>
                <a:outerShdw blurRad="38100" dist="38100" dir="2700000" algn="tl">
                  <a:srgbClr val="000000">
                    <a:alpha val="43137"/>
                  </a:srgbClr>
                </a:outerShdw>
              </a:effectLst>
            </a:endParaRPr>
          </a:p>
          <a:p>
            <a:pPr marL="342900" lvl="1" indent="0" eaLnBrk="1" hangingPunct="1">
              <a:buFont typeface="Arial" panose="020B0604020202020204" pitchFamily="34" charset="0"/>
              <a:buNone/>
              <a:defRPr/>
            </a:pPr>
            <a:endParaRPr lang="en-US" sz="2400" b="1" baseline="30000" dirty="0" smtClean="0">
              <a:effectLst>
                <a:outerShdw blurRad="38100" dist="38100" dir="2700000" algn="tl">
                  <a:srgbClr val="000000">
                    <a:alpha val="43137"/>
                  </a:srgbClr>
                </a:outerShdw>
              </a:effectLst>
            </a:endParaRPr>
          </a:p>
          <a:p>
            <a:pPr eaLnBrk="1" hangingPunct="1">
              <a:defRPr/>
            </a:pPr>
            <a:r>
              <a:rPr lang="en-US" sz="2400" b="1" dirty="0" smtClean="0">
                <a:effectLst>
                  <a:outerShdw blurRad="38100" dist="38100" dir="2700000" algn="tl">
                    <a:srgbClr val="000000">
                      <a:alpha val="43137"/>
                    </a:srgbClr>
                  </a:outerShdw>
                </a:effectLst>
              </a:rPr>
              <a:t>Atoms want to have a stable energy level</a:t>
            </a:r>
          </a:p>
          <a:p>
            <a:pPr lvl="1" eaLnBrk="1" hangingPunct="1">
              <a:defRPr/>
            </a:pPr>
            <a:r>
              <a:rPr lang="en-US" sz="2400" b="1" dirty="0" smtClean="0">
                <a:effectLst>
                  <a:outerShdw blurRad="38100" dist="38100" dir="2700000" algn="tl">
                    <a:srgbClr val="000000">
                      <a:alpha val="43137"/>
                    </a:srgbClr>
                  </a:outerShdw>
                </a:effectLst>
              </a:rPr>
              <a:t>   This translates to having </a:t>
            </a:r>
            <a:r>
              <a:rPr lang="en-US" sz="2400" b="1" dirty="0" smtClean="0">
                <a:solidFill>
                  <a:srgbClr val="FF3300"/>
                </a:solidFill>
                <a:effectLst>
                  <a:outerShdw blurRad="38100" dist="38100" dir="2700000" algn="tl">
                    <a:srgbClr val="000000">
                      <a:alpha val="43137"/>
                    </a:srgbClr>
                  </a:outerShdw>
                </a:effectLst>
              </a:rPr>
              <a:t>no net charge</a:t>
            </a:r>
          </a:p>
          <a:p>
            <a:pPr lvl="1" eaLnBrk="1" hangingPunct="1">
              <a:defRPr/>
            </a:pPr>
            <a:r>
              <a:rPr lang="en-US" sz="2400" b="1" dirty="0" smtClean="0">
                <a:effectLst>
                  <a:outerShdw blurRad="38100" dist="38100" dir="2700000" algn="tl">
                    <a:srgbClr val="000000">
                      <a:alpha val="43137"/>
                    </a:srgbClr>
                  </a:outerShdw>
                </a:effectLst>
              </a:rPr>
              <a:t>   # protons = # electrons</a:t>
            </a:r>
          </a:p>
          <a:p>
            <a:pPr eaLnBrk="1" hangingPunct="1">
              <a:defRPr/>
            </a:pP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hangingPunct="1">
              <a:defRPr/>
            </a:pPr>
            <a:r>
              <a:rPr lang="en-US" sz="4400" b="1" dirty="0" smtClean="0">
                <a:effectLst>
                  <a:outerShdw blurRad="38100" dist="38100" dir="2700000" algn="tl">
                    <a:srgbClr val="000000">
                      <a:alpha val="43137"/>
                    </a:srgbClr>
                  </a:outerShdw>
                </a:effectLst>
              </a:rPr>
              <a:t>Mass of an Atom</a:t>
            </a:r>
          </a:p>
        </p:txBody>
      </p:sp>
      <p:sp>
        <p:nvSpPr>
          <p:cNvPr id="41987" name="Rectangle 3"/>
          <p:cNvSpPr>
            <a:spLocks noGrp="1" noChangeArrowheads="1"/>
          </p:cNvSpPr>
          <p:nvPr>
            <p:ph idx="1"/>
          </p:nvPr>
        </p:nvSpPr>
        <p:spPr>
          <a:xfrm>
            <a:off x="628650" y="1825625"/>
            <a:ext cx="7886700" cy="4275138"/>
          </a:xfrm>
        </p:spPr>
        <p:txBody>
          <a:bodyPr rtlCol="0">
            <a:normAutofit fontScale="92500" lnSpcReduction="20000"/>
          </a:bodyPr>
          <a:lstStyle/>
          <a:p>
            <a:pPr eaLnBrk="1" hangingPunct="1">
              <a:defRPr/>
            </a:pPr>
            <a:r>
              <a:rPr lang="en-US" sz="2400" b="1" dirty="0" smtClean="0">
                <a:effectLst>
                  <a:outerShdw blurRad="38100" dist="38100" dir="2700000" algn="tl">
                    <a:srgbClr val="000000">
                      <a:alpha val="43137"/>
                    </a:srgbClr>
                  </a:outerShdw>
                </a:effectLst>
              </a:rPr>
              <a:t>Masses</a:t>
            </a:r>
          </a:p>
          <a:p>
            <a:pPr lvl="1" eaLnBrk="1" hangingPunct="1">
              <a:defRPr/>
            </a:pPr>
            <a:r>
              <a:rPr lang="en-US" sz="2400" b="1" dirty="0" smtClean="0">
                <a:effectLst>
                  <a:outerShdw blurRad="38100" dist="38100" dir="2700000" algn="tl">
                    <a:srgbClr val="000000">
                      <a:alpha val="43137"/>
                    </a:srgbClr>
                  </a:outerShdw>
                </a:effectLst>
              </a:rPr>
              <a:t>   Proton: 	1.000000 </a:t>
            </a:r>
            <a:r>
              <a:rPr lang="en-US" sz="2400" b="1" dirty="0" err="1" smtClean="0">
                <a:effectLst>
                  <a:outerShdw blurRad="38100" dist="38100" dir="2700000" algn="tl">
                    <a:srgbClr val="000000">
                      <a:alpha val="43137"/>
                    </a:srgbClr>
                  </a:outerShdw>
                </a:effectLst>
              </a:rPr>
              <a:t>amu</a:t>
            </a:r>
            <a:endParaRPr lang="en-US" sz="2400" b="1" dirty="0" smtClean="0">
              <a:effectLst>
                <a:outerShdw blurRad="38100" dist="38100" dir="2700000" algn="tl">
                  <a:srgbClr val="000000">
                    <a:alpha val="43137"/>
                  </a:srgbClr>
                </a:outerShdw>
              </a:effectLst>
            </a:endParaRPr>
          </a:p>
          <a:p>
            <a:pPr lvl="1" eaLnBrk="1" hangingPunct="1">
              <a:defRPr/>
            </a:pPr>
            <a:r>
              <a:rPr lang="en-US" sz="2400" b="1" dirty="0" smtClean="0">
                <a:effectLst>
                  <a:outerShdw blurRad="38100" dist="38100" dir="2700000" algn="tl">
                    <a:srgbClr val="000000">
                      <a:alpha val="43137"/>
                    </a:srgbClr>
                  </a:outerShdw>
                </a:effectLst>
              </a:rPr>
              <a:t>   Neutron: 	1.000000 </a:t>
            </a:r>
            <a:r>
              <a:rPr lang="en-US" sz="2400" b="1" dirty="0" err="1" smtClean="0">
                <a:effectLst>
                  <a:outerShdw blurRad="38100" dist="38100" dir="2700000" algn="tl">
                    <a:srgbClr val="000000">
                      <a:alpha val="43137"/>
                    </a:srgbClr>
                  </a:outerShdw>
                </a:effectLst>
              </a:rPr>
              <a:t>amu</a:t>
            </a:r>
            <a:endParaRPr lang="en-US" sz="2400" b="1" dirty="0" smtClean="0">
              <a:effectLst>
                <a:outerShdw blurRad="38100" dist="38100" dir="2700000" algn="tl">
                  <a:srgbClr val="000000">
                    <a:alpha val="43137"/>
                  </a:srgbClr>
                </a:outerShdw>
              </a:effectLst>
            </a:endParaRPr>
          </a:p>
          <a:p>
            <a:pPr lvl="1" eaLnBrk="1" hangingPunct="1">
              <a:defRPr/>
            </a:pPr>
            <a:r>
              <a:rPr lang="en-US" sz="2400" b="1" dirty="0" smtClean="0">
                <a:effectLst>
                  <a:outerShdw blurRad="38100" dist="38100" dir="2700000" algn="tl">
                    <a:srgbClr val="000000">
                      <a:alpha val="43137"/>
                    </a:srgbClr>
                  </a:outerShdw>
                </a:effectLst>
              </a:rPr>
              <a:t>   Electron: 	0.000549 </a:t>
            </a:r>
            <a:r>
              <a:rPr lang="en-US" sz="2400" b="1" dirty="0" err="1" smtClean="0">
                <a:effectLst>
                  <a:outerShdw blurRad="38100" dist="38100" dir="2700000" algn="tl">
                    <a:srgbClr val="000000">
                      <a:alpha val="43137"/>
                    </a:srgbClr>
                  </a:outerShdw>
                </a:effectLst>
              </a:rPr>
              <a:t>amu</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endParaRPr lang="en-US" sz="2400" b="1" dirty="0" smtClean="0">
              <a:effectLst>
                <a:outerShdw blurRad="38100" dist="38100" dir="2700000" algn="tl">
                  <a:srgbClr val="000000">
                    <a:alpha val="43137"/>
                  </a:srgbClr>
                </a:outerShdw>
              </a:effectLst>
            </a:endParaRPr>
          </a:p>
          <a:p>
            <a:pPr marL="342900" lvl="1" indent="0" eaLnBrk="1" hangingPunct="1">
              <a:buNone/>
              <a:defRPr/>
            </a:pPr>
            <a:r>
              <a:rPr lang="en-US" sz="2400" b="1" dirty="0" smtClean="0">
                <a:effectLst>
                  <a:outerShdw blurRad="38100" dist="38100" dir="2700000" algn="tl">
                    <a:srgbClr val="000000">
                      <a:alpha val="43137"/>
                    </a:srgbClr>
                  </a:outerShdw>
                </a:effectLst>
              </a:rPr>
              <a:t>(Translates to 1.2 lbs/1 ton ~ a kitten on an elephant!)</a:t>
            </a:r>
          </a:p>
          <a:p>
            <a:pPr marL="342900" lvl="1" indent="0" eaLnBrk="1" hangingPunct="1">
              <a:buFont typeface="Arial" panose="020B0604020202020204" pitchFamily="34" charset="0"/>
              <a:buNone/>
              <a:defRPr/>
            </a:pPr>
            <a:endParaRPr lang="en-US" sz="2400" b="1" dirty="0" smtClean="0">
              <a:effectLst>
                <a:outerShdw blurRad="38100" dist="38100" dir="2700000" algn="tl">
                  <a:srgbClr val="000000">
                    <a:alpha val="43137"/>
                  </a:srgbClr>
                </a:outerShdw>
              </a:effectLst>
            </a:endParaRPr>
          </a:p>
          <a:p>
            <a:pPr marL="342900" lvl="1" indent="0" eaLnBrk="1" hangingPunct="1">
              <a:buFont typeface="Arial" panose="020B0604020202020204" pitchFamily="34" charset="0"/>
              <a:buNone/>
              <a:defRPr/>
            </a:pPr>
            <a:endParaRPr lang="en-US" sz="2400" b="1" dirty="0" smtClean="0">
              <a:effectLst>
                <a:outerShdw blurRad="38100" dist="38100" dir="2700000" algn="tl">
                  <a:srgbClr val="000000">
                    <a:alpha val="43137"/>
                  </a:srgbClr>
                </a:outerShdw>
              </a:effectLst>
            </a:endParaRPr>
          </a:p>
          <a:p>
            <a:pPr eaLnBrk="1" hangingPunct="1">
              <a:defRPr/>
            </a:pPr>
            <a:r>
              <a:rPr lang="en-US" sz="2400" b="1" dirty="0" smtClean="0">
                <a:effectLst>
                  <a:outerShdw blurRad="38100" dist="38100" dir="2700000" algn="tl">
                    <a:srgbClr val="000000">
                      <a:alpha val="43137"/>
                    </a:srgbClr>
                  </a:outerShdw>
                </a:effectLst>
              </a:rPr>
              <a:t>The mass of an atom is approximately due to the mass of the protons and neutrons</a:t>
            </a:r>
          </a:p>
          <a:p>
            <a:pPr eaLnBrk="1" hangingPunct="1">
              <a:defRPr/>
            </a:pPr>
            <a:endParaRPr lang="en-US" sz="2400" b="1" dirty="0" smtClean="0">
              <a:effectLst>
                <a:outerShdw blurRad="38100" dist="38100" dir="2700000" algn="tl">
                  <a:srgbClr val="000000">
                    <a:alpha val="43137"/>
                  </a:srgbClr>
                </a:outerShdw>
              </a:effectLst>
            </a:endParaRPr>
          </a:p>
          <a:p>
            <a:pPr eaLnBrk="1" hangingPunct="1">
              <a:defRPr/>
            </a:pPr>
            <a:endParaRPr lang="en-US" sz="2400" b="1" dirty="0" smtClean="0">
              <a:effectLst>
                <a:outerShdw blurRad="38100" dist="38100" dir="2700000" algn="tl">
                  <a:srgbClr val="000000">
                    <a:alpha val="43137"/>
                  </a:srgbClr>
                </a:outerShdw>
              </a:effectLst>
            </a:endParaRPr>
          </a:p>
          <a:p>
            <a:pPr eaLnBrk="1" hangingPunct="1">
              <a:defRPr/>
            </a:pPr>
            <a:r>
              <a:rPr lang="en-US" sz="2400" b="1" dirty="0" smtClean="0">
                <a:effectLst>
                  <a:outerShdw blurRad="38100" dist="38100" dir="2700000" algn="tl">
                    <a:srgbClr val="000000">
                      <a:alpha val="43137"/>
                    </a:srgbClr>
                  </a:outerShdw>
                </a:effectLst>
              </a:rPr>
              <a:t>Mass  atom  =  number p</a:t>
            </a:r>
            <a:r>
              <a:rPr lang="en-US" sz="2400" b="1" baseline="30000" dirty="0" smtClean="0">
                <a:effectLst>
                  <a:outerShdw blurRad="38100" dist="38100" dir="2700000" algn="tl">
                    <a:srgbClr val="000000">
                      <a:alpha val="43137"/>
                    </a:srgbClr>
                  </a:outerShdw>
                </a:effectLst>
              </a:rPr>
              <a:t>+</a:t>
            </a:r>
            <a:r>
              <a:rPr lang="en-US" sz="2400" b="1" dirty="0" smtClean="0">
                <a:effectLst>
                  <a:outerShdw blurRad="38100" dist="38100" dir="2700000" algn="tl">
                    <a:srgbClr val="000000">
                      <a:alpha val="43137"/>
                    </a:srgbClr>
                  </a:outerShdw>
                </a:effectLst>
              </a:rPr>
              <a:t>  +  number n</a:t>
            </a:r>
            <a:r>
              <a:rPr lang="en-US" sz="2400" b="1" baseline="30000" dirty="0" smtClean="0">
                <a:effectLst>
                  <a:outerShdw blurRad="38100" dist="38100" dir="2700000" algn="tl">
                    <a:srgbClr val="000000">
                      <a:alpha val="43137"/>
                    </a:srgbClr>
                  </a:outerShdw>
                </a:effectLst>
              </a:rPr>
              <a:t>0</a:t>
            </a:r>
            <a:r>
              <a:rPr lang="en-US" sz="2400" b="1" dirty="0" smtClean="0">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US" sz="4400" b="1" dirty="0" smtClean="0">
                <a:effectLst>
                  <a:outerShdw blurRad="38100" dist="38100" dir="2700000" algn="tl">
                    <a:srgbClr val="000000">
                      <a:alpha val="43137"/>
                    </a:srgbClr>
                  </a:outerShdw>
                </a:effectLst>
              </a:rPr>
              <a:t>Atomic Structure of Helium</a:t>
            </a:r>
          </a:p>
        </p:txBody>
      </p:sp>
      <p:sp>
        <p:nvSpPr>
          <p:cNvPr id="322563" name="Rectangle 3"/>
          <p:cNvSpPr>
            <a:spLocks noChangeArrowheads="1"/>
          </p:cNvSpPr>
          <p:nvPr/>
        </p:nvSpPr>
        <p:spPr bwMode="auto">
          <a:xfrm>
            <a:off x="1524000" y="1905000"/>
            <a:ext cx="2590800" cy="838200"/>
          </a:xfrm>
          <a:prstGeom prst="rect">
            <a:avLst/>
          </a:prstGeom>
          <a:noFill/>
          <a:ln w="12700">
            <a:noFill/>
            <a:miter lim="800000"/>
            <a:headEnd/>
            <a:tailEnd/>
          </a:ln>
          <a:effectLst/>
        </p:spPr>
        <p:txBody>
          <a:bodyPr lIns="90487" tIns="44450" rIns="90487" bIns="44450"/>
          <a:lstStyle/>
          <a:p>
            <a:pPr marL="342900" indent="-342900" algn="ctr" eaLnBrk="1" hangingPunct="1">
              <a:lnSpc>
                <a:spcPct val="90000"/>
              </a:lnSpc>
              <a:spcBef>
                <a:spcPct val="20000"/>
              </a:spcBef>
              <a:buClr>
                <a:schemeClr val="hlink"/>
              </a:buClr>
              <a:buSzPct val="90000"/>
              <a:buFont typeface="Wingdings" panose="05000000000000000000" pitchFamily="2" charset="2"/>
              <a:buNone/>
              <a:defRPr/>
            </a:pPr>
            <a:r>
              <a:rPr lang="en-US" sz="2800" b="1" dirty="0">
                <a:effectLst>
                  <a:outerShdw blurRad="38100" dist="38100" dir="2700000" algn="tl">
                    <a:srgbClr val="000000"/>
                  </a:outerShdw>
                </a:effectLst>
              </a:rPr>
              <a:t> THE HELIUM </a:t>
            </a:r>
          </a:p>
          <a:p>
            <a:pPr marL="342900" indent="-342900" algn="ctr" eaLnBrk="1" hangingPunct="1">
              <a:lnSpc>
                <a:spcPct val="90000"/>
              </a:lnSpc>
              <a:spcBef>
                <a:spcPct val="20000"/>
              </a:spcBef>
              <a:buClr>
                <a:schemeClr val="hlink"/>
              </a:buClr>
              <a:buSzPct val="90000"/>
              <a:buFont typeface="Wingdings" panose="05000000000000000000" pitchFamily="2" charset="2"/>
              <a:buNone/>
              <a:defRPr/>
            </a:pPr>
            <a:r>
              <a:rPr lang="en-US" sz="2800" b="1" dirty="0">
                <a:effectLst>
                  <a:outerShdw blurRad="38100" dist="38100" dir="2700000" algn="tl">
                    <a:srgbClr val="000000"/>
                  </a:outerShdw>
                </a:effectLst>
              </a:rPr>
              <a:t>	ATOM</a:t>
            </a:r>
            <a:r>
              <a:rPr lang="en-US" sz="2800" dirty="0">
                <a:effectLst>
                  <a:outerShdw blurRad="38100" dist="38100" dir="2700000" algn="tl">
                    <a:srgbClr val="000000"/>
                  </a:outerShdw>
                </a:effectLst>
              </a:rPr>
              <a:t>		     </a:t>
            </a:r>
          </a:p>
        </p:txBody>
      </p:sp>
      <p:sp>
        <p:nvSpPr>
          <p:cNvPr id="322564" name="Rectangle 4"/>
          <p:cNvSpPr>
            <a:spLocks noChangeArrowheads="1"/>
          </p:cNvSpPr>
          <p:nvPr/>
        </p:nvSpPr>
        <p:spPr bwMode="auto">
          <a:xfrm rot="-5400000">
            <a:off x="2133600" y="2895600"/>
            <a:ext cx="228600" cy="990600"/>
          </a:xfrm>
          <a:prstGeom prst="rect">
            <a:avLst/>
          </a:prstGeom>
          <a:noFill/>
          <a:ln w="12700">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grpSp>
        <p:nvGrpSpPr>
          <p:cNvPr id="2" name="Group 5"/>
          <p:cNvGrpSpPr>
            <a:grpSpLocks/>
          </p:cNvGrpSpPr>
          <p:nvPr/>
        </p:nvGrpSpPr>
        <p:grpSpPr bwMode="auto">
          <a:xfrm>
            <a:off x="1371600" y="2971800"/>
            <a:ext cx="3352800" cy="3429000"/>
            <a:chOff x="864" y="1872"/>
            <a:chExt cx="2112" cy="2160"/>
          </a:xfrm>
        </p:grpSpPr>
        <p:sp>
          <p:nvSpPr>
            <p:cNvPr id="322566" name="Oval 6"/>
            <p:cNvSpPr>
              <a:spLocks noChangeArrowheads="1"/>
            </p:cNvSpPr>
            <p:nvPr/>
          </p:nvSpPr>
          <p:spPr bwMode="auto">
            <a:xfrm>
              <a:off x="1248" y="1920"/>
              <a:ext cx="1344" cy="2112"/>
            </a:xfrm>
            <a:prstGeom prst="ellipse">
              <a:avLst/>
            </a:prstGeom>
            <a:noFill/>
            <a:ln w="9525">
              <a:solidFill>
                <a:schemeClr val="tx1"/>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41995" name="Oval 7"/>
            <p:cNvSpPr>
              <a:spLocks noChangeArrowheads="1"/>
            </p:cNvSpPr>
            <p:nvPr/>
          </p:nvSpPr>
          <p:spPr bwMode="auto">
            <a:xfrm>
              <a:off x="1152" y="2544"/>
              <a:ext cx="288" cy="288"/>
            </a:xfrm>
            <a:prstGeom prst="ellipse">
              <a:avLst/>
            </a:prstGeom>
            <a:solidFill>
              <a:srgbClr val="B2B2B2"/>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a:solidFill>
                    <a:schemeClr val="tx2"/>
                  </a:solidFill>
                </a:rPr>
                <a:t>e</a:t>
              </a:r>
              <a:r>
                <a:rPr lang="en-US" sz="2800" b="1" baseline="30000">
                  <a:solidFill>
                    <a:schemeClr val="tx2"/>
                  </a:solidFill>
                </a:rPr>
                <a:t>-</a:t>
              </a:r>
              <a:endParaRPr lang="en-US" sz="2400">
                <a:solidFill>
                  <a:schemeClr val="tx2"/>
                </a:solidFill>
              </a:endParaRPr>
            </a:p>
          </p:txBody>
        </p:sp>
        <p:sp>
          <p:nvSpPr>
            <p:cNvPr id="41996" name="Oval 8"/>
            <p:cNvSpPr>
              <a:spLocks noChangeArrowheads="1"/>
            </p:cNvSpPr>
            <p:nvPr/>
          </p:nvSpPr>
          <p:spPr bwMode="auto">
            <a:xfrm>
              <a:off x="1584" y="2784"/>
              <a:ext cx="288" cy="288"/>
            </a:xfrm>
            <a:prstGeom prst="ellipse">
              <a:avLst/>
            </a:prstGeom>
            <a:solidFill>
              <a:schemeClr val="hlink"/>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dirty="0">
                  <a:solidFill>
                    <a:srgbClr val="333333"/>
                  </a:solidFill>
                </a:rPr>
                <a:t>n</a:t>
              </a:r>
              <a:endParaRPr lang="en-US" sz="2400" dirty="0">
                <a:solidFill>
                  <a:srgbClr val="333333"/>
                </a:solidFill>
              </a:endParaRPr>
            </a:p>
          </p:txBody>
        </p:sp>
        <p:sp>
          <p:nvSpPr>
            <p:cNvPr id="41997" name="Oval 9"/>
            <p:cNvSpPr>
              <a:spLocks noChangeArrowheads="1"/>
            </p:cNvSpPr>
            <p:nvPr/>
          </p:nvSpPr>
          <p:spPr bwMode="auto">
            <a:xfrm>
              <a:off x="2352" y="3264"/>
              <a:ext cx="288" cy="288"/>
            </a:xfrm>
            <a:prstGeom prst="ellipse">
              <a:avLst/>
            </a:prstGeom>
            <a:solidFill>
              <a:srgbClr val="B2B2B2"/>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a:solidFill>
                    <a:schemeClr val="tx2"/>
                  </a:solidFill>
                </a:rPr>
                <a:t>e</a:t>
              </a:r>
              <a:r>
                <a:rPr lang="en-US" sz="2800" b="1" baseline="30000">
                  <a:solidFill>
                    <a:schemeClr val="tx2"/>
                  </a:solidFill>
                </a:rPr>
                <a:t>-</a:t>
              </a:r>
            </a:p>
          </p:txBody>
        </p:sp>
        <p:sp>
          <p:nvSpPr>
            <p:cNvPr id="41998" name="Oval 10"/>
            <p:cNvSpPr>
              <a:spLocks noChangeArrowheads="1"/>
            </p:cNvSpPr>
            <p:nvPr/>
          </p:nvSpPr>
          <p:spPr bwMode="auto">
            <a:xfrm>
              <a:off x="1680" y="3072"/>
              <a:ext cx="288" cy="288"/>
            </a:xfrm>
            <a:prstGeom prst="ellipse">
              <a:avLst/>
            </a:prstGeom>
            <a:solidFill>
              <a:srgbClr val="FF0000"/>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a:solidFill>
                    <a:schemeClr val="tx2"/>
                  </a:solidFill>
                </a:rPr>
                <a:t>p</a:t>
              </a:r>
              <a:r>
                <a:rPr lang="en-US" sz="2400" b="1" baseline="30000">
                  <a:solidFill>
                    <a:schemeClr val="tx2"/>
                  </a:solidFill>
                </a:rPr>
                <a:t>+</a:t>
              </a:r>
            </a:p>
          </p:txBody>
        </p:sp>
        <p:sp>
          <p:nvSpPr>
            <p:cNvPr id="41999" name="Oval 11"/>
            <p:cNvSpPr>
              <a:spLocks noChangeArrowheads="1"/>
            </p:cNvSpPr>
            <p:nvPr/>
          </p:nvSpPr>
          <p:spPr bwMode="auto">
            <a:xfrm>
              <a:off x="1920" y="2880"/>
              <a:ext cx="288" cy="288"/>
            </a:xfrm>
            <a:prstGeom prst="ellipse">
              <a:avLst/>
            </a:prstGeom>
            <a:solidFill>
              <a:schemeClr val="hlink"/>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dirty="0">
                  <a:solidFill>
                    <a:srgbClr val="333333"/>
                  </a:solidFill>
                </a:rPr>
                <a:t>n</a:t>
              </a:r>
              <a:endParaRPr lang="en-US" sz="2400" dirty="0">
                <a:solidFill>
                  <a:srgbClr val="333333"/>
                </a:solidFill>
              </a:endParaRPr>
            </a:p>
          </p:txBody>
        </p:sp>
        <p:sp>
          <p:nvSpPr>
            <p:cNvPr id="42000" name="Oval 12"/>
            <p:cNvSpPr>
              <a:spLocks noChangeArrowheads="1"/>
            </p:cNvSpPr>
            <p:nvPr/>
          </p:nvSpPr>
          <p:spPr bwMode="auto">
            <a:xfrm>
              <a:off x="1824" y="2592"/>
              <a:ext cx="288" cy="288"/>
            </a:xfrm>
            <a:prstGeom prst="ellipse">
              <a:avLst/>
            </a:prstGeom>
            <a:solidFill>
              <a:srgbClr val="FF0000"/>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a:solidFill>
                    <a:schemeClr val="tx2"/>
                  </a:solidFill>
                </a:rPr>
                <a:t>p</a:t>
              </a:r>
              <a:r>
                <a:rPr lang="en-US" sz="2400" b="1" baseline="30000">
                  <a:solidFill>
                    <a:schemeClr val="tx2"/>
                  </a:solidFill>
                </a:rPr>
                <a:t>+</a:t>
              </a:r>
              <a:endParaRPr lang="en-US" sz="2400" b="1">
                <a:solidFill>
                  <a:schemeClr val="tx2"/>
                </a:solidFill>
              </a:endParaRPr>
            </a:p>
          </p:txBody>
        </p:sp>
        <p:sp>
          <p:nvSpPr>
            <p:cNvPr id="322573" name="Oval 13"/>
            <p:cNvSpPr>
              <a:spLocks noChangeArrowheads="1"/>
            </p:cNvSpPr>
            <p:nvPr/>
          </p:nvSpPr>
          <p:spPr bwMode="auto">
            <a:xfrm>
              <a:off x="864" y="2304"/>
              <a:ext cx="2112" cy="1296"/>
            </a:xfrm>
            <a:prstGeom prst="ellipse">
              <a:avLst/>
            </a:prstGeom>
            <a:noFill/>
            <a:ln w="12700">
              <a:solidFill>
                <a:schemeClr val="tx1"/>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322574" name="Oval 14"/>
            <p:cNvSpPr>
              <a:spLocks noChangeArrowheads="1"/>
            </p:cNvSpPr>
            <p:nvPr/>
          </p:nvSpPr>
          <p:spPr bwMode="auto">
            <a:xfrm rot="-3046528">
              <a:off x="864" y="2544"/>
              <a:ext cx="2160" cy="816"/>
            </a:xfrm>
            <a:prstGeom prst="ellipse">
              <a:avLst/>
            </a:prstGeom>
            <a:noFill/>
            <a:ln w="12700">
              <a:solidFill>
                <a:schemeClr val="tx1"/>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grpSp>
      <p:sp>
        <p:nvSpPr>
          <p:cNvPr id="322575" name="Rectangle 15"/>
          <p:cNvSpPr>
            <a:spLocks noChangeArrowheads="1"/>
          </p:cNvSpPr>
          <p:nvPr/>
        </p:nvSpPr>
        <p:spPr bwMode="auto">
          <a:xfrm>
            <a:off x="4800600" y="1828800"/>
            <a:ext cx="36576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spcBef>
                <a:spcPct val="20000"/>
              </a:spcBef>
              <a:defRPr/>
            </a:pPr>
            <a:r>
              <a:rPr kumimoji="1" lang="en-US" sz="2800" b="1" dirty="0" smtClean="0">
                <a:effectLst>
                  <a:outerShdw blurRad="38100" dist="38100" dir="2700000" algn="tl">
                    <a:srgbClr val="000000">
                      <a:alpha val="43137"/>
                    </a:srgbClr>
                  </a:outerShdw>
                </a:effectLst>
                <a:latin typeface="+mn-lt"/>
              </a:rPr>
              <a:t>HELIUM’S </a:t>
            </a:r>
            <a:r>
              <a:rPr kumimoji="1" lang="en-US" sz="2800" u="sng" dirty="0" smtClean="0">
                <a:effectLst>
                  <a:outerShdw blurRad="38100" dist="38100" dir="2700000" algn="tl">
                    <a:srgbClr val="000000">
                      <a:alpha val="43137"/>
                    </a:srgbClr>
                  </a:outerShdw>
                </a:effectLst>
                <a:latin typeface="+mn-lt"/>
              </a:rPr>
              <a:t>SUB</a:t>
            </a:r>
            <a:r>
              <a:rPr kumimoji="1" lang="en-US" sz="2800" b="1" dirty="0" smtClean="0">
                <a:effectLst>
                  <a:outerShdw blurRad="38100" dist="38100" dir="2700000" algn="tl">
                    <a:srgbClr val="000000">
                      <a:alpha val="43137"/>
                    </a:srgbClr>
                  </a:outerShdw>
                </a:effectLst>
                <a:latin typeface="+mn-lt"/>
              </a:rPr>
              <a:t>ATOMIC COMPOSITION</a:t>
            </a:r>
          </a:p>
        </p:txBody>
      </p:sp>
      <p:sp>
        <p:nvSpPr>
          <p:cNvPr id="322576" name="Rectangle 16"/>
          <p:cNvSpPr>
            <a:spLocks noChangeArrowheads="1"/>
          </p:cNvSpPr>
          <p:nvPr/>
        </p:nvSpPr>
        <p:spPr bwMode="auto">
          <a:xfrm>
            <a:off x="5715000" y="3471863"/>
            <a:ext cx="205697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spcBef>
                <a:spcPct val="20000"/>
              </a:spcBef>
              <a:buFontTx/>
              <a:buChar char="•"/>
            </a:pPr>
            <a:r>
              <a:rPr kumimoji="1" lang="en-US" sz="2800" b="1" dirty="0">
                <a:latin typeface="Times New Roman" panose="02020603050405020304" pitchFamily="18" charset="0"/>
              </a:rPr>
              <a:t> </a:t>
            </a:r>
            <a:r>
              <a:rPr kumimoji="1" lang="en-US" sz="2800" b="1" dirty="0">
                <a:latin typeface="+mn-lt"/>
              </a:rPr>
              <a:t>2 Protons</a:t>
            </a:r>
          </a:p>
        </p:txBody>
      </p:sp>
      <p:sp>
        <p:nvSpPr>
          <p:cNvPr id="322577" name="Rectangle 17"/>
          <p:cNvSpPr>
            <a:spLocks noChangeArrowheads="1"/>
          </p:cNvSpPr>
          <p:nvPr/>
        </p:nvSpPr>
        <p:spPr bwMode="auto">
          <a:xfrm>
            <a:off x="5715000" y="4233863"/>
            <a:ext cx="227818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spcBef>
                <a:spcPct val="20000"/>
              </a:spcBef>
              <a:buFontTx/>
              <a:buChar char="•"/>
            </a:pPr>
            <a:r>
              <a:rPr kumimoji="1" lang="en-US" sz="2800" b="1" dirty="0">
                <a:latin typeface="Times New Roman" panose="02020603050405020304" pitchFamily="18" charset="0"/>
              </a:rPr>
              <a:t> </a:t>
            </a:r>
            <a:r>
              <a:rPr kumimoji="1" lang="en-US" sz="2800" b="1" dirty="0">
                <a:latin typeface="+mn-lt"/>
              </a:rPr>
              <a:t>2 Neutrons</a:t>
            </a:r>
          </a:p>
        </p:txBody>
      </p:sp>
      <p:sp>
        <p:nvSpPr>
          <p:cNvPr id="322578" name="Rectangle 18"/>
          <p:cNvSpPr>
            <a:spLocks noChangeArrowheads="1"/>
          </p:cNvSpPr>
          <p:nvPr/>
        </p:nvSpPr>
        <p:spPr bwMode="auto">
          <a:xfrm>
            <a:off x="5715000" y="4995863"/>
            <a:ext cx="2337499"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spcBef>
                <a:spcPct val="20000"/>
              </a:spcBef>
              <a:buFontTx/>
              <a:buChar char="•"/>
            </a:pPr>
            <a:r>
              <a:rPr kumimoji="1" lang="en-US" sz="2800" b="1" dirty="0">
                <a:latin typeface="Times New Roman" panose="02020603050405020304" pitchFamily="18" charset="0"/>
              </a:rPr>
              <a:t> </a:t>
            </a:r>
            <a:r>
              <a:rPr kumimoji="1" lang="en-US" sz="2800" b="1" dirty="0">
                <a:latin typeface="+mn-lt"/>
              </a:rPr>
              <a:t>2 Electrons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22563">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22563">
                                            <p:txEl>
                                              <p:pRg st="1" end="1"/>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322575">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322576">
                                            <p:txEl>
                                              <p:pRg st="0" end="0"/>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322577">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225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build="p" autoUpdateAnimBg="0" advAuto="0"/>
      <p:bldP spid="322575" grpId="0" build="p" autoUpdateAnimBg="0"/>
      <p:bldP spid="322576" grpId="0" build="p" autoUpdateAnimBg="0"/>
      <p:bldP spid="322577" grpId="0" build="p" autoUpdateAnimBg="0"/>
      <p:bldP spid="322578"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28650" y="254000"/>
            <a:ext cx="8229600" cy="1139825"/>
          </a:xfrm>
        </p:spPr>
        <p:txBody>
          <a:bodyPr/>
          <a:lstStyle/>
          <a:p>
            <a:pPr algn="ctr" eaLnBrk="1" hangingPunct="1">
              <a:defRPr/>
            </a:pPr>
            <a:r>
              <a:rPr lang="en-US" sz="4400" b="1" dirty="0" smtClean="0">
                <a:effectLst>
                  <a:outerShdw blurRad="38100" dist="38100" dir="2700000" algn="tl">
                    <a:srgbClr val="000000">
                      <a:alpha val="43137"/>
                    </a:srgbClr>
                  </a:outerShdw>
                </a:effectLst>
              </a:rPr>
              <a:t>Isotopes – Defined </a:t>
            </a:r>
          </a:p>
        </p:txBody>
      </p:sp>
      <p:sp>
        <p:nvSpPr>
          <p:cNvPr id="45059" name="Rectangle 3"/>
          <p:cNvSpPr>
            <a:spLocks noGrp="1" noChangeArrowheads="1"/>
          </p:cNvSpPr>
          <p:nvPr>
            <p:ph idx="1"/>
          </p:nvPr>
        </p:nvSpPr>
        <p:spPr>
          <a:xfrm>
            <a:off x="628650" y="1774825"/>
            <a:ext cx="7886700" cy="4625975"/>
          </a:xfrm>
        </p:spPr>
        <p:txBody>
          <a:bodyPr rtlCol="0">
            <a:normAutofit/>
          </a:bodyPr>
          <a:lstStyle/>
          <a:p>
            <a:pPr eaLnBrk="1" hangingPunct="1">
              <a:lnSpc>
                <a:spcPct val="100000"/>
              </a:lnSpc>
              <a:defRPr/>
            </a:pPr>
            <a:r>
              <a:rPr lang="en-US" sz="2400" b="1" dirty="0" smtClean="0">
                <a:effectLst>
                  <a:outerShdw blurRad="38100" dist="38100" dir="2700000" algn="tl">
                    <a:srgbClr val="000000">
                      <a:alpha val="43137"/>
                    </a:srgbClr>
                  </a:outerShdw>
                </a:effectLst>
              </a:rPr>
              <a:t>Isotopes are  elements with different amounts of neutrons</a:t>
            </a:r>
          </a:p>
          <a:p>
            <a:pPr eaLnBrk="1" hangingPunct="1">
              <a:lnSpc>
                <a:spcPct val="200000"/>
              </a:lnSpc>
              <a:defRPr/>
            </a:pPr>
            <a:r>
              <a:rPr lang="en-US" sz="2400" b="1" dirty="0" smtClean="0">
                <a:effectLst>
                  <a:outerShdw blurRad="38100" dist="38100" dir="2700000" algn="tl">
                    <a:srgbClr val="000000">
                      <a:alpha val="43137"/>
                    </a:srgbClr>
                  </a:outerShdw>
                </a:effectLst>
              </a:rPr>
              <a:t>The number of protons is identical</a:t>
            </a:r>
          </a:p>
          <a:p>
            <a:pPr eaLnBrk="1" hangingPunct="1">
              <a:lnSpc>
                <a:spcPct val="200000"/>
              </a:lnSpc>
              <a:defRPr/>
            </a:pPr>
            <a:r>
              <a:rPr lang="en-US" sz="2400" b="1" dirty="0" smtClean="0">
                <a:effectLst>
                  <a:outerShdw blurRad="38100" dist="38100" dir="2700000" algn="tl">
                    <a:srgbClr val="000000">
                      <a:alpha val="43137"/>
                    </a:srgbClr>
                  </a:outerShdw>
                </a:effectLst>
              </a:rPr>
              <a:t>They have similar properties</a:t>
            </a:r>
          </a:p>
          <a:p>
            <a:pPr eaLnBrk="1" hangingPunct="1">
              <a:lnSpc>
                <a:spcPct val="200000"/>
              </a:lnSpc>
              <a:defRPr/>
            </a:pPr>
            <a:r>
              <a:rPr lang="en-US" sz="2400" b="1" dirty="0" smtClean="0">
                <a:effectLst>
                  <a:outerShdw blurRad="38100" dist="38100" dir="2700000" algn="tl">
                    <a:srgbClr val="000000">
                      <a:alpha val="43137"/>
                    </a:srgbClr>
                  </a:outerShdw>
                </a:effectLst>
              </a:rPr>
              <a:t>There are stable and unstable versions of atoms</a:t>
            </a:r>
          </a:p>
          <a:p>
            <a:pPr eaLnBrk="1" hangingPunct="1">
              <a:lnSpc>
                <a:spcPct val="200000"/>
              </a:lnSpc>
              <a:defRPr/>
            </a:pPr>
            <a:r>
              <a:rPr lang="en-US" sz="2400" b="1" dirty="0" smtClean="0">
                <a:effectLst>
                  <a:outerShdw blurRad="38100" dist="38100" dir="2700000" algn="tl">
                    <a:srgbClr val="000000">
                      <a:alpha val="43137"/>
                    </a:srgbClr>
                  </a:outerShdw>
                </a:effectLst>
              </a:rPr>
              <a:t>They are naturally occurring &amp; man made</a:t>
            </a:r>
          </a:p>
          <a:p>
            <a:pPr eaLnBrk="1" hangingPunct="1">
              <a:defRPr/>
            </a:pPr>
            <a:endParaRPr lang="en-US" dirty="0" smtClean="0"/>
          </a:p>
          <a:p>
            <a:pPr eaLnBrk="1" hangingPunct="1">
              <a:buFontTx/>
              <a:buNone/>
              <a:defRPr/>
            </a:pPr>
            <a:endParaRPr lang="en-US" dirty="0" smtClean="0"/>
          </a:p>
          <a:p>
            <a:pPr lvl="1" eaLnBrk="1" hangingPunct="1">
              <a:buFontTx/>
              <a:buNone/>
              <a:defRPr/>
            </a:pP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28650" y="447675"/>
            <a:ext cx="7886700" cy="1325563"/>
          </a:xfrm>
        </p:spPr>
        <p:txBody>
          <a:bodyPr/>
          <a:lstStyle/>
          <a:p>
            <a:pPr eaLnBrk="1" hangingPunct="1">
              <a:defRPr/>
            </a:pPr>
            <a:r>
              <a:rPr lang="en-US" sz="4400" b="1" dirty="0" smtClean="0">
                <a:effectLst>
                  <a:outerShdw blurRad="38100" dist="38100" dir="2700000" algn="tl">
                    <a:srgbClr val="000000">
                      <a:alpha val="43137"/>
                    </a:srgbClr>
                  </a:outerShdw>
                </a:effectLst>
              </a:rPr>
              <a:t>Examples of Isotopes </a:t>
            </a:r>
          </a:p>
        </p:txBody>
      </p:sp>
      <p:sp>
        <p:nvSpPr>
          <p:cNvPr id="25603" name="Rectangle 3"/>
          <p:cNvSpPr>
            <a:spLocks noGrp="1" noChangeArrowheads="1"/>
          </p:cNvSpPr>
          <p:nvPr>
            <p:ph idx="1"/>
          </p:nvPr>
        </p:nvSpPr>
        <p:spPr>
          <a:xfrm>
            <a:off x="628650" y="1909763"/>
            <a:ext cx="7886700" cy="4408487"/>
          </a:xfrm>
        </p:spPr>
        <p:txBody>
          <a:bodyPr rtlCol="0">
            <a:normAutofit fontScale="92500" lnSpcReduction="20000"/>
          </a:bodyPr>
          <a:lstStyle/>
          <a:p>
            <a:pPr lvl="1" eaLnBrk="1" fontAlgn="auto" hangingPunct="1">
              <a:lnSpc>
                <a:spcPct val="200000"/>
              </a:lnSpc>
              <a:spcAft>
                <a:spcPts val="0"/>
              </a:spcAft>
              <a:defRPr/>
            </a:pPr>
            <a:r>
              <a:rPr lang="en-US" sz="2600" b="1" dirty="0" smtClean="0">
                <a:effectLst>
                  <a:outerShdw blurRad="38100" dist="38100" dir="2700000" algn="tl">
                    <a:srgbClr val="000000">
                      <a:alpha val="43137"/>
                    </a:srgbClr>
                  </a:outerShdw>
                </a:effectLst>
              </a:rPr>
              <a:t>H-1	Hydrogen	1 proton	0 neutron</a:t>
            </a:r>
          </a:p>
          <a:p>
            <a:pPr lvl="1" eaLnBrk="1" fontAlgn="auto" hangingPunct="1">
              <a:lnSpc>
                <a:spcPct val="200000"/>
              </a:lnSpc>
              <a:spcAft>
                <a:spcPts val="0"/>
              </a:spcAft>
              <a:defRPr/>
            </a:pPr>
            <a:endParaRPr lang="en-US" sz="2600" b="1" dirty="0" smtClean="0">
              <a:effectLst>
                <a:outerShdw blurRad="38100" dist="38100" dir="2700000" algn="tl">
                  <a:srgbClr val="000000">
                    <a:alpha val="43137"/>
                  </a:srgbClr>
                </a:outerShdw>
              </a:effectLst>
            </a:endParaRPr>
          </a:p>
          <a:p>
            <a:pPr lvl="1" eaLnBrk="1" fontAlgn="auto" hangingPunct="1">
              <a:lnSpc>
                <a:spcPct val="200000"/>
              </a:lnSpc>
              <a:spcAft>
                <a:spcPts val="0"/>
              </a:spcAft>
              <a:defRPr/>
            </a:pPr>
            <a:r>
              <a:rPr lang="en-US" sz="2600" b="1" dirty="0" smtClean="0">
                <a:effectLst>
                  <a:outerShdw blurRad="38100" dist="38100" dir="2700000" algn="tl">
                    <a:srgbClr val="000000">
                      <a:alpha val="43137"/>
                    </a:srgbClr>
                  </a:outerShdw>
                </a:effectLst>
              </a:rPr>
              <a:t>H-2	Deuterium	1 proton	1 neutron</a:t>
            </a:r>
          </a:p>
          <a:p>
            <a:pPr lvl="3" eaLnBrk="1" fontAlgn="auto" hangingPunct="1">
              <a:lnSpc>
                <a:spcPct val="200000"/>
              </a:lnSpc>
              <a:spcAft>
                <a:spcPts val="0"/>
              </a:spcAft>
              <a:defRPr/>
            </a:pPr>
            <a:r>
              <a:rPr lang="en-US" sz="2600" b="1" i="1" dirty="0" smtClean="0">
                <a:effectLst>
                  <a:outerShdw blurRad="38100" dist="38100" dir="2700000" algn="tl">
                    <a:srgbClr val="000000">
                      <a:alpha val="43137"/>
                    </a:srgbClr>
                  </a:outerShdw>
                </a:effectLst>
              </a:rPr>
              <a:t>Heavy hydrogen </a:t>
            </a:r>
            <a:r>
              <a:rPr lang="en-US" sz="2600" b="1" dirty="0" smtClean="0">
                <a:effectLst>
                  <a:outerShdw blurRad="38100" dist="38100" dir="2700000" algn="tl">
                    <a:srgbClr val="000000">
                      <a:alpha val="43137"/>
                    </a:srgbClr>
                  </a:outerShdw>
                </a:effectLst>
              </a:rPr>
              <a:t>	</a:t>
            </a:r>
          </a:p>
          <a:p>
            <a:pPr lvl="1" eaLnBrk="1" fontAlgn="auto" hangingPunct="1">
              <a:lnSpc>
                <a:spcPct val="200000"/>
              </a:lnSpc>
              <a:spcAft>
                <a:spcPts val="0"/>
              </a:spcAft>
              <a:defRPr/>
            </a:pPr>
            <a:endParaRPr lang="en-US" sz="2600" b="1" dirty="0" smtClean="0">
              <a:effectLst>
                <a:outerShdw blurRad="38100" dist="38100" dir="2700000" algn="tl">
                  <a:srgbClr val="000000">
                    <a:alpha val="43137"/>
                  </a:srgbClr>
                </a:outerShdw>
              </a:effectLst>
            </a:endParaRPr>
          </a:p>
          <a:p>
            <a:pPr lvl="1" eaLnBrk="1" fontAlgn="auto" hangingPunct="1">
              <a:lnSpc>
                <a:spcPct val="200000"/>
              </a:lnSpc>
              <a:spcAft>
                <a:spcPts val="0"/>
              </a:spcAft>
              <a:defRPr/>
            </a:pPr>
            <a:r>
              <a:rPr lang="en-US" sz="2600" b="1" dirty="0" smtClean="0">
                <a:effectLst>
                  <a:outerShdw blurRad="38100" dist="38100" dir="2700000" algn="tl">
                    <a:srgbClr val="000000">
                      <a:alpha val="43137"/>
                    </a:srgbClr>
                  </a:outerShdw>
                </a:effectLst>
              </a:rPr>
              <a:t>H-3	Tritium		1 proton	2 neutrons</a:t>
            </a:r>
          </a:p>
          <a:p>
            <a:pPr lvl="2" eaLnBrk="1" fontAlgn="auto" hangingPunct="1">
              <a:spcAft>
                <a:spcPts val="0"/>
              </a:spcAft>
              <a:defRPr/>
            </a:pPr>
            <a:endParaRPr lang="en-US" dirty="0" smtClean="0"/>
          </a:p>
          <a:p>
            <a:pPr eaLnBrk="1" fontAlgn="auto" hangingPunct="1">
              <a:spcAft>
                <a:spcPts val="0"/>
              </a:spcAft>
              <a:defRPr/>
            </a:pP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190625"/>
            <a:ext cx="3995738"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2030413" y="4727575"/>
            <a:ext cx="3043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1800" b="1" dirty="0" smtClean="0">
                <a:solidFill>
                  <a:srgbClr val="000000"/>
                </a:solidFill>
                <a:effectLst>
                  <a:outerShdw blurRad="38100" dist="38100" dir="2700000" algn="tl">
                    <a:srgbClr val="000000">
                      <a:alpha val="43137"/>
                    </a:srgbClr>
                  </a:outerShdw>
                </a:effectLst>
                <a:latin typeface="Book Antiqua" panose="02040602050305030304" pitchFamily="18" charset="0"/>
              </a:rPr>
              <a:t>is the total number of protons and neutrons</a:t>
            </a:r>
            <a:endParaRPr lang="en-US" sz="2000" dirty="0" smtClean="0">
              <a:solidFill>
                <a:srgbClr val="000000"/>
              </a:solidFill>
              <a:effectLst>
                <a:outerShdw blurRad="38100" dist="38100" dir="2700000" algn="tl">
                  <a:srgbClr val="000000">
                    <a:alpha val="43137"/>
                  </a:srgbClr>
                </a:outerShdw>
              </a:effectLst>
              <a:latin typeface="Book Antiqua" panose="02040602050305030304" pitchFamily="18" charset="0"/>
            </a:endParaRPr>
          </a:p>
        </p:txBody>
      </p:sp>
      <p:sp>
        <p:nvSpPr>
          <p:cNvPr id="48136" name="Text Box 8"/>
          <p:cNvSpPr txBox="1">
            <a:spLocks noChangeArrowheads="1"/>
          </p:cNvSpPr>
          <p:nvPr/>
        </p:nvSpPr>
        <p:spPr bwMode="auto">
          <a:xfrm>
            <a:off x="1789113" y="5751513"/>
            <a:ext cx="295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1800" b="1" dirty="0" smtClean="0">
                <a:solidFill>
                  <a:srgbClr val="000000"/>
                </a:solidFill>
                <a:effectLst>
                  <a:outerShdw blurRad="38100" dist="38100" dir="2700000" algn="tl">
                    <a:srgbClr val="000000">
                      <a:alpha val="43137"/>
                    </a:srgbClr>
                  </a:outerShdw>
                </a:effectLst>
                <a:latin typeface="Book Antiqua" panose="02040602050305030304" pitchFamily="18" charset="0"/>
              </a:rPr>
              <a:t>is the number of protons</a:t>
            </a:r>
          </a:p>
        </p:txBody>
      </p:sp>
      <p:grpSp>
        <p:nvGrpSpPr>
          <p:cNvPr id="2" name="Group 10"/>
          <p:cNvGrpSpPr>
            <a:grpSpLocks/>
          </p:cNvGrpSpPr>
          <p:nvPr/>
        </p:nvGrpSpPr>
        <p:grpSpPr bwMode="auto">
          <a:xfrm>
            <a:off x="4748213" y="3227388"/>
            <a:ext cx="4122737" cy="1631950"/>
            <a:chOff x="3422" y="2065"/>
            <a:chExt cx="2597" cy="1028"/>
          </a:xfrm>
        </p:grpSpPr>
        <p:sp>
          <p:nvSpPr>
            <p:cNvPr id="46096" name="AutoShape 11"/>
            <p:cNvSpPr>
              <a:spLocks noChangeArrowheads="1"/>
            </p:cNvSpPr>
            <p:nvPr/>
          </p:nvSpPr>
          <p:spPr bwMode="auto">
            <a:xfrm>
              <a:off x="3422" y="2245"/>
              <a:ext cx="466" cy="475"/>
            </a:xfrm>
            <a:prstGeom prst="flowChartConnector">
              <a:avLst/>
            </a:prstGeom>
            <a:solidFill>
              <a:schemeClr val="hlink"/>
            </a:solidFill>
            <a:ln w="1905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3600" b="1">
                  <a:solidFill>
                    <a:srgbClr val="333333"/>
                  </a:solidFill>
                  <a:latin typeface="Book Antiqua" panose="02040602050305030304" pitchFamily="18" charset="0"/>
                </a:rPr>
                <a:t>n</a:t>
              </a:r>
            </a:p>
          </p:txBody>
        </p:sp>
        <p:sp>
          <p:nvSpPr>
            <p:cNvPr id="48150" name="Text Box 12"/>
            <p:cNvSpPr txBox="1">
              <a:spLocks noChangeArrowheads="1"/>
            </p:cNvSpPr>
            <p:nvPr/>
          </p:nvSpPr>
          <p:spPr bwMode="auto">
            <a:xfrm>
              <a:off x="3973" y="2065"/>
              <a:ext cx="2046"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2000" b="1" dirty="0" smtClean="0">
                  <a:effectLst>
                    <a:outerShdw blurRad="38100" dist="38100" dir="2700000" algn="tl">
                      <a:srgbClr val="000000">
                        <a:alpha val="43137"/>
                      </a:srgbClr>
                    </a:outerShdw>
                  </a:effectLst>
                  <a:latin typeface="+mn-lt"/>
                </a:rPr>
                <a:t>Neutrons have a </a:t>
              </a:r>
              <a:r>
                <a:rPr lang="en-US" sz="2000" b="1" u="sng" dirty="0" smtClean="0">
                  <a:effectLst>
                    <a:outerShdw blurRad="38100" dist="38100" dir="2700000" algn="tl">
                      <a:srgbClr val="000000">
                        <a:alpha val="43137"/>
                      </a:srgbClr>
                    </a:outerShdw>
                  </a:effectLst>
                  <a:latin typeface="+mn-lt"/>
                </a:rPr>
                <a:t>large mass</a:t>
              </a:r>
              <a:r>
                <a:rPr lang="en-US" sz="2000" b="1" dirty="0" smtClean="0">
                  <a:effectLst>
                    <a:outerShdw blurRad="38100" dist="38100" dir="2700000" algn="tl">
                      <a:srgbClr val="000000">
                        <a:alpha val="43137"/>
                      </a:srgbClr>
                    </a:outerShdw>
                  </a:effectLst>
                  <a:latin typeface="+mn-lt"/>
                </a:rPr>
                <a:t> approximately equal to a proton’s mass.  Neutrons have </a:t>
              </a:r>
              <a:r>
                <a:rPr lang="en-US" sz="2000" b="1" u="sng" dirty="0" smtClean="0">
                  <a:effectLst>
                    <a:outerShdw blurRad="38100" dist="38100" dir="2700000" algn="tl">
                      <a:srgbClr val="000000">
                        <a:alpha val="43137"/>
                      </a:srgbClr>
                    </a:outerShdw>
                  </a:effectLst>
                  <a:latin typeface="+mn-lt"/>
                </a:rPr>
                <a:t>no charge</a:t>
              </a:r>
              <a:r>
                <a:rPr lang="en-US" sz="2000" b="1" dirty="0" smtClean="0">
                  <a:effectLst>
                    <a:outerShdw blurRad="38100" dist="38100" dir="2700000" algn="tl">
                      <a:srgbClr val="000000">
                        <a:alpha val="43137"/>
                      </a:srgbClr>
                    </a:outerShdw>
                  </a:effectLst>
                  <a:latin typeface="+mn-lt"/>
                </a:rPr>
                <a:t>.</a:t>
              </a:r>
            </a:p>
          </p:txBody>
        </p:sp>
      </p:grpSp>
      <p:grpSp>
        <p:nvGrpSpPr>
          <p:cNvPr id="3" name="Group 13"/>
          <p:cNvGrpSpPr>
            <a:grpSpLocks/>
          </p:cNvGrpSpPr>
          <p:nvPr/>
        </p:nvGrpSpPr>
        <p:grpSpPr bwMode="auto">
          <a:xfrm>
            <a:off x="4748213" y="1470025"/>
            <a:ext cx="4122737" cy="1631950"/>
            <a:chOff x="3376" y="1008"/>
            <a:chExt cx="2597" cy="1028"/>
          </a:xfrm>
        </p:grpSpPr>
        <p:sp>
          <p:nvSpPr>
            <p:cNvPr id="323598" name="AutoShape 14"/>
            <p:cNvSpPr>
              <a:spLocks noChangeArrowheads="1"/>
            </p:cNvSpPr>
            <p:nvPr/>
          </p:nvSpPr>
          <p:spPr bwMode="auto">
            <a:xfrm>
              <a:off x="3376" y="1247"/>
              <a:ext cx="465" cy="475"/>
            </a:xfrm>
            <a:prstGeom prst="flowChartConnector">
              <a:avLst/>
            </a:prstGeom>
            <a:solidFill>
              <a:srgbClr val="FF0000"/>
            </a:solidFill>
            <a:ln w="19050">
              <a:solidFill>
                <a:schemeClr val="tx2"/>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46094" name="Text Box 15"/>
            <p:cNvSpPr txBox="1">
              <a:spLocks noChangeArrowheads="1"/>
            </p:cNvSpPr>
            <p:nvPr/>
          </p:nvSpPr>
          <p:spPr bwMode="auto">
            <a:xfrm>
              <a:off x="3408" y="1294"/>
              <a:ext cx="48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800" b="1">
                  <a:solidFill>
                    <a:schemeClr val="tx2"/>
                  </a:solidFill>
                </a:rPr>
                <a:t>p</a:t>
              </a:r>
              <a:r>
                <a:rPr lang="en-US" sz="3600" b="1" baseline="30000">
                  <a:solidFill>
                    <a:schemeClr val="tx2"/>
                  </a:solidFill>
                </a:rPr>
                <a:t>+</a:t>
              </a:r>
              <a:endParaRPr lang="en-US" sz="2400">
                <a:solidFill>
                  <a:schemeClr val="accent1"/>
                </a:solidFill>
                <a:latin typeface="Book Antiqua" panose="02040602050305030304" pitchFamily="18" charset="0"/>
              </a:endParaRPr>
            </a:p>
          </p:txBody>
        </p:sp>
        <p:sp>
          <p:nvSpPr>
            <p:cNvPr id="48148" name="Text Box 16"/>
            <p:cNvSpPr txBox="1">
              <a:spLocks noChangeArrowheads="1"/>
            </p:cNvSpPr>
            <p:nvPr/>
          </p:nvSpPr>
          <p:spPr bwMode="auto">
            <a:xfrm>
              <a:off x="3888" y="1008"/>
              <a:ext cx="2085"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2000" b="1" dirty="0" smtClean="0">
                  <a:effectLst>
                    <a:outerShdw blurRad="38100" dist="38100" dir="2700000" algn="tl">
                      <a:srgbClr val="000000">
                        <a:alpha val="43137"/>
                      </a:srgbClr>
                    </a:outerShdw>
                  </a:effectLst>
                  <a:latin typeface="+mn-lt"/>
                </a:rPr>
                <a:t>Protons have a </a:t>
              </a:r>
              <a:r>
                <a:rPr lang="en-US" sz="2000" b="1" u="sng" dirty="0" smtClean="0">
                  <a:effectLst>
                    <a:outerShdw blurRad="38100" dist="38100" dir="2700000" algn="tl">
                      <a:srgbClr val="000000">
                        <a:alpha val="43137"/>
                      </a:srgbClr>
                    </a:outerShdw>
                  </a:effectLst>
                  <a:latin typeface="+mn-lt"/>
                </a:rPr>
                <a:t>large mass</a:t>
              </a:r>
              <a:r>
                <a:rPr lang="en-US" sz="2000" b="1" dirty="0" smtClean="0">
                  <a:effectLst>
                    <a:outerShdw blurRad="38100" dist="38100" dir="2700000" algn="tl">
                      <a:srgbClr val="000000">
                        <a:alpha val="43137"/>
                      </a:srgbClr>
                    </a:outerShdw>
                  </a:effectLst>
                  <a:latin typeface="+mn-lt"/>
                </a:rPr>
                <a:t> and a </a:t>
              </a:r>
              <a:r>
                <a:rPr lang="en-US" sz="2000" b="1" u="sng" dirty="0" smtClean="0">
                  <a:effectLst>
                    <a:outerShdw blurRad="38100" dist="38100" dir="2700000" algn="tl">
                      <a:srgbClr val="000000">
                        <a:alpha val="43137"/>
                      </a:srgbClr>
                    </a:outerShdw>
                  </a:effectLst>
                  <a:latin typeface="+mn-lt"/>
                </a:rPr>
                <a:t>positive charge</a:t>
              </a:r>
              <a:r>
                <a:rPr lang="en-US" sz="2000" b="1" dirty="0" smtClean="0">
                  <a:effectLst>
                    <a:outerShdw blurRad="38100" dist="38100" dir="2700000" algn="tl">
                      <a:srgbClr val="000000">
                        <a:alpha val="43137"/>
                      </a:srgbClr>
                    </a:outerShdw>
                  </a:effectLst>
                  <a:latin typeface="+mn-lt"/>
                </a:rPr>
                <a:t>.  The number of protons identifies an element.</a:t>
              </a:r>
            </a:p>
          </p:txBody>
        </p:sp>
      </p:grpSp>
      <p:grpSp>
        <p:nvGrpSpPr>
          <p:cNvPr id="4" name="Group 17"/>
          <p:cNvGrpSpPr>
            <a:grpSpLocks/>
          </p:cNvGrpSpPr>
          <p:nvPr/>
        </p:nvGrpSpPr>
        <p:grpSpPr bwMode="auto">
          <a:xfrm>
            <a:off x="4748213" y="5019675"/>
            <a:ext cx="4122737" cy="1631950"/>
            <a:chOff x="3422" y="3023"/>
            <a:chExt cx="2597" cy="1028"/>
          </a:xfrm>
        </p:grpSpPr>
        <p:sp>
          <p:nvSpPr>
            <p:cNvPr id="323602" name="AutoShape 18"/>
            <p:cNvSpPr>
              <a:spLocks noChangeArrowheads="1"/>
            </p:cNvSpPr>
            <p:nvPr/>
          </p:nvSpPr>
          <p:spPr bwMode="auto">
            <a:xfrm>
              <a:off x="3422" y="3148"/>
              <a:ext cx="466" cy="475"/>
            </a:xfrm>
            <a:prstGeom prst="flowChartConnector">
              <a:avLst/>
            </a:prstGeom>
            <a:solidFill>
              <a:srgbClr val="333333">
                <a:alpha val="50000"/>
              </a:srgbClr>
            </a:solidFill>
            <a:ln w="19050">
              <a:solidFill>
                <a:schemeClr val="tx2"/>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grpSp>
          <p:nvGrpSpPr>
            <p:cNvPr id="46090" name="Group 19"/>
            <p:cNvGrpSpPr>
              <a:grpSpLocks/>
            </p:cNvGrpSpPr>
            <p:nvPr/>
          </p:nvGrpSpPr>
          <p:grpSpPr bwMode="auto">
            <a:xfrm>
              <a:off x="3456" y="3023"/>
              <a:ext cx="2563" cy="1028"/>
              <a:chOff x="3456" y="3023"/>
              <a:chExt cx="2563" cy="1028"/>
            </a:xfrm>
          </p:grpSpPr>
          <p:sp>
            <p:nvSpPr>
              <p:cNvPr id="48144" name="Text Box 20"/>
              <p:cNvSpPr txBox="1">
                <a:spLocks noChangeArrowheads="1"/>
              </p:cNvSpPr>
              <p:nvPr/>
            </p:nvSpPr>
            <p:spPr bwMode="auto">
              <a:xfrm>
                <a:off x="4058" y="3023"/>
                <a:ext cx="1961"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2000" b="1" dirty="0" smtClean="0">
                    <a:effectLst>
                      <a:outerShdw blurRad="38100" dist="38100" dir="2700000" algn="tl">
                        <a:srgbClr val="000000">
                          <a:alpha val="43137"/>
                        </a:srgbClr>
                      </a:outerShdw>
                    </a:effectLst>
                    <a:latin typeface="+mn-lt"/>
                  </a:rPr>
                  <a:t>Electrons have a very </a:t>
                </a:r>
                <a:r>
                  <a:rPr lang="en-US" sz="2000" b="1" u="sng" dirty="0" smtClean="0">
                    <a:effectLst>
                      <a:outerShdw blurRad="38100" dist="38100" dir="2700000" algn="tl">
                        <a:srgbClr val="000000">
                          <a:alpha val="43137"/>
                        </a:srgbClr>
                      </a:outerShdw>
                    </a:effectLst>
                    <a:latin typeface="+mn-lt"/>
                  </a:rPr>
                  <a:t>small mass</a:t>
                </a:r>
                <a:r>
                  <a:rPr lang="en-US" sz="2000" b="1" dirty="0" smtClean="0">
                    <a:effectLst>
                      <a:outerShdw blurRad="38100" dist="38100" dir="2700000" algn="tl">
                        <a:srgbClr val="000000">
                          <a:alpha val="43137"/>
                        </a:srgbClr>
                      </a:outerShdw>
                    </a:effectLst>
                    <a:latin typeface="+mn-lt"/>
                  </a:rPr>
                  <a:t> and a </a:t>
                </a:r>
                <a:r>
                  <a:rPr lang="en-US" sz="2000" b="1" u="sng" dirty="0" smtClean="0">
                    <a:effectLst>
                      <a:outerShdw blurRad="38100" dist="38100" dir="2700000" algn="tl">
                        <a:srgbClr val="000000">
                          <a:alpha val="43137"/>
                        </a:srgbClr>
                      </a:outerShdw>
                    </a:effectLst>
                    <a:latin typeface="+mn-lt"/>
                  </a:rPr>
                  <a:t>negative charge</a:t>
                </a:r>
                <a:r>
                  <a:rPr lang="en-US" sz="2000" b="1" dirty="0" smtClean="0">
                    <a:effectLst>
                      <a:outerShdw blurRad="38100" dist="38100" dir="2700000" algn="tl">
                        <a:srgbClr val="000000">
                          <a:alpha val="43137"/>
                        </a:srgbClr>
                      </a:outerShdw>
                    </a:effectLst>
                    <a:latin typeface="+mn-lt"/>
                  </a:rPr>
                  <a:t>.  Electrons travel outside the nucleus.</a:t>
                </a:r>
              </a:p>
            </p:txBody>
          </p:sp>
          <p:sp>
            <p:nvSpPr>
              <p:cNvPr id="46092" name="Text Box 21"/>
              <p:cNvSpPr txBox="1">
                <a:spLocks noChangeArrowheads="1"/>
              </p:cNvSpPr>
              <p:nvPr/>
            </p:nvSpPr>
            <p:spPr bwMode="auto">
              <a:xfrm>
                <a:off x="3456" y="3120"/>
                <a:ext cx="48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latin typeface="Book Antiqua" panose="02040602050305030304" pitchFamily="18" charset="0"/>
                  </a:rPr>
                  <a:t>e</a:t>
                </a:r>
                <a:r>
                  <a:rPr lang="en-US" b="1" baseline="30000">
                    <a:solidFill>
                      <a:schemeClr val="tx2"/>
                    </a:solidFill>
                    <a:latin typeface="Book Antiqua" panose="02040602050305030304" pitchFamily="18" charset="0"/>
                  </a:rPr>
                  <a:t>-</a:t>
                </a:r>
                <a:endParaRPr lang="en-US">
                  <a:solidFill>
                    <a:schemeClr val="accent1"/>
                  </a:solidFill>
                  <a:latin typeface="Book Antiqua" panose="02040602050305030304" pitchFamily="18" charset="0"/>
                </a:endParaRPr>
              </a:p>
            </p:txBody>
          </p:sp>
        </p:grpSp>
      </p:grpSp>
      <p:sp>
        <p:nvSpPr>
          <p:cNvPr id="46088" name="Rectangle 22"/>
          <p:cNvSpPr>
            <a:spLocks noGrp="1" noChangeArrowheads="1"/>
          </p:cNvSpPr>
          <p:nvPr>
            <p:ph type="title"/>
          </p:nvPr>
        </p:nvSpPr>
        <p:spPr>
          <a:xfrm>
            <a:off x="468313" y="133350"/>
            <a:ext cx="7886700" cy="1325563"/>
          </a:xfrm>
        </p:spPr>
        <p:txBody>
          <a:bodyPr/>
          <a:lstStyle/>
          <a:p>
            <a:pPr eaLnBrk="1" hangingPunct="1"/>
            <a:r>
              <a:rPr lang="en-US" b="1" dirty="0" smtClean="0"/>
              <a:t>More on atomic structure . .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85725"/>
            <a:ext cx="8924925"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neutron proton rat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
            <a:ext cx="5562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31775" y="298450"/>
            <a:ext cx="2700338" cy="6124575"/>
          </a:xfrm>
          <a:prstGeom prst="rect">
            <a:avLst/>
          </a:prstGeom>
          <a:noFill/>
          <a:ln w="9525">
            <a:noFill/>
            <a:miter lim="800000"/>
            <a:headEnd/>
            <a:tailEnd/>
          </a:ln>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50000"/>
              </a:spcBef>
              <a:buClr>
                <a:schemeClr val="hlink"/>
              </a:buClr>
              <a:buSzPct val="90000"/>
              <a:buFont typeface="Wingdings" panose="05000000000000000000" pitchFamily="2" charset="2"/>
              <a:buNone/>
              <a:defRPr/>
            </a:pPr>
            <a:r>
              <a:rPr lang="en-US" sz="2800" b="1" dirty="0" smtClean="0">
                <a:effectLst>
                  <a:outerShdw blurRad="38100" dist="38100" dir="2700000" algn="tl">
                    <a:srgbClr val="000000"/>
                  </a:outerShdw>
                </a:effectLst>
              </a:rPr>
              <a:t>Predict Radioactivity of an Isotope</a:t>
            </a:r>
          </a:p>
          <a:p>
            <a:pPr eaLnBrk="1" hangingPunct="1">
              <a:spcBef>
                <a:spcPct val="50000"/>
              </a:spcBef>
              <a:buClr>
                <a:schemeClr val="hlink"/>
              </a:buClr>
              <a:buSzPct val="90000"/>
              <a:buFont typeface="Wingdings" panose="05000000000000000000" pitchFamily="2" charset="2"/>
              <a:buNone/>
              <a:defRPr/>
            </a:pPr>
            <a:endParaRPr lang="en-US" sz="2200" b="1" dirty="0" smtClean="0">
              <a:effectLst>
                <a:outerShdw blurRad="38100" dist="38100" dir="2700000" algn="tl">
                  <a:srgbClr val="000000"/>
                </a:outerShdw>
              </a:effectLst>
            </a:endParaRPr>
          </a:p>
          <a:p>
            <a:pPr eaLnBrk="1" hangingPunct="1">
              <a:spcBef>
                <a:spcPct val="50000"/>
              </a:spcBef>
              <a:buClr>
                <a:schemeClr val="hlink"/>
              </a:buClr>
              <a:buSzPct val="90000"/>
              <a:buFont typeface="Wingdings" panose="05000000000000000000" pitchFamily="2" charset="2"/>
              <a:buNone/>
              <a:defRPr/>
            </a:pPr>
            <a:r>
              <a:rPr lang="en-US" sz="2200" b="1" u="sng" dirty="0" smtClean="0">
                <a:solidFill>
                  <a:srgbClr val="FF3300"/>
                </a:solidFill>
                <a:effectLst>
                  <a:outerShdw blurRad="38100" dist="38100" dir="2700000" algn="tl">
                    <a:srgbClr val="000000"/>
                  </a:outerShdw>
                </a:effectLst>
              </a:rPr>
              <a:t>Stable Isotopes</a:t>
            </a:r>
            <a:r>
              <a:rPr lang="en-US" sz="2200" b="1" u="sng" dirty="0" smtClean="0">
                <a:effectLst>
                  <a:outerShdw blurRad="38100" dist="38100" dir="2700000" algn="tl">
                    <a:srgbClr val="000000"/>
                  </a:outerShdw>
                </a:effectLst>
              </a:rPr>
              <a:t> </a:t>
            </a:r>
            <a:r>
              <a:rPr lang="en-US" sz="2200" b="1" dirty="0" smtClean="0">
                <a:effectLst>
                  <a:outerShdw blurRad="38100" dist="38100" dir="2700000" algn="tl">
                    <a:srgbClr val="000000"/>
                  </a:outerShdw>
                </a:effectLst>
              </a:rPr>
              <a:t>have a specific ratio of neutrons to protons.</a:t>
            </a:r>
          </a:p>
          <a:p>
            <a:pPr eaLnBrk="1" hangingPunct="1">
              <a:spcBef>
                <a:spcPct val="50000"/>
              </a:spcBef>
              <a:buClr>
                <a:schemeClr val="hlink"/>
              </a:buClr>
              <a:buSzPct val="90000"/>
              <a:buFont typeface="Wingdings" panose="05000000000000000000" pitchFamily="2" charset="2"/>
              <a:buNone/>
              <a:defRPr/>
            </a:pPr>
            <a:endParaRPr lang="en-US" sz="2200" b="1" dirty="0" smtClean="0">
              <a:effectLst>
                <a:outerShdw blurRad="38100" dist="38100" dir="2700000" algn="tl">
                  <a:srgbClr val="000000"/>
                </a:outerShdw>
              </a:effectLst>
            </a:endParaRPr>
          </a:p>
          <a:p>
            <a:pPr eaLnBrk="1" hangingPunct="1">
              <a:spcBef>
                <a:spcPct val="50000"/>
              </a:spcBef>
              <a:buClr>
                <a:schemeClr val="hlink"/>
              </a:buClr>
              <a:buSzPct val="90000"/>
              <a:buFont typeface="Wingdings" panose="05000000000000000000" pitchFamily="2" charset="2"/>
              <a:buNone/>
              <a:defRPr/>
            </a:pPr>
            <a:r>
              <a:rPr lang="en-US" sz="2200" b="1" u="sng" dirty="0" smtClean="0">
                <a:solidFill>
                  <a:srgbClr val="FF3300"/>
                </a:solidFill>
                <a:effectLst>
                  <a:outerShdw blurRad="38100" dist="38100" dir="2700000" algn="tl">
                    <a:srgbClr val="000000"/>
                  </a:outerShdw>
                </a:effectLst>
              </a:rPr>
              <a:t>Unstable Isotopes</a:t>
            </a:r>
            <a:r>
              <a:rPr lang="en-US" sz="2200" b="1" u="sng" dirty="0" smtClean="0">
                <a:effectLst>
                  <a:outerShdw blurRad="38100" dist="38100" dir="2700000" algn="tl">
                    <a:srgbClr val="000000"/>
                  </a:outerShdw>
                </a:effectLst>
              </a:rPr>
              <a:t> </a:t>
            </a:r>
            <a:r>
              <a:rPr lang="en-US" sz="2200" b="1" dirty="0" smtClean="0">
                <a:effectLst>
                  <a:outerShdw blurRad="38100" dist="38100" dir="2700000" algn="tl">
                    <a:srgbClr val="000000"/>
                  </a:outerShdw>
                </a:effectLst>
              </a:rPr>
              <a:t>which are radioactive fall outside the ‘stable zone’ of neutron to proton ratios.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374650"/>
            <a:ext cx="8229600" cy="673100"/>
          </a:xfrm>
        </p:spPr>
        <p:txBody>
          <a:bodyPr rtlCol="0">
            <a:normAutofit fontScale="90000"/>
          </a:bodyPr>
          <a:lstStyle/>
          <a:p>
            <a:pPr algn="ctr" eaLnBrk="1" fontAlgn="auto" hangingPunct="1">
              <a:spcAft>
                <a:spcPts val="0"/>
              </a:spcAft>
              <a:defRPr/>
            </a:pPr>
            <a:r>
              <a:rPr lang="en-US" sz="4400" b="1" dirty="0" smtClean="0">
                <a:effectLst>
                  <a:outerShdw blurRad="38100" dist="38100" dir="2700000" algn="tl">
                    <a:srgbClr val="000000">
                      <a:alpha val="43137"/>
                    </a:srgbClr>
                  </a:outerShdw>
                </a:effectLst>
              </a:rPr>
              <a:t>Chart of the Nuclides</a:t>
            </a:r>
            <a:r>
              <a:rPr lang="en-US" dirty="0" smtClean="0"/>
              <a:t/>
            </a:r>
            <a:br>
              <a:rPr lang="en-US" dirty="0" smtClean="0"/>
            </a:br>
            <a:endParaRPr lang="en-US" dirty="0" smtClean="0"/>
          </a:p>
        </p:txBody>
      </p:sp>
      <p:pic>
        <p:nvPicPr>
          <p:cNvPr id="49155"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6413" y="1047750"/>
            <a:ext cx="8147050" cy="5627688"/>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7" descr="u rad cartoon"/>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612775" y="481013"/>
            <a:ext cx="7835900" cy="594677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chart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34938"/>
            <a:ext cx="877570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4" name="Rectangle 8"/>
          <p:cNvSpPr>
            <a:spLocks noGrp="1" noChangeArrowheads="1"/>
          </p:cNvSpPr>
          <p:nvPr>
            <p:ph type="title"/>
          </p:nvPr>
        </p:nvSpPr>
        <p:spPr>
          <a:xfrm>
            <a:off x="611046" y="109182"/>
            <a:ext cx="8686800" cy="533400"/>
          </a:xfrm>
        </p:spPr>
        <p:txBody>
          <a:bodyPr rtlCol="0">
            <a:noAutofit/>
          </a:bodyPr>
          <a:lstStyle/>
          <a:p>
            <a:pPr eaLnBrk="1" fontAlgn="auto" hangingPunct="1">
              <a:spcAft>
                <a:spcPts val="0"/>
              </a:spcAft>
              <a:defRPr/>
            </a:pPr>
            <a:r>
              <a:rPr lang="en-US" sz="4000" b="1" dirty="0" smtClean="0">
                <a:effectLst>
                  <a:outerShdw blurRad="38100" dist="38100" dir="2700000" algn="tl">
                    <a:srgbClr val="000000">
                      <a:alpha val="43137"/>
                    </a:srgbClr>
                  </a:outerShdw>
                </a:effectLst>
                <a:cs typeface="Times New Roman" panose="02020603050405020304" pitchFamily="18" charset="0"/>
              </a:rPr>
              <a:t>100 Years of Radiation Discovery</a:t>
            </a:r>
          </a:p>
        </p:txBody>
      </p:sp>
      <p:grpSp>
        <p:nvGrpSpPr>
          <p:cNvPr id="6" name="Group 5"/>
          <p:cNvGrpSpPr/>
          <p:nvPr/>
        </p:nvGrpSpPr>
        <p:grpSpPr>
          <a:xfrm>
            <a:off x="216812" y="1052442"/>
            <a:ext cx="8821310" cy="5324389"/>
            <a:chOff x="216812" y="1052442"/>
            <a:chExt cx="8821310" cy="532438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046" y="1052442"/>
              <a:ext cx="3264918" cy="390007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3040" y="1052442"/>
              <a:ext cx="3247031" cy="3900073"/>
            </a:xfrm>
            <a:prstGeom prst="rect">
              <a:avLst/>
            </a:prstGeom>
          </p:spPr>
        </p:pic>
        <p:sp>
          <p:nvSpPr>
            <p:cNvPr id="5" name="TextBox 4"/>
            <p:cNvSpPr txBox="1"/>
            <p:nvPr/>
          </p:nvSpPr>
          <p:spPr>
            <a:xfrm>
              <a:off x="216812" y="4991836"/>
              <a:ext cx="4053385" cy="1384995"/>
            </a:xfrm>
            <a:prstGeom prst="rect">
              <a:avLst/>
            </a:prstGeom>
            <a:noFill/>
          </p:spPr>
          <p:txBody>
            <a:bodyPr wrap="square" rtlCol="0">
              <a:spAutoFit/>
            </a:bodyPr>
            <a:lstStyle/>
            <a:p>
              <a:pPr algn="ctr"/>
              <a:r>
                <a:rPr lang="en-US" sz="2800" b="1" u="sng" dirty="0" smtClean="0">
                  <a:effectLst>
                    <a:outerShdw blurRad="38100" dist="38100" dir="2700000" algn="tl">
                      <a:srgbClr val="000000">
                        <a:alpha val="43137"/>
                      </a:srgbClr>
                    </a:outerShdw>
                  </a:effectLst>
                </a:rPr>
                <a:t>Wilhelm Roentgen</a:t>
              </a:r>
            </a:p>
            <a:p>
              <a:pPr algn="ctr"/>
              <a:r>
                <a:rPr lang="en-US" sz="2800" dirty="0" smtClean="0">
                  <a:effectLst>
                    <a:outerShdw blurRad="38100" dist="38100" dir="2700000" algn="tl">
                      <a:srgbClr val="000000">
                        <a:alpha val="43137"/>
                      </a:srgbClr>
                    </a:outerShdw>
                  </a:effectLst>
                </a:rPr>
                <a:t>Discovered the X-ray</a:t>
              </a:r>
            </a:p>
            <a:p>
              <a:pPr algn="ctr"/>
              <a:r>
                <a:rPr lang="en-US" sz="2800" dirty="0" smtClean="0">
                  <a:effectLst>
                    <a:outerShdw blurRad="38100" dist="38100" dir="2700000" algn="tl">
                      <a:srgbClr val="000000">
                        <a:alpha val="43137"/>
                      </a:srgbClr>
                    </a:outerShdw>
                  </a:effectLst>
                </a:rPr>
                <a:t>Nov. 8, 1895</a:t>
              </a:r>
            </a:p>
          </p:txBody>
        </p:sp>
        <p:sp>
          <p:nvSpPr>
            <p:cNvPr id="12" name="TextBox 11"/>
            <p:cNvSpPr txBox="1"/>
            <p:nvPr/>
          </p:nvSpPr>
          <p:spPr>
            <a:xfrm>
              <a:off x="4654988" y="4991836"/>
              <a:ext cx="4383134" cy="1384995"/>
            </a:xfrm>
            <a:prstGeom prst="rect">
              <a:avLst/>
            </a:prstGeom>
            <a:noFill/>
          </p:spPr>
          <p:txBody>
            <a:bodyPr wrap="square" rtlCol="0">
              <a:spAutoFit/>
            </a:bodyPr>
            <a:lstStyle/>
            <a:p>
              <a:pPr algn="ctr"/>
              <a:r>
                <a:rPr lang="en-US" sz="2800" b="1" u="sng" dirty="0" smtClean="0">
                  <a:effectLst>
                    <a:outerShdw blurRad="38100" dist="38100" dir="2700000" algn="tl">
                      <a:srgbClr val="000000">
                        <a:alpha val="43137"/>
                      </a:srgbClr>
                    </a:outerShdw>
                  </a:effectLst>
                </a:rPr>
                <a:t>Henri Becquerel</a:t>
              </a:r>
            </a:p>
            <a:p>
              <a:pPr algn="ctr"/>
              <a:r>
                <a:rPr lang="en-US" sz="2800" dirty="0" smtClean="0">
                  <a:effectLst>
                    <a:outerShdw blurRad="38100" dist="38100" dir="2700000" algn="tl">
                      <a:srgbClr val="000000">
                        <a:alpha val="43137"/>
                      </a:srgbClr>
                    </a:outerShdw>
                  </a:effectLst>
                </a:rPr>
                <a:t>Discovered radioactivity</a:t>
              </a:r>
            </a:p>
            <a:p>
              <a:pPr algn="ctr"/>
              <a:r>
                <a:rPr lang="en-US" sz="2800" dirty="0" smtClean="0">
                  <a:effectLst>
                    <a:outerShdw blurRad="38100" dist="38100" dir="2700000" algn="tl">
                      <a:srgbClr val="000000">
                        <a:alpha val="43137"/>
                      </a:srgbClr>
                    </a:outerShdw>
                  </a:effectLst>
                </a:rPr>
                <a:t>1896</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4" name="Rectangle 8"/>
          <p:cNvSpPr>
            <a:spLocks noGrp="1" noChangeArrowheads="1"/>
          </p:cNvSpPr>
          <p:nvPr>
            <p:ph type="title"/>
          </p:nvPr>
        </p:nvSpPr>
        <p:spPr>
          <a:xfrm>
            <a:off x="443134" y="289486"/>
            <a:ext cx="8686800" cy="533400"/>
          </a:xfrm>
        </p:spPr>
        <p:txBody>
          <a:bodyPr rtlCol="0">
            <a:noAutofit/>
          </a:bodyPr>
          <a:lstStyle/>
          <a:p>
            <a:pPr eaLnBrk="1" fontAlgn="auto" hangingPunct="1">
              <a:spcAft>
                <a:spcPts val="0"/>
              </a:spcAft>
              <a:defRPr/>
            </a:pPr>
            <a:r>
              <a:rPr lang="en-US" sz="4000" b="1" dirty="0">
                <a:effectLst>
                  <a:outerShdw blurRad="38100" dist="38100" dir="2700000" algn="tl">
                    <a:srgbClr val="000000">
                      <a:alpha val="43137"/>
                    </a:srgbClr>
                  </a:outerShdw>
                </a:effectLst>
                <a:cs typeface="Times New Roman" panose="02020603050405020304" pitchFamily="18" charset="0"/>
              </a:rPr>
              <a:t>100 Years of Radiation Discovery</a:t>
            </a:r>
            <a:endPar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216812" y="4991836"/>
            <a:ext cx="4053385" cy="1815882"/>
          </a:xfrm>
          <a:prstGeom prst="rect">
            <a:avLst/>
          </a:prstGeom>
          <a:noFill/>
        </p:spPr>
        <p:txBody>
          <a:bodyPr wrap="square" rtlCol="0">
            <a:spAutoFit/>
          </a:bodyPr>
          <a:lstStyle/>
          <a:p>
            <a:pPr algn="ctr"/>
            <a:r>
              <a:rPr lang="en-US" sz="2800" b="1" u="sng" dirty="0" smtClean="0">
                <a:effectLst>
                  <a:outerShdw blurRad="38100" dist="38100" dir="2700000" algn="tl">
                    <a:srgbClr val="000000">
                      <a:alpha val="43137"/>
                    </a:srgbClr>
                  </a:outerShdw>
                </a:effectLst>
              </a:rPr>
              <a:t>Pierre &amp; Marie Curie</a:t>
            </a:r>
          </a:p>
          <a:p>
            <a:pPr algn="ctr"/>
            <a:r>
              <a:rPr lang="en-US" sz="2800" dirty="0" smtClean="0">
                <a:effectLst>
                  <a:outerShdw blurRad="38100" dist="38100" dir="2700000" algn="tl">
                    <a:srgbClr val="000000">
                      <a:alpha val="43137"/>
                    </a:srgbClr>
                  </a:outerShdw>
                </a:effectLst>
              </a:rPr>
              <a:t>Discovered Radium</a:t>
            </a:r>
          </a:p>
          <a:p>
            <a:pPr algn="ctr"/>
            <a:r>
              <a:rPr lang="en-US" sz="2800" dirty="0" smtClean="0">
                <a:effectLst>
                  <a:outerShdw blurRad="38100" dist="38100" dir="2700000" algn="tl">
                    <a:srgbClr val="000000">
                      <a:alpha val="43137"/>
                    </a:srgbClr>
                  </a:outerShdw>
                </a:effectLst>
              </a:rPr>
              <a:t>Coined the term, radioactivity</a:t>
            </a:r>
          </a:p>
        </p:txBody>
      </p:sp>
      <p:sp>
        <p:nvSpPr>
          <p:cNvPr id="12" name="TextBox 11"/>
          <p:cNvSpPr txBox="1"/>
          <p:nvPr/>
        </p:nvSpPr>
        <p:spPr>
          <a:xfrm>
            <a:off x="4572622" y="4991836"/>
            <a:ext cx="4594498" cy="1815882"/>
          </a:xfrm>
          <a:prstGeom prst="rect">
            <a:avLst/>
          </a:prstGeom>
          <a:noFill/>
        </p:spPr>
        <p:txBody>
          <a:bodyPr wrap="square" rtlCol="0">
            <a:spAutoFit/>
          </a:bodyPr>
          <a:lstStyle/>
          <a:p>
            <a:pPr algn="ctr"/>
            <a:r>
              <a:rPr lang="en-US" sz="2800" b="1" u="sng" dirty="0" smtClean="0">
                <a:effectLst>
                  <a:outerShdw blurRad="38100" dist="38100" dir="2700000" algn="tl">
                    <a:srgbClr val="000000">
                      <a:alpha val="43137"/>
                    </a:srgbClr>
                  </a:outerShdw>
                </a:effectLst>
              </a:rPr>
              <a:t>Ernest Rutherford</a:t>
            </a:r>
          </a:p>
          <a:p>
            <a:pPr algn="ctr"/>
            <a:r>
              <a:rPr lang="en-US" sz="2800" dirty="0" smtClean="0">
                <a:effectLst>
                  <a:outerShdw blurRad="38100" dist="38100" dir="2700000" algn="tl">
                    <a:srgbClr val="000000">
                      <a:alpha val="43137"/>
                    </a:srgbClr>
                  </a:outerShdw>
                </a:effectLst>
              </a:rPr>
              <a:t>Father of Nuclear Physics</a:t>
            </a:r>
          </a:p>
          <a:p>
            <a:pPr algn="ctr"/>
            <a:r>
              <a:rPr lang="en-US" sz="2800" dirty="0" smtClean="0">
                <a:effectLst>
                  <a:outerShdw blurRad="38100" dist="38100" dir="2700000" algn="tl">
                    <a:srgbClr val="000000">
                      <a:alpha val="43137"/>
                    </a:srgbClr>
                  </a:outerShdw>
                </a:effectLst>
              </a:rPr>
              <a:t>Named and Categorized:</a:t>
            </a:r>
          </a:p>
          <a:p>
            <a:pPr algn="ctr"/>
            <a:r>
              <a:rPr lang="en-US" sz="2800" dirty="0" smtClean="0">
                <a:effectLst>
                  <a:outerShdw blurRad="38100" dist="38100" dir="2700000" algn="tl">
                    <a:srgbClr val="000000">
                      <a:alpha val="43137"/>
                    </a:srgbClr>
                  </a:outerShdw>
                </a:effectLst>
              </a:rPr>
              <a:t>Proton</a:t>
            </a:r>
            <a:r>
              <a:rPr lang="en-US" sz="2800" dirty="0">
                <a:effectLst>
                  <a:outerShdw blurRad="38100" dist="38100" dir="2700000" algn="tl">
                    <a:srgbClr val="000000">
                      <a:alpha val="43137"/>
                    </a:srgbClr>
                  </a:outerShdw>
                </a:effectLst>
              </a:rPr>
              <a:t>;</a:t>
            </a:r>
            <a:r>
              <a:rPr lang="en-US" sz="2800" dirty="0" smtClean="0">
                <a:effectLst>
                  <a:outerShdw blurRad="38100" dist="38100" dir="2700000" algn="tl">
                    <a:srgbClr val="000000">
                      <a:alpha val="43137"/>
                    </a:srgbClr>
                  </a:outerShdw>
                </a:effectLst>
              </a:rPr>
              <a:t> Alpha, Beta Particle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34" y="1277621"/>
            <a:ext cx="4129488" cy="368525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205" y="962377"/>
            <a:ext cx="3200400" cy="4000500"/>
          </a:xfrm>
          <a:prstGeom prst="rect">
            <a:avLst/>
          </a:prstGeom>
        </p:spPr>
      </p:pic>
    </p:spTree>
    <p:extLst>
      <p:ext uri="{BB962C8B-B14F-4D97-AF65-F5344CB8AC3E}">
        <p14:creationId xmlns:p14="http://schemas.microsoft.com/office/powerpoint/2010/main" val="2353838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4" name="Rectangle 8"/>
          <p:cNvSpPr>
            <a:spLocks noGrp="1" noChangeArrowheads="1"/>
          </p:cNvSpPr>
          <p:nvPr>
            <p:ph type="title"/>
          </p:nvPr>
        </p:nvSpPr>
        <p:spPr>
          <a:xfrm>
            <a:off x="611046" y="109182"/>
            <a:ext cx="8686800" cy="533400"/>
          </a:xfrm>
        </p:spPr>
        <p:txBody>
          <a:bodyPr rtlCol="0">
            <a:noAutofit/>
          </a:bodyPr>
          <a:lstStyle/>
          <a:p>
            <a:pPr eaLnBrk="1" fontAlgn="auto" hangingPunct="1">
              <a:spcAft>
                <a:spcPts val="0"/>
              </a:spcAft>
              <a:defRPr/>
            </a:pPr>
            <a:r>
              <a:rPr lang="en-US" sz="4000" b="1" dirty="0">
                <a:effectLst>
                  <a:outerShdw blurRad="38100" dist="38100" dir="2700000" algn="tl">
                    <a:srgbClr val="000000">
                      <a:alpha val="43137"/>
                    </a:srgbClr>
                  </a:outerShdw>
                </a:effectLst>
                <a:cs typeface="Times New Roman" panose="02020603050405020304" pitchFamily="18" charset="0"/>
              </a:rPr>
              <a:t>100 Years of Radiation Discovery</a:t>
            </a:r>
            <a:endPar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216812" y="4991836"/>
            <a:ext cx="4053385" cy="1631216"/>
          </a:xfrm>
          <a:prstGeom prst="rect">
            <a:avLst/>
          </a:prstGeom>
          <a:noFill/>
        </p:spPr>
        <p:txBody>
          <a:bodyPr wrap="square" rtlCol="0">
            <a:spAutoFit/>
          </a:bodyPr>
          <a:lstStyle/>
          <a:p>
            <a:pPr algn="ctr"/>
            <a:r>
              <a:rPr lang="en-US" sz="2800" b="1" u="sng" dirty="0" smtClean="0">
                <a:effectLst>
                  <a:outerShdw blurRad="38100" dist="38100" dir="2700000" algn="tl">
                    <a:srgbClr val="000000">
                      <a:alpha val="43137"/>
                    </a:srgbClr>
                  </a:outerShdw>
                </a:effectLst>
              </a:rPr>
              <a:t>Albert Einstein</a:t>
            </a:r>
          </a:p>
          <a:p>
            <a:pPr algn="ctr"/>
            <a:r>
              <a:rPr lang="en-US" sz="2400" dirty="0" smtClean="0">
                <a:effectLst>
                  <a:outerShdw blurRad="38100" dist="38100" dir="2700000" algn="tl">
                    <a:srgbClr val="000000">
                      <a:alpha val="43137"/>
                    </a:srgbClr>
                  </a:outerShdw>
                </a:effectLst>
              </a:rPr>
              <a:t>Theory of Relativity led to new ideas about space, time, matter, energy, gravity</a:t>
            </a:r>
          </a:p>
        </p:txBody>
      </p:sp>
      <p:sp>
        <p:nvSpPr>
          <p:cNvPr id="12" name="TextBox 11"/>
          <p:cNvSpPr txBox="1"/>
          <p:nvPr/>
        </p:nvSpPr>
        <p:spPr>
          <a:xfrm>
            <a:off x="4572622" y="4991836"/>
            <a:ext cx="4594498" cy="1384995"/>
          </a:xfrm>
          <a:prstGeom prst="rect">
            <a:avLst/>
          </a:prstGeom>
          <a:noFill/>
        </p:spPr>
        <p:txBody>
          <a:bodyPr wrap="square" rtlCol="0">
            <a:spAutoFit/>
          </a:bodyPr>
          <a:lstStyle/>
          <a:p>
            <a:pPr algn="ctr"/>
            <a:r>
              <a:rPr lang="en-US" sz="2800" b="1" u="sng" dirty="0" smtClean="0">
                <a:effectLst>
                  <a:outerShdw blurRad="38100" dist="38100" dir="2700000" algn="tl">
                    <a:srgbClr val="000000">
                      <a:alpha val="43137"/>
                    </a:srgbClr>
                  </a:outerShdw>
                </a:effectLst>
              </a:rPr>
              <a:t>Ernest Rutherford</a:t>
            </a:r>
          </a:p>
          <a:p>
            <a:pPr algn="ctr"/>
            <a:r>
              <a:rPr lang="en-US" sz="2800" dirty="0" smtClean="0">
                <a:effectLst>
                  <a:outerShdw blurRad="38100" dist="38100" dir="2700000" algn="tl">
                    <a:srgbClr val="000000">
                      <a:alpha val="43137"/>
                    </a:srgbClr>
                  </a:outerShdw>
                </a:effectLst>
              </a:rPr>
              <a:t>Discovered Nuclear Fission</a:t>
            </a:r>
          </a:p>
          <a:p>
            <a:pPr algn="ctr"/>
            <a:r>
              <a:rPr lang="en-US" sz="2800" dirty="0" smtClean="0">
                <a:effectLst>
                  <a:outerShdw blurRad="38100" dist="38100" dir="2700000" algn="tl">
                    <a:srgbClr val="000000">
                      <a:alpha val="43137"/>
                    </a:srgbClr>
                  </a:outerShdw>
                </a:effectLst>
              </a:rPr>
              <a:t>1939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13" y="955430"/>
            <a:ext cx="2987581" cy="38896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471" y="804768"/>
            <a:ext cx="3098800" cy="4191000"/>
          </a:xfrm>
          <a:prstGeom prst="rect">
            <a:avLst/>
          </a:prstGeom>
        </p:spPr>
      </p:pic>
    </p:spTree>
    <p:extLst>
      <p:ext uri="{BB962C8B-B14F-4D97-AF65-F5344CB8AC3E}">
        <p14:creationId xmlns:p14="http://schemas.microsoft.com/office/powerpoint/2010/main" val="1040335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4" name="Rectangle 8"/>
          <p:cNvSpPr>
            <a:spLocks noGrp="1" noChangeArrowheads="1"/>
          </p:cNvSpPr>
          <p:nvPr>
            <p:ph type="title"/>
          </p:nvPr>
        </p:nvSpPr>
        <p:spPr>
          <a:xfrm>
            <a:off x="467910" y="225092"/>
            <a:ext cx="8686800" cy="533400"/>
          </a:xfrm>
        </p:spPr>
        <p:txBody>
          <a:bodyPr rtlCol="0">
            <a:noAutofit/>
          </a:bodyPr>
          <a:lstStyle/>
          <a:p>
            <a:pPr eaLnBrk="1" fontAlgn="auto" hangingPunct="1">
              <a:spcAft>
                <a:spcPts val="0"/>
              </a:spcAft>
              <a:defRPr/>
            </a:pPr>
            <a:r>
              <a:rPr lang="en-US" sz="4000" b="1" dirty="0">
                <a:effectLst>
                  <a:outerShdw blurRad="38100" dist="38100" dir="2700000" algn="tl">
                    <a:srgbClr val="000000">
                      <a:alpha val="43137"/>
                    </a:srgbClr>
                  </a:outerShdw>
                </a:effectLst>
                <a:cs typeface="Times New Roman" panose="02020603050405020304" pitchFamily="18" charset="0"/>
              </a:rPr>
              <a:t>100 Years of Radiation Discovery</a:t>
            </a:r>
            <a:endParaRPr lang="en-US"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5090615" y="4882654"/>
            <a:ext cx="4053385" cy="1877437"/>
          </a:xfrm>
          <a:prstGeom prst="rect">
            <a:avLst/>
          </a:prstGeom>
          <a:noFill/>
        </p:spPr>
        <p:txBody>
          <a:bodyPr wrap="square" rtlCol="0">
            <a:spAutoFit/>
          </a:bodyPr>
          <a:lstStyle/>
          <a:p>
            <a:pPr algn="ctr"/>
            <a:r>
              <a:rPr lang="en-US" sz="2800" b="1" u="sng" dirty="0" smtClean="0">
                <a:effectLst>
                  <a:outerShdw blurRad="38100" dist="38100" dir="2700000" algn="tl">
                    <a:srgbClr val="000000">
                      <a:alpha val="43137"/>
                    </a:srgbClr>
                  </a:outerShdw>
                </a:effectLst>
              </a:rPr>
              <a:t>Enrico Fermi</a:t>
            </a:r>
          </a:p>
          <a:p>
            <a:pPr algn="ctr"/>
            <a:r>
              <a:rPr lang="en-US" sz="2200" dirty="0" smtClean="0">
                <a:effectLst>
                  <a:outerShdw blurRad="38100" dist="38100" dir="2700000" algn="tl">
                    <a:srgbClr val="000000">
                      <a:alpha val="43137"/>
                    </a:srgbClr>
                  </a:outerShdw>
                </a:effectLst>
              </a:rPr>
              <a:t>Produced the first man-made, self-sustaining nuclear chain reaction with his team on</a:t>
            </a:r>
          </a:p>
          <a:p>
            <a:pPr algn="ctr"/>
            <a:r>
              <a:rPr lang="en-US" sz="2200" dirty="0" smtClean="0">
                <a:effectLst>
                  <a:outerShdw blurRad="38100" dist="38100" dir="2700000" algn="tl">
                    <a:srgbClr val="000000">
                      <a:alpha val="43137"/>
                    </a:srgbClr>
                  </a:outerShdw>
                </a:effectLst>
              </a:rPr>
              <a:t>Dec. 2, 1942</a:t>
            </a:r>
          </a:p>
        </p:txBody>
      </p:sp>
      <p:sp>
        <p:nvSpPr>
          <p:cNvPr id="12" name="TextBox 11"/>
          <p:cNvSpPr txBox="1"/>
          <p:nvPr/>
        </p:nvSpPr>
        <p:spPr>
          <a:xfrm>
            <a:off x="216812" y="4882654"/>
            <a:ext cx="4594498" cy="1384995"/>
          </a:xfrm>
          <a:prstGeom prst="rect">
            <a:avLst/>
          </a:prstGeom>
          <a:noFill/>
        </p:spPr>
        <p:txBody>
          <a:bodyPr wrap="square" rtlCol="0">
            <a:spAutoFit/>
          </a:bodyPr>
          <a:lstStyle/>
          <a:p>
            <a:pPr algn="ctr"/>
            <a:r>
              <a:rPr lang="en-US" sz="2800" b="1" u="sng" dirty="0" smtClean="0">
                <a:effectLst>
                  <a:outerShdw blurRad="38100" dist="38100" dir="2700000" algn="tl">
                    <a:srgbClr val="000000">
                      <a:alpha val="43137"/>
                    </a:srgbClr>
                  </a:outerShdw>
                </a:effectLst>
              </a:rPr>
              <a:t>Glenn Seaborg</a:t>
            </a:r>
          </a:p>
          <a:p>
            <a:pPr algn="ctr"/>
            <a:r>
              <a:rPr lang="en-US" sz="2800" dirty="0" smtClean="0">
                <a:effectLst>
                  <a:outerShdw blurRad="38100" dist="38100" dir="2700000" algn="tl">
                    <a:srgbClr val="000000">
                      <a:alpha val="43137"/>
                    </a:srgbClr>
                  </a:outerShdw>
                </a:effectLst>
              </a:rPr>
              <a:t>Discovered Plutonium</a:t>
            </a:r>
          </a:p>
          <a:p>
            <a:pPr algn="ctr"/>
            <a:r>
              <a:rPr lang="en-US" sz="2800" dirty="0" smtClean="0">
                <a:effectLst>
                  <a:outerShdw blurRad="38100" dist="38100" dir="2700000" algn="tl">
                    <a:srgbClr val="000000">
                      <a:alpha val="43137"/>
                    </a:srgbClr>
                  </a:outerShdw>
                </a:effectLst>
              </a:rPr>
              <a:t>1941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8470" y="981877"/>
            <a:ext cx="3147855" cy="39007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12" y="1767940"/>
            <a:ext cx="4658760" cy="3114714"/>
          </a:xfrm>
          <a:prstGeom prst="rect">
            <a:avLst/>
          </a:prstGeom>
        </p:spPr>
      </p:pic>
    </p:spTree>
    <p:extLst>
      <p:ext uri="{BB962C8B-B14F-4D97-AF65-F5344CB8AC3E}">
        <p14:creationId xmlns:p14="http://schemas.microsoft.com/office/powerpoint/2010/main" val="1995805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294" y="986843"/>
            <a:ext cx="8229600" cy="1416050"/>
          </a:xfrm>
        </p:spPr>
        <p:txBody>
          <a:bodyPr rtlCol="0">
            <a:normAutofit fontScale="90000"/>
          </a:bodyPr>
          <a:lstStyle/>
          <a:p>
            <a:pPr eaLnBrk="1" fontAlgn="auto" hangingPunct="1">
              <a:spcAft>
                <a:spcPts val="0"/>
              </a:spcAft>
              <a:defRPr/>
            </a:pPr>
            <a:r>
              <a:rPr lang="en-US" sz="4900" b="1" dirty="0" smtClean="0">
                <a:effectLst>
                  <a:outerShdw blurRad="38100" dist="38100" dir="2700000" algn="tl">
                    <a:srgbClr val="000000">
                      <a:alpha val="43137"/>
                    </a:srgbClr>
                  </a:outerShdw>
                </a:effectLst>
              </a:rPr>
              <a:t>NM and AZ have a long and diverse past with the nuclear industry.  </a:t>
            </a:r>
            <a:r>
              <a:rPr lang="en-US" dirty="0" smtClean="0"/>
              <a:t/>
            </a:r>
            <a:br>
              <a:rPr lang="en-US" dirty="0" smtClean="0"/>
            </a:br>
            <a:endParaRPr lang="en-US" dirty="0" smtClean="0"/>
          </a:p>
        </p:txBody>
      </p:sp>
      <p:sp>
        <p:nvSpPr>
          <p:cNvPr id="54275" name="Content Placeholder 2"/>
          <p:cNvSpPr>
            <a:spLocks noGrp="1"/>
          </p:cNvSpPr>
          <p:nvPr>
            <p:ph idx="1"/>
          </p:nvPr>
        </p:nvSpPr>
        <p:spPr>
          <a:xfrm>
            <a:off x="585810" y="2887284"/>
            <a:ext cx="8229600" cy="1314450"/>
          </a:xfrm>
        </p:spPr>
        <p:txBody>
          <a:bodyPr rtlCol="0">
            <a:normAutofit fontScale="92500" lnSpcReduction="10000"/>
          </a:bodyPr>
          <a:lstStyle/>
          <a:p>
            <a:pPr marL="0" indent="0" eaLnBrk="1" hangingPunct="1">
              <a:buNone/>
              <a:defRPr/>
            </a:pPr>
            <a:r>
              <a:rPr lang="en-US" sz="4000" b="1" dirty="0" smtClean="0">
                <a:effectLst>
                  <a:outerShdw blurRad="38100" dist="38100" dir="2700000" algn="tl">
                    <a:srgbClr val="000000">
                      <a:alpha val="43137"/>
                    </a:srgbClr>
                  </a:outerShdw>
                </a:effectLst>
              </a:rPr>
              <a:t>They are almost synonymous with nuclear and the nuclear industry. </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endParaRPr lang="en-US" sz="2800" b="1" dirty="0" smtClean="0">
              <a:effectLst>
                <a:outerShdw blurRad="38100" dist="38100" dir="2700000" algn="tl">
                  <a:srgbClr val="000000">
                    <a:alpha val="43137"/>
                  </a:srgbClr>
                </a:outerShdw>
              </a:effectLst>
            </a:endParaRPr>
          </a:p>
        </p:txBody>
      </p:sp>
      <p:sp>
        <p:nvSpPr>
          <p:cNvPr id="3" name="Rectangle 2"/>
          <p:cNvSpPr/>
          <p:nvPr/>
        </p:nvSpPr>
        <p:spPr>
          <a:xfrm>
            <a:off x="682582" y="4410797"/>
            <a:ext cx="7701564" cy="1569660"/>
          </a:xfrm>
          <a:prstGeom prst="rect">
            <a:avLst/>
          </a:prstGeom>
        </p:spPr>
        <p:txBody>
          <a:bodyPr wrap="square">
            <a:spAutoFit/>
          </a:bodyPr>
          <a:lstStyle/>
          <a:p>
            <a:pPr eaLnBrk="1" hangingPunct="1">
              <a:defRPr/>
            </a:pPr>
            <a:r>
              <a:rPr lang="en-US" b="1" dirty="0" smtClean="0">
                <a:effectLst>
                  <a:outerShdw blurRad="38100" dist="38100" dir="2700000" algn="tl">
                    <a:srgbClr val="000000">
                      <a:alpha val="43137"/>
                    </a:srgbClr>
                  </a:outerShdw>
                </a:effectLst>
              </a:rPr>
              <a:t>Nuclear research, mining and </a:t>
            </a:r>
            <a:r>
              <a:rPr lang="en-US" b="1" dirty="0" err="1" smtClean="0">
                <a:effectLst>
                  <a:outerShdw blurRad="38100" dist="38100" dir="2700000" algn="tl">
                    <a:srgbClr val="000000">
                      <a:alpha val="43137"/>
                    </a:srgbClr>
                  </a:outerShdw>
                </a:effectLst>
              </a:rPr>
              <a:t>miling</a:t>
            </a:r>
            <a:r>
              <a:rPr lang="en-US" b="1" dirty="0" smtClean="0">
                <a:effectLst>
                  <a:outerShdw blurRad="38100" dist="38100" dir="2700000" algn="tl">
                    <a:srgbClr val="000000">
                      <a:alpha val="43137"/>
                    </a:srgbClr>
                  </a:outerShdw>
                </a:effectLst>
              </a:rPr>
              <a:t> have </a:t>
            </a:r>
            <a:r>
              <a:rPr lang="en-US" b="1" dirty="0">
                <a:effectLst>
                  <a:outerShdw blurRad="38100" dist="38100" dir="2700000" algn="tl">
                    <a:srgbClr val="000000">
                      <a:alpha val="43137"/>
                    </a:srgbClr>
                  </a:outerShdw>
                </a:effectLst>
              </a:rPr>
              <a:t>changed the </a:t>
            </a:r>
            <a:r>
              <a:rPr lang="en-US" b="1" dirty="0" smtClean="0">
                <a:effectLst>
                  <a:outerShdw blurRad="38100" dist="38100" dir="2700000" algn="tl">
                    <a:srgbClr val="000000">
                      <a:alpha val="43137"/>
                    </a:srgbClr>
                  </a:outerShdw>
                </a:effectLst>
              </a:rPr>
              <a:t>face of these states </a:t>
            </a:r>
            <a:r>
              <a:rPr lang="en-US" b="1" dirty="0">
                <a:effectLst>
                  <a:outerShdw blurRad="38100" dist="38100" dir="2700000" algn="tl">
                    <a:srgbClr val="000000">
                      <a:alpha val="43137"/>
                    </a:srgbClr>
                  </a:outerShdw>
                </a:effectLst>
              </a:rPr>
              <a:t>completely and irreversibly.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2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60375" y="393700"/>
            <a:ext cx="8834438" cy="1833563"/>
          </a:xfrm>
        </p:spPr>
        <p:txBody>
          <a:bodyPr/>
          <a:lstStyle/>
          <a:p>
            <a:pPr eaLnBrk="1" hangingPunct="1">
              <a:defRPr/>
            </a:pPr>
            <a:r>
              <a:rPr lang="en-US" sz="4400" b="1" dirty="0" smtClean="0">
                <a:effectLst>
                  <a:outerShdw blurRad="38100" dist="38100" dir="2700000" algn="tl">
                    <a:srgbClr val="000000">
                      <a:alpha val="43137"/>
                    </a:srgbClr>
                  </a:outerShdw>
                </a:effectLst>
              </a:rPr>
              <a:t>NM is considered to be the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birthplace of the atomic bomb.</a:t>
            </a:r>
          </a:p>
        </p:txBody>
      </p:sp>
      <p:sp>
        <p:nvSpPr>
          <p:cNvPr id="55299" name="Content Placeholder 2"/>
          <p:cNvSpPr>
            <a:spLocks noGrp="1"/>
          </p:cNvSpPr>
          <p:nvPr>
            <p:ph idx="1"/>
          </p:nvPr>
        </p:nvSpPr>
        <p:spPr>
          <a:xfrm>
            <a:off x="460375" y="2905125"/>
            <a:ext cx="8120063" cy="3657600"/>
          </a:xfrm>
        </p:spPr>
        <p:txBody>
          <a:bodyPr rtlCol="0">
            <a:normAutofit/>
          </a:bodyPr>
          <a:lstStyle/>
          <a:p>
            <a:pPr marL="0" indent="0" eaLnBrk="1" hangingPunct="1">
              <a:buNone/>
              <a:defRPr/>
            </a:pPr>
            <a:r>
              <a:rPr lang="en-US" sz="3600" b="1" dirty="0" smtClean="0">
                <a:effectLst>
                  <a:outerShdw blurRad="38100" dist="38100" dir="2700000" algn="tl">
                    <a:srgbClr val="000000">
                      <a:alpha val="43137"/>
                    </a:srgbClr>
                  </a:outerShdw>
                </a:effectLst>
              </a:rPr>
              <a:t>In 1943  - J. Robert Oppenheimer moved the Manhattan Project to Los Alamos, New Mexico which resulted in the creation of the Los Alamos National Laboratory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a:xfrm>
            <a:off x="536575" y="2005013"/>
            <a:ext cx="8108950" cy="4351337"/>
          </a:xfrm>
        </p:spPr>
        <p:txBody>
          <a:bodyPr rtlCol="0">
            <a:normAutofit/>
          </a:bodyPr>
          <a:lstStyle/>
          <a:p>
            <a:pPr eaLnBrk="1" hangingPunct="1">
              <a:defRPr/>
            </a:pPr>
            <a:r>
              <a:rPr lang="en-US" sz="3600" b="1" dirty="0" smtClean="0">
                <a:effectLst>
                  <a:outerShdw blurRad="38100" dist="38100" dir="2700000" algn="tl">
                    <a:srgbClr val="000000">
                      <a:alpha val="43137"/>
                    </a:srgbClr>
                  </a:outerShdw>
                </a:effectLst>
              </a:rPr>
              <a:t>“The critical requirement for a site for an atomic bomb design laboratory was enhanced security. </a:t>
            </a:r>
          </a:p>
          <a:p>
            <a:pPr eaLnBrk="1" hangingPunct="1">
              <a:buFont typeface="Wingdings" panose="05000000000000000000" pitchFamily="2" charset="2"/>
              <a:buNone/>
              <a:defRPr/>
            </a:pPr>
            <a:endParaRPr lang="en-US" sz="3600" b="1" dirty="0" smtClean="0">
              <a:effectLst>
                <a:outerShdw blurRad="38100" dist="38100" dir="2700000" algn="tl">
                  <a:srgbClr val="000000">
                    <a:alpha val="43137"/>
                  </a:srgbClr>
                </a:outerShdw>
              </a:effectLst>
            </a:endParaRPr>
          </a:p>
          <a:p>
            <a:pPr eaLnBrk="1" hangingPunct="1">
              <a:defRPr/>
            </a:pPr>
            <a:r>
              <a:rPr lang="en-US" sz="3600" b="1" dirty="0" smtClean="0">
                <a:effectLst>
                  <a:outerShdw blurRad="38100" dist="38100" dir="2700000" algn="tl">
                    <a:srgbClr val="000000">
                      <a:alpha val="43137"/>
                    </a:srgbClr>
                  </a:outerShdw>
                </a:effectLst>
              </a:rPr>
              <a:t>Such a site needed to be safe from bombing by enemy aircraft and equally safe from curious citizens.”</a:t>
            </a:r>
          </a:p>
        </p:txBody>
      </p:sp>
      <p:sp>
        <p:nvSpPr>
          <p:cNvPr id="2" name="TextBox 1"/>
          <p:cNvSpPr txBox="1"/>
          <p:nvPr/>
        </p:nvSpPr>
        <p:spPr>
          <a:xfrm>
            <a:off x="536575" y="660400"/>
            <a:ext cx="8661400" cy="708025"/>
          </a:xfrm>
          <a:prstGeom prst="rect">
            <a:avLst/>
          </a:prstGeom>
          <a:noFill/>
        </p:spPr>
        <p:txBody>
          <a:bodyPr>
            <a:spAutoFit/>
          </a:bodyPr>
          <a:lstStyle/>
          <a:p>
            <a:pPr>
              <a:defRPr/>
            </a:pPr>
            <a:r>
              <a:rPr lang="en-US" sz="4000" b="1" dirty="0">
                <a:effectLst>
                  <a:outerShdw blurRad="38100" dist="38100" dir="2700000" algn="tl">
                    <a:srgbClr val="000000">
                      <a:alpha val="43137"/>
                    </a:srgbClr>
                  </a:outerShdw>
                </a:effectLst>
              </a:rPr>
              <a:t>Why White Sands, New Mexico?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smtClean="0">
                <a:solidFill>
                  <a:schemeClr val="accent2">
                    <a:lumMod val="20000"/>
                    <a:lumOff val="80000"/>
                  </a:schemeClr>
                </a:solidFill>
              </a:rPr>
              <a:t>Trinity Test Site</a:t>
            </a:r>
            <a:br>
              <a:rPr lang="en-US" b="1" dirty="0" smtClean="0">
                <a:solidFill>
                  <a:schemeClr val="accent2">
                    <a:lumMod val="20000"/>
                    <a:lumOff val="80000"/>
                  </a:schemeClr>
                </a:solidFill>
              </a:rPr>
            </a:br>
            <a:r>
              <a:rPr lang="en-US" b="1" dirty="0" smtClean="0">
                <a:solidFill>
                  <a:schemeClr val="accent2">
                    <a:lumMod val="20000"/>
                    <a:lumOff val="80000"/>
                  </a:schemeClr>
                </a:solidFill>
              </a:rPr>
              <a:t>July </a:t>
            </a:r>
            <a:r>
              <a:rPr lang="en-US" b="1" dirty="0">
                <a:solidFill>
                  <a:schemeClr val="accent2">
                    <a:lumMod val="20000"/>
                    <a:lumOff val="80000"/>
                  </a:schemeClr>
                </a:solidFill>
              </a:rPr>
              <a:t>16th, 1945</a:t>
            </a:r>
            <a:endParaRPr lang="en-US" b="1" dirty="0" smtClean="0">
              <a:solidFill>
                <a:schemeClr val="accent2">
                  <a:lumMod val="20000"/>
                  <a:lumOff val="80000"/>
                </a:schemeClr>
              </a:solidFill>
            </a:endParaRPr>
          </a:p>
        </p:txBody>
      </p:sp>
      <p:pic>
        <p:nvPicPr>
          <p:cNvPr id="55299" name="Picture 4" descr="http://tbn3.google.com/images?q=tbn:qtybPHdRPzx4jM:http://www.cdc.gov/niosh/oerp/images/2001-133h-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2362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http://tbn3.google.com/images?q=tbn:hHKTeAHPy-zcKM:http://trinititesite.com/images/trn2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1383" y="4284120"/>
            <a:ext cx="2396617" cy="180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8" descr="http://web.mit.edu/pugwash/www/WMD/TrinityTes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752600"/>
            <a:ext cx="40211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0" descr="http://www.atomicarchive.com/History/mp/Images/SB2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2229119"/>
            <a:ext cx="2057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Box 7"/>
          <p:cNvSpPr txBox="1">
            <a:spLocks noChangeArrowheads="1"/>
          </p:cNvSpPr>
          <p:nvPr/>
        </p:nvSpPr>
        <p:spPr bwMode="auto">
          <a:xfrm>
            <a:off x="228600" y="510540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sz="1800">
                <a:solidFill>
                  <a:srgbClr val="FFFFFF"/>
                </a:solidFill>
              </a:rPr>
              <a:t>Above: Bomb Detonation</a:t>
            </a:r>
          </a:p>
          <a:p>
            <a:pPr>
              <a:spcBef>
                <a:spcPct val="0"/>
              </a:spcBef>
              <a:buClrTx/>
              <a:buSzTx/>
              <a:buFontTx/>
              <a:buNone/>
            </a:pPr>
            <a:r>
              <a:rPr lang="en-US" sz="1800">
                <a:solidFill>
                  <a:srgbClr val="FFFFFF"/>
                </a:solidFill>
              </a:rPr>
              <a:t>Top Middle: “The Gadget”</a:t>
            </a:r>
          </a:p>
          <a:p>
            <a:pPr>
              <a:spcBef>
                <a:spcPct val="0"/>
              </a:spcBef>
              <a:buClrTx/>
              <a:buSzTx/>
              <a:buFontTx/>
              <a:buNone/>
            </a:pPr>
            <a:r>
              <a:rPr lang="en-US" sz="1800">
                <a:solidFill>
                  <a:srgbClr val="FFFFFF"/>
                </a:solidFill>
              </a:rPr>
              <a:t>Bottom Middle: Trinitite </a:t>
            </a:r>
          </a:p>
          <a:p>
            <a:pPr>
              <a:spcBef>
                <a:spcPct val="0"/>
              </a:spcBef>
              <a:buClrTx/>
              <a:buSzTx/>
              <a:buFontTx/>
              <a:buNone/>
            </a:pPr>
            <a:r>
              <a:rPr lang="en-US" sz="1800">
                <a:solidFill>
                  <a:srgbClr val="FFFFFF"/>
                </a:solidFill>
              </a:rPr>
              <a:t>Right: Bomb Drop Tower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987"/>
            <a:ext cx="8229600" cy="1143000"/>
          </a:xfrm>
        </p:spPr>
        <p:txBody>
          <a:bodyPr/>
          <a:lstStyle/>
          <a:p>
            <a:pPr algn="ctr">
              <a:defRPr/>
            </a:pPr>
            <a:r>
              <a:rPr lang="en-US" sz="4400" b="1" dirty="0" smtClean="0">
                <a:effectLst>
                  <a:outerShdw blurRad="38100" dist="38100" dir="2700000" algn="tl">
                    <a:srgbClr val="000000">
                      <a:alpha val="43137"/>
                    </a:srgbClr>
                  </a:outerShdw>
                </a:effectLst>
              </a:rPr>
              <a:t>August 1945 </a:t>
            </a:r>
            <a:r>
              <a:rPr lang="en-US" dirty="0" smtClean="0">
                <a:effectLst/>
              </a:rPr>
              <a:t/>
            </a:r>
            <a:br>
              <a:rPr lang="en-US" dirty="0" smtClean="0">
                <a:effectLst/>
              </a:rPr>
            </a:br>
            <a:endParaRPr lang="en-US" dirty="0" smtClean="0"/>
          </a:p>
        </p:txBody>
      </p:sp>
      <p:sp>
        <p:nvSpPr>
          <p:cNvPr id="3" name="Content Placeholder 2"/>
          <p:cNvSpPr>
            <a:spLocks noGrp="1"/>
          </p:cNvSpPr>
          <p:nvPr>
            <p:ph idx="1"/>
          </p:nvPr>
        </p:nvSpPr>
        <p:spPr>
          <a:xfrm>
            <a:off x="457200" y="1177499"/>
            <a:ext cx="8229600" cy="5482608"/>
          </a:xfrm>
        </p:spPr>
        <p:txBody>
          <a:bodyPr/>
          <a:lstStyle/>
          <a:p>
            <a:pPr>
              <a:defRPr/>
            </a:pPr>
            <a:endParaRPr lang="en-US" sz="3600" dirty="0" smtClean="0">
              <a:effectLst/>
            </a:endParaRPr>
          </a:p>
          <a:p>
            <a:pPr lvl="1">
              <a:defRPr/>
            </a:pPr>
            <a:r>
              <a:rPr lang="en-US" sz="3300" b="1" dirty="0" smtClean="0">
                <a:effectLst>
                  <a:outerShdw blurRad="38100" dist="38100" dir="2700000" algn="tl">
                    <a:srgbClr val="000000">
                      <a:alpha val="43137"/>
                    </a:srgbClr>
                  </a:outerShdw>
                </a:effectLst>
              </a:rPr>
              <a:t>Little Boy and Fat Man, dropped on Hiroshima and Nagasaki </a:t>
            </a:r>
          </a:p>
          <a:p>
            <a:pPr marL="0" indent="0">
              <a:buFont typeface="Wingdings" panose="05000000000000000000" pitchFamily="2" charset="2"/>
              <a:buNone/>
              <a:defRPr/>
            </a:pPr>
            <a:endParaRPr lang="en-US" sz="3600" b="1" dirty="0" smtClean="0">
              <a:effectLst>
                <a:outerShdw blurRad="38100" dist="38100" dir="2700000" algn="tl">
                  <a:srgbClr val="000000">
                    <a:alpha val="43137"/>
                  </a:srgbClr>
                </a:outerShdw>
              </a:effectLst>
            </a:endParaRPr>
          </a:p>
          <a:p>
            <a:pPr lvl="1">
              <a:defRPr/>
            </a:pPr>
            <a:r>
              <a:rPr lang="en-US" sz="3300" b="1" dirty="0" smtClean="0">
                <a:effectLst>
                  <a:outerShdw blurRad="38100" dist="38100" dir="2700000" algn="tl">
                    <a:srgbClr val="000000">
                      <a:alpha val="43137"/>
                    </a:srgbClr>
                  </a:outerShdw>
                </a:effectLst>
              </a:rPr>
              <a:t>Sandia National Laboratories’ forerunner, known as Z Division on Sandia Base established as a site convenient to Los Alamos to continue weapon development.</a:t>
            </a:r>
          </a:p>
          <a:p>
            <a:pPr>
              <a:defRPr/>
            </a:pPr>
            <a:endParaRPr lang="en-US" sz="44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800100" y="2025650"/>
            <a:ext cx="7620000" cy="2060575"/>
          </a:xfrm>
          <a:effectLst>
            <a:outerShdw dist="17961" dir="18900000" algn="ctr" rotWithShape="0">
              <a:schemeClr val="bg2"/>
            </a:outerShdw>
          </a:effectLst>
        </p:spPr>
        <p:txBody>
          <a:bodyPr lIns="90487" tIns="44450" rIns="90487" bIns="44450" rtlCol="0">
            <a:normAutofit/>
          </a:bodyPr>
          <a:lstStyle/>
          <a:p>
            <a:pPr eaLnBrk="1" fontAlgn="auto" hangingPunct="1">
              <a:spcAft>
                <a:spcPts val="0"/>
              </a:spcAft>
              <a:defRPr/>
            </a:pPr>
            <a:r>
              <a:rPr lang="en-US" u="sng" dirty="0" smtClean="0">
                <a:effectLst>
                  <a:outerShdw blurRad="38100" dist="38100" dir="2700000" algn="tl">
                    <a:srgbClr val="000000">
                      <a:alpha val="43137"/>
                    </a:srgbClr>
                  </a:outerShdw>
                </a:effectLst>
                <a:latin typeface="Univers (W1)" charset="0"/>
              </a:rPr>
              <a:t>Fundamentals of</a:t>
            </a:r>
            <a:br>
              <a:rPr lang="en-US" u="sng" dirty="0" smtClean="0">
                <a:effectLst>
                  <a:outerShdw blurRad="38100" dist="38100" dir="2700000" algn="tl">
                    <a:srgbClr val="000000">
                      <a:alpha val="43137"/>
                    </a:srgbClr>
                  </a:outerShdw>
                </a:effectLst>
                <a:latin typeface="Univers (W1)" charset="0"/>
              </a:rPr>
            </a:br>
            <a:r>
              <a:rPr lang="en-US" u="sng" dirty="0" smtClean="0">
                <a:effectLst>
                  <a:outerShdw blurRad="38100" dist="38100" dir="2700000" algn="tl">
                    <a:srgbClr val="000000">
                      <a:alpha val="43137"/>
                    </a:srgbClr>
                  </a:outerShdw>
                </a:effectLst>
                <a:latin typeface="Univers (W1)" charset="0"/>
              </a:rPr>
              <a:t>Ionizing Radiation</a:t>
            </a:r>
            <a:r>
              <a:rPr lang="en-US" dirty="0" smtClean="0">
                <a:latin typeface="Univers (W1)" charset="0"/>
              </a:rPr>
              <a:t/>
            </a:r>
            <a:br>
              <a:rPr lang="en-US" dirty="0" smtClean="0">
                <a:latin typeface="Univers (W1)" charset="0"/>
              </a:rPr>
            </a:br>
            <a:endParaRPr lang="en-US" sz="3600" dirty="0" smtClean="0"/>
          </a:p>
        </p:txBody>
      </p:sp>
      <p:sp>
        <p:nvSpPr>
          <p:cNvPr id="119811" name="Rectangle 3"/>
          <p:cNvSpPr>
            <a:spLocks noGrp="1" noChangeArrowheads="1"/>
          </p:cNvSpPr>
          <p:nvPr>
            <p:ph type="subTitle" idx="1"/>
          </p:nvPr>
        </p:nvSpPr>
        <p:spPr>
          <a:xfrm>
            <a:off x="381000" y="228600"/>
            <a:ext cx="8458200" cy="1846263"/>
          </a:xfrm>
          <a:effectLst>
            <a:outerShdw dist="17961" dir="18900000" algn="ctr" rotWithShape="0">
              <a:schemeClr val="bg2"/>
            </a:outerShdw>
          </a:effectLst>
        </p:spPr>
        <p:txBody>
          <a:bodyPr lIns="90487" tIns="44450" rIns="90487" bIns="44450" rtlCol="0">
            <a:normAutofit/>
          </a:bodyPr>
          <a:lstStyle/>
          <a:p>
            <a:pPr marL="342900" indent="-342900" eaLnBrk="1" fontAlgn="auto" hangingPunct="1">
              <a:spcBef>
                <a:spcPct val="0"/>
              </a:spcBef>
              <a:spcAft>
                <a:spcPts val="0"/>
              </a:spcAft>
              <a:defRPr/>
            </a:pPr>
            <a:r>
              <a:rPr lang="en-US" sz="3200" b="1" i="1" dirty="0" smtClean="0">
                <a:effectLst>
                  <a:outerShdw blurRad="38100" dist="38100" dir="2700000" algn="tl">
                    <a:srgbClr val="000000">
                      <a:alpha val="43137"/>
                    </a:srgbClr>
                  </a:outerShdw>
                </a:effectLst>
                <a:latin typeface="Univers (W1)" charset="0"/>
              </a:rPr>
              <a:t>The Alpha, Beta, Gammas of </a:t>
            </a:r>
          </a:p>
          <a:p>
            <a:pPr marL="342900" indent="-342900" eaLnBrk="1" fontAlgn="auto" hangingPunct="1">
              <a:spcBef>
                <a:spcPct val="0"/>
              </a:spcBef>
              <a:spcAft>
                <a:spcPts val="0"/>
              </a:spcAft>
              <a:defRPr/>
            </a:pPr>
            <a:r>
              <a:rPr lang="en-US" sz="3200" b="1" i="1" dirty="0" smtClean="0">
                <a:effectLst>
                  <a:outerShdw blurRad="38100" dist="38100" dir="2700000" algn="tl">
                    <a:srgbClr val="000000">
                      <a:alpha val="43137"/>
                    </a:srgbClr>
                  </a:outerShdw>
                </a:effectLst>
                <a:latin typeface="Univers (W1)" charset="0"/>
              </a:rPr>
              <a:t>Nuclear Education</a:t>
            </a:r>
            <a:r>
              <a:rPr lang="en-US" sz="3200" b="1" dirty="0" smtClean="0">
                <a:effectLst>
                  <a:outerShdw blurRad="38100" dist="38100" dir="2700000" algn="tl">
                    <a:srgbClr val="000000">
                      <a:alpha val="43137"/>
                    </a:srgbClr>
                  </a:outerShdw>
                </a:effectLst>
                <a:latin typeface="Univers (W1)" charset="0"/>
              </a:rPr>
              <a:t> </a:t>
            </a:r>
          </a:p>
          <a:p>
            <a:pPr marL="342900" indent="-342900" eaLnBrk="1" fontAlgn="auto" hangingPunct="1">
              <a:spcBef>
                <a:spcPct val="0"/>
              </a:spcBef>
              <a:spcAft>
                <a:spcPts val="0"/>
              </a:spcAft>
              <a:defRPr/>
            </a:pPr>
            <a:r>
              <a:rPr lang="en-US" sz="3200" b="1" dirty="0" smtClean="0">
                <a:effectLst>
                  <a:outerShdw blurRad="38100" dist="38100" dir="2700000" algn="tl">
                    <a:srgbClr val="000000">
                      <a:alpha val="43137"/>
                    </a:srgbClr>
                  </a:outerShdw>
                </a:effectLst>
                <a:latin typeface="Univers (W1)" charset="0"/>
              </a:rPr>
              <a:t>March 2nd, 2014</a:t>
            </a:r>
            <a:endParaRPr lang="en-US" sz="3200" b="1" dirty="0" smtClean="0">
              <a:solidFill>
                <a:schemeClr val="tx2"/>
              </a:solidFill>
              <a:effectLst>
                <a:outerShdw blurRad="38100" dist="38100" dir="2700000" algn="tl">
                  <a:srgbClr val="000000">
                    <a:alpha val="43137"/>
                  </a:srgbClr>
                </a:outerShdw>
              </a:effectLst>
            </a:endParaRPr>
          </a:p>
        </p:txBody>
      </p:sp>
      <p:sp>
        <p:nvSpPr>
          <p:cNvPr id="27652" name="Rectangle 4"/>
          <p:cNvSpPr>
            <a:spLocks noChangeArrowheads="1"/>
          </p:cNvSpPr>
          <p:nvPr/>
        </p:nvSpPr>
        <p:spPr bwMode="auto">
          <a:xfrm>
            <a:off x="990600" y="4622800"/>
            <a:ext cx="7239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defRPr/>
            </a:pPr>
            <a:r>
              <a:rPr lang="en-US" sz="2400" b="1" dirty="0" smtClean="0">
                <a:effectLst>
                  <a:outerShdw blurRad="38100" dist="38100" dir="2700000" algn="tl">
                    <a:srgbClr val="000000">
                      <a:alpha val="43137"/>
                    </a:srgbClr>
                  </a:outerShdw>
                </a:effectLst>
                <a:latin typeface="Univers (W1)" charset="0"/>
              </a:rPr>
              <a:t>Debra N Thrall, PhD</a:t>
            </a:r>
          </a:p>
          <a:p>
            <a:pPr algn="ctr">
              <a:spcBef>
                <a:spcPct val="0"/>
              </a:spcBef>
              <a:buClrTx/>
              <a:buSzTx/>
              <a:buFontTx/>
              <a:buNone/>
              <a:defRPr/>
            </a:pPr>
            <a:r>
              <a:rPr lang="en-US" sz="2000" b="1" dirty="0" smtClean="0">
                <a:effectLst>
                  <a:outerShdw blurRad="38100" dist="38100" dir="2700000" algn="tl">
                    <a:srgbClr val="000000">
                      <a:alpha val="43137"/>
                    </a:srgbClr>
                  </a:outerShdw>
                </a:effectLst>
                <a:latin typeface="Univers (W1)" charset="0"/>
              </a:rPr>
              <a:t>Executive Director</a:t>
            </a:r>
          </a:p>
          <a:p>
            <a:pPr algn="ctr">
              <a:spcBef>
                <a:spcPct val="0"/>
              </a:spcBef>
              <a:buClrTx/>
              <a:buSzTx/>
              <a:buFontTx/>
              <a:buNone/>
              <a:defRPr/>
            </a:pPr>
            <a:r>
              <a:rPr lang="en-US" sz="2000" b="1" dirty="0" smtClean="0">
                <a:effectLst>
                  <a:outerShdw blurRad="38100" dist="38100" dir="2700000" algn="tl">
                    <a:srgbClr val="000000">
                      <a:alpha val="43137"/>
                    </a:srgbClr>
                  </a:outerShdw>
                </a:effectLst>
                <a:latin typeface="Univers (W1)" charset="0"/>
              </a:rPr>
              <a:t>Albert I Pierce Foundation</a:t>
            </a:r>
            <a:endParaRPr lang="en-US" sz="2000" dirty="0" smtClean="0">
              <a:solidFill>
                <a:srgbClr val="000000"/>
              </a:solidFill>
              <a:effectLst>
                <a:outerShdw blurRad="38100" dist="38100" dir="2700000" algn="tl">
                  <a:srgbClr val="000000">
                    <a:alpha val="43137"/>
                  </a:srgbClr>
                </a:outerShdw>
              </a:effectLst>
              <a:latin typeface="GillSans" charset="0"/>
            </a:endParaRPr>
          </a:p>
        </p:txBody>
      </p:sp>
      <p:sp>
        <p:nvSpPr>
          <p:cNvPr id="26629" name="Rectangle 5"/>
          <p:cNvSpPr>
            <a:spLocks noChangeArrowheads="1"/>
          </p:cNvSpPr>
          <p:nvPr/>
        </p:nvSpPr>
        <p:spPr bwMode="auto">
          <a:xfrm>
            <a:off x="914400" y="1905000"/>
            <a:ext cx="7239000" cy="1371600"/>
          </a:xfrm>
          <a:prstGeom prst="rect">
            <a:avLst/>
          </a:prstGeom>
          <a:noFill/>
          <a:ln>
            <a:noFill/>
          </a:ln>
          <a:effectLst>
            <a:outerShdw dist="17961" dir="189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endParaRPr lang="en-US" sz="3600">
              <a:solidFill>
                <a:schemeClr val="tx2"/>
              </a:solidFill>
              <a:latin typeface="Univers (W1)" charset="0"/>
            </a:endParaRPr>
          </a:p>
          <a:p>
            <a:endParaRPr lang="en-US" sz="3600">
              <a:solidFill>
                <a:schemeClr val="tx2"/>
              </a:solidFill>
              <a:latin typeface="Univers (W1)" charset="0"/>
            </a:endParaRPr>
          </a:p>
        </p:txBody>
      </p:sp>
      <p:sp>
        <p:nvSpPr>
          <p:cNvPr id="26630" name="Rectangle 7"/>
          <p:cNvSpPr>
            <a:spLocks noChangeArrowheads="1"/>
          </p:cNvSpPr>
          <p:nvPr/>
        </p:nvSpPr>
        <p:spPr bwMode="auto">
          <a:xfrm>
            <a:off x="976313" y="3290888"/>
            <a:ext cx="7239000" cy="685800"/>
          </a:xfrm>
          <a:prstGeom prst="rect">
            <a:avLst/>
          </a:prstGeom>
          <a:noFill/>
          <a:ln>
            <a:noFill/>
          </a:ln>
          <a:effectLst>
            <a:outerShdw dist="17961" dir="189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endParaRPr lang="en-US" sz="3600">
              <a:solidFill>
                <a:schemeClr val="tx2"/>
              </a:solidFill>
              <a:latin typeface="Univers (W1)" charset="0"/>
            </a:endParaRPr>
          </a:p>
        </p:txBody>
      </p:sp>
      <p:pic>
        <p:nvPicPr>
          <p:cNvPr id="26631" name="Picture 9" descr="j033647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9613" y="2293938"/>
            <a:ext cx="144780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120900"/>
            <a:ext cx="1676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452390" y="1668344"/>
            <a:ext cx="8229600" cy="4530725"/>
          </a:xfrm>
        </p:spPr>
        <p:txBody>
          <a:bodyPr/>
          <a:lstStyle/>
          <a:p>
            <a:pPr marL="0" indent="0" algn="ctr">
              <a:buNone/>
              <a:defRPr/>
            </a:pPr>
            <a:r>
              <a:rPr lang="en-US" sz="4800" b="1" dirty="0" smtClean="0">
                <a:effectLst>
                  <a:outerShdw blurRad="38100" dist="38100" dir="2700000" algn="tl">
                    <a:srgbClr val="000000">
                      <a:alpha val="43137"/>
                    </a:srgbClr>
                  </a:outerShdw>
                </a:effectLst>
              </a:rPr>
              <a:t>Some members of the public seem to equate anything nuclear with the concept of nuclear weapons. </a:t>
            </a:r>
          </a:p>
          <a:p>
            <a:pPr>
              <a:defRPr/>
            </a:pPr>
            <a:endParaRPr lang="en-US" sz="4000" dirty="0" smtClean="0">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14313"/>
            <a:ext cx="8229600" cy="1143000"/>
          </a:xfrm>
        </p:spPr>
        <p:txBody>
          <a:bodyPr/>
          <a:lstStyle/>
          <a:p>
            <a:pPr eaLnBrk="1" hangingPunct="1">
              <a:defRPr/>
            </a:pPr>
            <a:r>
              <a:rPr lang="en-US" sz="4400" b="1" dirty="0" smtClean="0">
                <a:effectLst>
                  <a:outerShdw blurRad="38100" dist="38100" dir="2700000" algn="tl">
                    <a:srgbClr val="000000">
                      <a:alpha val="43137"/>
                    </a:srgbClr>
                  </a:outerShdw>
                </a:effectLst>
              </a:rPr>
              <a:t>Mass Paranoia </a:t>
            </a:r>
          </a:p>
        </p:txBody>
      </p:sp>
      <p:sp>
        <p:nvSpPr>
          <p:cNvPr id="61443" name="Rectangle 3"/>
          <p:cNvSpPr>
            <a:spLocks noGrp="1" noChangeArrowheads="1"/>
          </p:cNvSpPr>
          <p:nvPr>
            <p:ph type="body" sz="half" idx="1"/>
          </p:nvPr>
        </p:nvSpPr>
        <p:spPr>
          <a:xfrm>
            <a:off x="457200" y="1225550"/>
            <a:ext cx="8229600" cy="4530725"/>
          </a:xfrm>
          <a:extLst/>
        </p:spPr>
        <p:txBody>
          <a:bodyPr rtlCol="0">
            <a:normAutofit/>
          </a:bodyPr>
          <a:lstStyle/>
          <a:p>
            <a:pPr eaLnBrk="1" hangingPunct="1">
              <a:lnSpc>
                <a:spcPct val="150000"/>
              </a:lnSpc>
              <a:defRPr/>
            </a:pPr>
            <a:r>
              <a:rPr lang="en-US" sz="3200" b="1" dirty="0" smtClean="0">
                <a:effectLst>
                  <a:outerShdw blurRad="38100" dist="38100" dir="2700000" algn="tl">
                    <a:srgbClr val="000000">
                      <a:alpha val="43137"/>
                    </a:srgbClr>
                  </a:outerShdw>
                </a:effectLst>
              </a:rPr>
              <a:t>Mass fear of Nuclear holocaust</a:t>
            </a:r>
          </a:p>
          <a:p>
            <a:pPr eaLnBrk="1" hangingPunct="1">
              <a:lnSpc>
                <a:spcPct val="100000"/>
              </a:lnSpc>
              <a:defRPr/>
            </a:pPr>
            <a:r>
              <a:rPr lang="en-US" sz="3200" b="1" dirty="0" smtClean="0">
                <a:effectLst>
                  <a:outerShdw blurRad="38100" dist="38100" dir="2700000" algn="tl">
                    <a:srgbClr val="000000">
                      <a:alpha val="43137"/>
                    </a:srgbClr>
                  </a:outerShdw>
                </a:effectLst>
              </a:rPr>
              <a:t>Fall out shelters constructed and bomb drills conducted – DUCK AND COVER!</a:t>
            </a:r>
          </a:p>
          <a:p>
            <a:pPr eaLnBrk="1" hangingPunct="1">
              <a:defRPr/>
            </a:pPr>
            <a:endParaRPr lang="en-US" sz="2800" dirty="0" smtClean="0"/>
          </a:p>
          <a:p>
            <a:pPr eaLnBrk="1" hangingPunct="1">
              <a:defRPr/>
            </a:pPr>
            <a:endParaRPr lang="en-US" sz="2800" dirty="0" smtClean="0"/>
          </a:p>
        </p:txBody>
      </p:sp>
      <p:pic>
        <p:nvPicPr>
          <p:cNvPr id="59396" name="Picture 5" descr="duckandcover_bert_the_turtle_6k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11538"/>
            <a:ext cx="403860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78400" y="3246438"/>
            <a:ext cx="3708400" cy="3189287"/>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452390" y="1668344"/>
            <a:ext cx="8229600" cy="4530725"/>
          </a:xfrm>
        </p:spPr>
        <p:txBody>
          <a:bodyPr/>
          <a:lstStyle/>
          <a:p>
            <a:pPr>
              <a:buFont typeface="Monotype Sorts" pitchFamily="2" charset="2"/>
              <a:buNone/>
              <a:defRPr/>
            </a:pPr>
            <a:r>
              <a:rPr lang="en-US" sz="44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When Trinity was detonated it was the bang of a starting gun for </a:t>
            </a:r>
            <a:r>
              <a:rPr lang="en-US" sz="3600" dirty="0" smtClean="0">
                <a:effectLst>
                  <a:outerShdw blurRad="38100" dist="38100" dir="2700000" algn="tl">
                    <a:srgbClr val="000000">
                      <a:alpha val="43137"/>
                    </a:srgbClr>
                  </a:outerShdw>
                </a:effectLst>
              </a:rPr>
              <a:t>B-movie </a:t>
            </a:r>
            <a:r>
              <a:rPr lang="en-US" sz="3600" dirty="0">
                <a:effectLst>
                  <a:outerShdw blurRad="38100" dist="38100" dir="2700000" algn="tl">
                    <a:srgbClr val="000000">
                      <a:alpha val="43137"/>
                    </a:srgbClr>
                  </a:outerShdw>
                </a:effectLst>
              </a:rPr>
              <a:t>makers everywhere!</a:t>
            </a:r>
          </a:p>
          <a:p>
            <a:pPr>
              <a:buFont typeface="Monotype Sorts" pitchFamily="2" charset="2"/>
              <a:buNone/>
              <a:defRPr/>
            </a:pPr>
            <a:r>
              <a:rPr lang="en-US" sz="3600" dirty="0">
                <a:effectLst>
                  <a:outerShdw blurRad="38100" dist="38100" dir="2700000" algn="tl">
                    <a:srgbClr val="000000">
                      <a:alpha val="43137"/>
                    </a:srgbClr>
                  </a:outerShdw>
                </a:effectLst>
              </a:rPr>
              <a:t>  They saw visions of mutants, plagues, nuclear holocaust, empty cities covered in gray ash; and mushroom clouds rising like dollar signs on the screens of drive-ins everywhere.</a:t>
            </a:r>
            <a:endParaRPr lang="en-US" sz="3600" dirty="0" smtClean="0">
              <a:effectLs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550863"/>
            <a:ext cx="84582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433098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452390" y="1668344"/>
            <a:ext cx="8229600" cy="4530725"/>
          </a:xfrm>
        </p:spPr>
        <p:txBody>
          <a:bodyPr/>
          <a:lstStyle/>
          <a:p>
            <a:pPr marL="0" indent="0" algn="ctr">
              <a:buNone/>
              <a:defRPr/>
            </a:pPr>
            <a:r>
              <a:rPr lang="en-US" sz="4800" b="1" dirty="0" smtClean="0">
                <a:effectLst>
                  <a:outerShdw blurRad="38100" dist="38100" dir="2700000" algn="tl">
                    <a:srgbClr val="000000">
                      <a:alpha val="43137"/>
                    </a:srgbClr>
                  </a:outerShdw>
                </a:effectLst>
              </a:rPr>
              <a:t>Some</a:t>
            </a:r>
            <a:endParaRPr lang="en-US" sz="4000" dirty="0" smtClean="0">
              <a:effectLs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300" y="215899"/>
            <a:ext cx="434975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677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8970" y="0"/>
            <a:ext cx="5001379" cy="685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77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5470" y="91451"/>
            <a:ext cx="4275786" cy="660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605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452390" y="1668344"/>
            <a:ext cx="8229600" cy="4530725"/>
          </a:xfrm>
        </p:spPr>
        <p:txBody>
          <a:bodyPr/>
          <a:lstStyle/>
          <a:p>
            <a:pPr>
              <a:defRPr/>
            </a:pPr>
            <a:endParaRPr lang="en-US" sz="4000" dirty="0" smtClean="0">
              <a:effectLst/>
            </a:endParaRP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894" y="-1650"/>
            <a:ext cx="4855334" cy="685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77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229" y="136679"/>
            <a:ext cx="4378816" cy="671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076" y="179891"/>
            <a:ext cx="4649273" cy="674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69900" y="398463"/>
            <a:ext cx="8318500" cy="708025"/>
          </a:xfrm>
        </p:spPr>
        <p:txBody>
          <a:bodyPr/>
          <a:lstStyle/>
          <a:p>
            <a:pPr eaLnBrk="1" hangingPunct="1">
              <a:defRPr/>
            </a:pPr>
            <a:r>
              <a:rPr lang="en-US" sz="3600" b="1" dirty="0" smtClean="0">
                <a:effectLst>
                  <a:outerShdw blurRad="38100" dist="38100" dir="2700000" algn="tl">
                    <a:srgbClr val="000000">
                      <a:alpha val="43137"/>
                    </a:srgbClr>
                  </a:outerShdw>
                </a:effectLst>
              </a:rPr>
              <a:t>Where Does Radiation Come From?</a:t>
            </a:r>
          </a:p>
        </p:txBody>
      </p:sp>
      <p:sp>
        <p:nvSpPr>
          <p:cNvPr id="179203" name="Text Box 3"/>
          <p:cNvSpPr txBox="1">
            <a:spLocks noChangeArrowheads="1"/>
          </p:cNvSpPr>
          <p:nvPr/>
        </p:nvSpPr>
        <p:spPr bwMode="auto">
          <a:xfrm>
            <a:off x="1381125" y="1716088"/>
            <a:ext cx="7407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b="1" i="1" dirty="0" smtClean="0">
                <a:effectLst>
                  <a:outerShdw blurRad="38100" dist="38100" dir="2700000" algn="tl">
                    <a:srgbClr val="000000">
                      <a:alpha val="43137"/>
                    </a:srgbClr>
                  </a:outerShdw>
                </a:effectLst>
                <a:latin typeface="Univers (W1)" charset="0"/>
              </a:rPr>
              <a:t>Nuclear Decay - Radioactivity</a:t>
            </a:r>
          </a:p>
        </p:txBody>
      </p:sp>
      <p:sp>
        <p:nvSpPr>
          <p:cNvPr id="179204" name="Text Box 4"/>
          <p:cNvSpPr txBox="1">
            <a:spLocks noChangeArrowheads="1"/>
          </p:cNvSpPr>
          <p:nvPr/>
        </p:nvSpPr>
        <p:spPr bwMode="auto">
          <a:xfrm>
            <a:off x="1381125" y="2478088"/>
            <a:ext cx="7407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b="1" i="1" dirty="0" smtClean="0">
                <a:effectLst>
                  <a:outerShdw blurRad="38100" dist="38100" dir="2700000" algn="tl">
                    <a:srgbClr val="000000">
                      <a:alpha val="43137"/>
                    </a:srgbClr>
                  </a:outerShdw>
                </a:effectLst>
                <a:latin typeface="Univers (W1)" charset="0"/>
              </a:rPr>
              <a:t>Atomic Processes - X-rays</a:t>
            </a:r>
          </a:p>
        </p:txBody>
      </p:sp>
      <p:sp>
        <p:nvSpPr>
          <p:cNvPr id="179205" name="Text Box 5"/>
          <p:cNvSpPr txBox="1">
            <a:spLocks noChangeArrowheads="1"/>
          </p:cNvSpPr>
          <p:nvPr/>
        </p:nvSpPr>
        <p:spPr bwMode="auto">
          <a:xfrm>
            <a:off x="1381125" y="3224213"/>
            <a:ext cx="7407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b="1" i="1" dirty="0" smtClean="0">
                <a:effectLst>
                  <a:outerShdw blurRad="38100" dist="38100" dir="2700000" algn="tl">
                    <a:srgbClr val="000000">
                      <a:alpha val="43137"/>
                    </a:srgbClr>
                  </a:outerShdw>
                </a:effectLst>
                <a:latin typeface="Univers (W1)" charset="0"/>
              </a:rPr>
              <a:t>Nuclear Reactions</a:t>
            </a:r>
          </a:p>
        </p:txBody>
      </p:sp>
      <p:sp>
        <p:nvSpPr>
          <p:cNvPr id="179206" name="Text Box 6"/>
          <p:cNvSpPr txBox="1">
            <a:spLocks noChangeArrowheads="1"/>
          </p:cNvSpPr>
          <p:nvPr/>
        </p:nvSpPr>
        <p:spPr bwMode="auto">
          <a:xfrm>
            <a:off x="1839913" y="3865563"/>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b="1" i="1" dirty="0" smtClean="0">
                <a:effectLst>
                  <a:outerShdw blurRad="38100" dist="38100" dir="2700000" algn="tl">
                    <a:srgbClr val="000000">
                      <a:alpha val="43137"/>
                    </a:srgbClr>
                  </a:outerShdw>
                </a:effectLst>
                <a:latin typeface="Univers (W1)" charset="0"/>
              </a:rPr>
              <a:t>Fission</a:t>
            </a:r>
          </a:p>
        </p:txBody>
      </p:sp>
      <p:sp>
        <p:nvSpPr>
          <p:cNvPr id="179207" name="Text Box 7"/>
          <p:cNvSpPr txBox="1">
            <a:spLocks noChangeArrowheads="1"/>
          </p:cNvSpPr>
          <p:nvPr/>
        </p:nvSpPr>
        <p:spPr bwMode="auto">
          <a:xfrm>
            <a:off x="2708275" y="4505325"/>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b="1" i="1" smtClean="0">
                <a:effectLst>
                  <a:outerShdw blurRad="38100" dist="38100" dir="2700000" algn="tl">
                    <a:srgbClr val="000000">
                      <a:alpha val="43137"/>
                    </a:srgbClr>
                  </a:outerShdw>
                </a:effectLst>
                <a:latin typeface="Univers (W1)" charset="0"/>
              </a:rPr>
              <a:t>Fusion</a:t>
            </a:r>
          </a:p>
        </p:txBody>
      </p:sp>
      <p:sp>
        <p:nvSpPr>
          <p:cNvPr id="179208" name="Text Box 8"/>
          <p:cNvSpPr txBox="1">
            <a:spLocks noChangeArrowheads="1"/>
          </p:cNvSpPr>
          <p:nvPr/>
        </p:nvSpPr>
        <p:spPr bwMode="auto">
          <a:xfrm>
            <a:off x="3486150" y="5129213"/>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b="1" i="1" smtClean="0">
                <a:effectLst>
                  <a:outerShdw blurRad="38100" dist="38100" dir="2700000" algn="tl">
                    <a:srgbClr val="000000">
                      <a:alpha val="43137"/>
                    </a:srgbClr>
                  </a:outerShdw>
                </a:effectLst>
                <a:latin typeface="Univers (W1)" charset="0"/>
              </a:rPr>
              <a:t>Others</a:t>
            </a:r>
          </a:p>
        </p:txBody>
      </p:sp>
    </p:spTree>
    <p:extLst>
      <p:ext uri="{BB962C8B-B14F-4D97-AF65-F5344CB8AC3E}">
        <p14:creationId xmlns:p14="http://schemas.microsoft.com/office/powerpoint/2010/main" val="2174365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92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92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9205"/>
                                        </p:tgtEl>
                                        <p:attrNameLst>
                                          <p:attrName>style.visibility</p:attrName>
                                        </p:attrNameLst>
                                      </p:cBhvr>
                                      <p:to>
                                        <p:strVal val="visible"/>
                                      </p:to>
                                    </p:set>
                                  </p:childTnLst>
                                </p:cTn>
                              </p:par>
                            </p:childTnLst>
                          </p:cTn>
                        </p:par>
                        <p:par>
                          <p:cTn id="15" fill="hold" nodeType="afterGroup">
                            <p:stCondLst>
                              <p:cond delay="500"/>
                            </p:stCondLst>
                            <p:childTnLst>
                              <p:par>
                                <p:cTn id="16" presetID="2" presetClass="entr" presetSubtype="8" fill="hold" grpId="0" nodeType="afterEffect">
                                  <p:stCondLst>
                                    <p:cond delay="1000"/>
                                  </p:stCondLst>
                                  <p:childTnLst>
                                    <p:set>
                                      <p:cBhvr>
                                        <p:cTn id="17" dur="1" fill="hold">
                                          <p:stCondLst>
                                            <p:cond delay="0"/>
                                          </p:stCondLst>
                                        </p:cTn>
                                        <p:tgtEl>
                                          <p:spTgt spid="179206"/>
                                        </p:tgtEl>
                                        <p:attrNameLst>
                                          <p:attrName>style.visibility</p:attrName>
                                        </p:attrNameLst>
                                      </p:cBhvr>
                                      <p:to>
                                        <p:strVal val="visible"/>
                                      </p:to>
                                    </p:set>
                                    <p:anim calcmode="lin" valueType="num">
                                      <p:cBhvr additive="base">
                                        <p:cTn id="18" dur="500" fill="hold"/>
                                        <p:tgtEl>
                                          <p:spTgt spid="179206"/>
                                        </p:tgtEl>
                                        <p:attrNameLst>
                                          <p:attrName>ppt_x</p:attrName>
                                        </p:attrNameLst>
                                      </p:cBhvr>
                                      <p:tavLst>
                                        <p:tav tm="0">
                                          <p:val>
                                            <p:strVal val="0-#ppt_w/2"/>
                                          </p:val>
                                        </p:tav>
                                        <p:tav tm="100000">
                                          <p:val>
                                            <p:strVal val="#ppt_x"/>
                                          </p:val>
                                        </p:tav>
                                      </p:tavLst>
                                    </p:anim>
                                    <p:anim calcmode="lin" valueType="num">
                                      <p:cBhvr additive="base">
                                        <p:cTn id="19" dur="500" fill="hold"/>
                                        <p:tgtEl>
                                          <p:spTgt spid="17920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000"/>
                            </p:stCondLst>
                            <p:childTnLst>
                              <p:par>
                                <p:cTn id="21" presetID="2" presetClass="entr" presetSubtype="8" fill="hold" grpId="0" nodeType="afterEffect">
                                  <p:stCondLst>
                                    <p:cond delay="1000"/>
                                  </p:stCondLst>
                                  <p:childTnLst>
                                    <p:set>
                                      <p:cBhvr>
                                        <p:cTn id="22" dur="1" fill="hold">
                                          <p:stCondLst>
                                            <p:cond delay="0"/>
                                          </p:stCondLst>
                                        </p:cTn>
                                        <p:tgtEl>
                                          <p:spTgt spid="179207"/>
                                        </p:tgtEl>
                                        <p:attrNameLst>
                                          <p:attrName>style.visibility</p:attrName>
                                        </p:attrNameLst>
                                      </p:cBhvr>
                                      <p:to>
                                        <p:strVal val="visible"/>
                                      </p:to>
                                    </p:set>
                                    <p:anim calcmode="lin" valueType="num">
                                      <p:cBhvr additive="base">
                                        <p:cTn id="23" dur="500" fill="hold"/>
                                        <p:tgtEl>
                                          <p:spTgt spid="179207"/>
                                        </p:tgtEl>
                                        <p:attrNameLst>
                                          <p:attrName>ppt_x</p:attrName>
                                        </p:attrNameLst>
                                      </p:cBhvr>
                                      <p:tavLst>
                                        <p:tav tm="0">
                                          <p:val>
                                            <p:strVal val="0-#ppt_w/2"/>
                                          </p:val>
                                        </p:tav>
                                        <p:tav tm="100000">
                                          <p:val>
                                            <p:strVal val="#ppt_x"/>
                                          </p:val>
                                        </p:tav>
                                      </p:tavLst>
                                    </p:anim>
                                    <p:anim calcmode="lin" valueType="num">
                                      <p:cBhvr additive="base">
                                        <p:cTn id="24" dur="500" fill="hold"/>
                                        <p:tgtEl>
                                          <p:spTgt spid="179207"/>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3500"/>
                            </p:stCondLst>
                            <p:childTnLst>
                              <p:par>
                                <p:cTn id="26" presetID="2" presetClass="entr" presetSubtype="8" fill="hold" grpId="0" nodeType="afterEffect">
                                  <p:stCondLst>
                                    <p:cond delay="1000"/>
                                  </p:stCondLst>
                                  <p:childTnLst>
                                    <p:set>
                                      <p:cBhvr>
                                        <p:cTn id="27" dur="1" fill="hold">
                                          <p:stCondLst>
                                            <p:cond delay="0"/>
                                          </p:stCondLst>
                                        </p:cTn>
                                        <p:tgtEl>
                                          <p:spTgt spid="179208"/>
                                        </p:tgtEl>
                                        <p:attrNameLst>
                                          <p:attrName>style.visibility</p:attrName>
                                        </p:attrNameLst>
                                      </p:cBhvr>
                                      <p:to>
                                        <p:strVal val="visible"/>
                                      </p:to>
                                    </p:set>
                                    <p:anim calcmode="lin" valueType="num">
                                      <p:cBhvr additive="base">
                                        <p:cTn id="28" dur="500" fill="hold"/>
                                        <p:tgtEl>
                                          <p:spTgt spid="179208"/>
                                        </p:tgtEl>
                                        <p:attrNameLst>
                                          <p:attrName>ppt_x</p:attrName>
                                        </p:attrNameLst>
                                      </p:cBhvr>
                                      <p:tavLst>
                                        <p:tav tm="0">
                                          <p:val>
                                            <p:strVal val="0-#ppt_w/2"/>
                                          </p:val>
                                        </p:tav>
                                        <p:tav tm="100000">
                                          <p:val>
                                            <p:strVal val="#ppt_x"/>
                                          </p:val>
                                        </p:tav>
                                      </p:tavLst>
                                    </p:anim>
                                    <p:anim calcmode="lin" valueType="num">
                                      <p:cBhvr additive="base">
                                        <p:cTn id="2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utoUpdateAnimBg="0"/>
      <p:bldP spid="179204" grpId="0" autoUpdateAnimBg="0"/>
      <p:bldP spid="179205" grpId="0" autoUpdateAnimBg="0"/>
      <p:bldP spid="179206" grpId="0" autoUpdateAnimBg="0"/>
      <p:bldP spid="179207" grpId="0" autoUpdateAnimBg="0"/>
      <p:bldP spid="17920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rtlCol="0">
            <a:normAutofit/>
          </a:bodyPr>
          <a:lstStyle/>
          <a:p>
            <a:pPr algn="ctr" eaLnBrk="1" fontAlgn="auto" hangingPunct="1">
              <a:spcAft>
                <a:spcPts val="0"/>
              </a:spcAft>
              <a:defRPr/>
            </a:pPr>
            <a:r>
              <a:rPr lang="en-US" b="1" u="sng" dirty="0" smtClean="0">
                <a:effectLst>
                  <a:outerShdw blurRad="38100" dist="38100" dir="2700000" algn="tl">
                    <a:srgbClr val="000000">
                      <a:alpha val="43137"/>
                    </a:srgbClr>
                  </a:outerShdw>
                </a:effectLst>
              </a:rPr>
              <a:t>Radiation Fundamentals</a:t>
            </a:r>
          </a:p>
        </p:txBody>
      </p:sp>
      <p:sp>
        <p:nvSpPr>
          <p:cNvPr id="171011" name="Rectangle 3"/>
          <p:cNvSpPr>
            <a:spLocks noGrp="1" noChangeArrowheads="1"/>
          </p:cNvSpPr>
          <p:nvPr>
            <p:ph type="body" sz="half" idx="1"/>
          </p:nvPr>
        </p:nvSpPr>
        <p:spPr/>
        <p:txBody>
          <a:bodyPr rtlCol="0">
            <a:normAutofit/>
          </a:bodyPr>
          <a:lstStyle/>
          <a:p>
            <a:pPr eaLnBrk="1" fontAlgn="auto" hangingPunct="1">
              <a:lnSpc>
                <a:spcPct val="80000"/>
              </a:lnSpc>
              <a:spcAft>
                <a:spcPts val="0"/>
              </a:spcAft>
              <a:buClr>
                <a:schemeClr val="tx1"/>
              </a:buClr>
              <a:buSzPct val="50000"/>
              <a:buFont typeface="Wingdings" panose="05000000000000000000" pitchFamily="2" charset="2"/>
              <a:buChar char="q"/>
              <a:defRPr/>
            </a:pPr>
            <a:r>
              <a:rPr lang="en-US" sz="2600" dirty="0" smtClean="0">
                <a:effectLst>
                  <a:outerShdw blurRad="38100" dist="38100" dir="2700000" algn="tl">
                    <a:srgbClr val="000000">
                      <a:alpha val="43137"/>
                    </a:srgbClr>
                  </a:outerShdw>
                </a:effectLst>
              </a:rPr>
              <a:t>What is radiation?</a:t>
            </a:r>
          </a:p>
          <a:p>
            <a:pPr eaLnBrk="1" fontAlgn="auto" hangingPunct="1">
              <a:lnSpc>
                <a:spcPct val="80000"/>
              </a:lnSpc>
              <a:spcAft>
                <a:spcPts val="0"/>
              </a:spcAft>
              <a:buClr>
                <a:schemeClr val="tx1"/>
              </a:buClr>
              <a:buSzPct val="50000"/>
              <a:buFont typeface="Wingdings" panose="05000000000000000000" pitchFamily="2" charset="2"/>
              <a:buChar char="q"/>
              <a:defRPr/>
            </a:pPr>
            <a:r>
              <a:rPr lang="en-US" sz="2600" dirty="0" smtClean="0">
                <a:effectLst>
                  <a:outerShdw blurRad="38100" dist="38100" dir="2700000" algn="tl">
                    <a:srgbClr val="000000">
                      <a:alpha val="43137"/>
                    </a:srgbClr>
                  </a:outerShdw>
                </a:effectLst>
              </a:rPr>
              <a:t>Where does it come from?</a:t>
            </a:r>
          </a:p>
          <a:p>
            <a:pPr eaLnBrk="1" fontAlgn="auto" hangingPunct="1">
              <a:lnSpc>
                <a:spcPct val="80000"/>
              </a:lnSpc>
              <a:spcAft>
                <a:spcPts val="0"/>
              </a:spcAft>
              <a:buClr>
                <a:schemeClr val="tx1"/>
              </a:buClr>
              <a:buSzPct val="50000"/>
              <a:buFont typeface="Wingdings" panose="05000000000000000000" pitchFamily="2" charset="2"/>
              <a:buChar char="q"/>
              <a:defRPr/>
            </a:pPr>
            <a:r>
              <a:rPr lang="en-US" sz="2600" dirty="0" smtClean="0">
                <a:effectLst>
                  <a:outerShdw blurRad="38100" dist="38100" dir="2700000" algn="tl">
                    <a:srgbClr val="000000">
                      <a:alpha val="43137"/>
                    </a:srgbClr>
                  </a:outerShdw>
                </a:effectLst>
              </a:rPr>
              <a:t>How does it interact with matter?</a:t>
            </a:r>
          </a:p>
          <a:p>
            <a:pPr eaLnBrk="1" fontAlgn="auto" hangingPunct="1">
              <a:lnSpc>
                <a:spcPct val="80000"/>
              </a:lnSpc>
              <a:spcAft>
                <a:spcPts val="0"/>
              </a:spcAft>
              <a:buClr>
                <a:schemeClr val="tx1"/>
              </a:buClr>
              <a:buSzPct val="50000"/>
              <a:buFont typeface="Wingdings" panose="05000000000000000000" pitchFamily="2" charset="2"/>
              <a:buChar char="q"/>
              <a:defRPr/>
            </a:pPr>
            <a:r>
              <a:rPr lang="en-US" sz="2600" dirty="0" smtClean="0">
                <a:effectLst>
                  <a:outerShdw blurRad="38100" dist="38100" dir="2700000" algn="tl">
                    <a:srgbClr val="000000">
                      <a:alpha val="43137"/>
                    </a:srgbClr>
                  </a:outerShdw>
                </a:effectLst>
              </a:rPr>
              <a:t>What is radioactivity?</a:t>
            </a:r>
          </a:p>
          <a:p>
            <a:pPr eaLnBrk="1" fontAlgn="auto" hangingPunct="1">
              <a:lnSpc>
                <a:spcPct val="80000"/>
              </a:lnSpc>
              <a:spcAft>
                <a:spcPts val="0"/>
              </a:spcAft>
              <a:buClr>
                <a:schemeClr val="tx1"/>
              </a:buClr>
              <a:buSzPct val="50000"/>
              <a:buFont typeface="Wingdings" panose="05000000000000000000" pitchFamily="2" charset="2"/>
              <a:buChar char="q"/>
              <a:defRPr/>
            </a:pPr>
            <a:r>
              <a:rPr lang="en-US" sz="2600" dirty="0" smtClean="0">
                <a:effectLst>
                  <a:outerShdw blurRad="38100" dist="38100" dir="2700000" algn="tl">
                    <a:srgbClr val="000000">
                      <a:alpha val="43137"/>
                    </a:srgbClr>
                  </a:outerShdw>
                </a:effectLst>
              </a:rPr>
              <a:t>What are fission and fusion?</a:t>
            </a:r>
          </a:p>
          <a:p>
            <a:pPr eaLnBrk="1" fontAlgn="auto" hangingPunct="1">
              <a:lnSpc>
                <a:spcPct val="80000"/>
              </a:lnSpc>
              <a:spcAft>
                <a:spcPts val="0"/>
              </a:spcAft>
              <a:buClr>
                <a:schemeClr val="tx1"/>
              </a:buClr>
              <a:buSzPct val="50000"/>
              <a:buFont typeface="Wingdings" panose="05000000000000000000" pitchFamily="2" charset="2"/>
              <a:buChar char="q"/>
              <a:defRPr/>
            </a:pPr>
            <a:r>
              <a:rPr lang="en-US" sz="2600" dirty="0" smtClean="0">
                <a:effectLst>
                  <a:outerShdw blurRad="38100" dist="38100" dir="2700000" algn="tl">
                    <a:srgbClr val="000000">
                      <a:alpha val="43137"/>
                    </a:srgbClr>
                  </a:outerShdw>
                </a:effectLst>
              </a:rPr>
              <a:t>How are radiation and radioactivity quantified?</a:t>
            </a:r>
          </a:p>
        </p:txBody>
      </p:sp>
      <p:pic>
        <p:nvPicPr>
          <p:cNvPr id="171017" name="Picture 9" descr="smart_guy_with_atom_hg_cl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14293" y="1339403"/>
            <a:ext cx="3300413" cy="4494726"/>
          </a:xfrm>
          <a:noFill/>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 calcmode="lin" valueType="num">
                                      <p:cBhvr additive="base">
                                        <p:cTn id="7" dur="500" fill="hold"/>
                                        <p:tgtEl>
                                          <p:spTgt spid="171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101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1710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71011">
                                            <p:txEl>
                                              <p:pRg st="1" end="1"/>
                                            </p:txEl>
                                          </p:spTgt>
                                        </p:tgtEl>
                                        <p:attrNameLst>
                                          <p:attrName>style.visibility</p:attrName>
                                        </p:attrNameLst>
                                      </p:cBhvr>
                                      <p:to>
                                        <p:strVal val="visible"/>
                                      </p:to>
                                    </p:set>
                                    <p:anim calcmode="lin" valueType="num">
                                      <p:cBhvr additive="base">
                                        <p:cTn id="16" dur="500" fill="hold"/>
                                        <p:tgtEl>
                                          <p:spTgt spid="171011">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71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71011">
                                            <p:txEl>
                                              <p:pRg st="2" end="2"/>
                                            </p:txEl>
                                          </p:spTgt>
                                        </p:tgtEl>
                                        <p:attrNameLst>
                                          <p:attrName>style.visibility</p:attrName>
                                        </p:attrNameLst>
                                      </p:cBhvr>
                                      <p:to>
                                        <p:strVal val="visible"/>
                                      </p:to>
                                    </p:set>
                                    <p:anim calcmode="lin" valueType="num">
                                      <p:cBhvr additive="base">
                                        <p:cTn id="22" dur="500" fill="hold"/>
                                        <p:tgtEl>
                                          <p:spTgt spid="17101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71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1011">
                                            <p:txEl>
                                              <p:pRg st="3" end="3"/>
                                            </p:txEl>
                                          </p:spTgt>
                                        </p:tgtEl>
                                        <p:attrNameLst>
                                          <p:attrName>style.visibility</p:attrName>
                                        </p:attrNameLst>
                                      </p:cBhvr>
                                      <p:to>
                                        <p:strVal val="visible"/>
                                      </p:to>
                                    </p:set>
                                    <p:anim calcmode="lin" valueType="num">
                                      <p:cBhvr additive="base">
                                        <p:cTn id="28" dur="500" fill="hold"/>
                                        <p:tgtEl>
                                          <p:spTgt spid="171011">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10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71011">
                                            <p:txEl>
                                              <p:pRg st="4" end="4"/>
                                            </p:txEl>
                                          </p:spTgt>
                                        </p:tgtEl>
                                        <p:attrNameLst>
                                          <p:attrName>style.visibility</p:attrName>
                                        </p:attrNameLst>
                                      </p:cBhvr>
                                      <p:to>
                                        <p:strVal val="visible"/>
                                      </p:to>
                                    </p:set>
                                    <p:anim calcmode="lin" valueType="num">
                                      <p:cBhvr additive="base">
                                        <p:cTn id="34" dur="500" fill="hold"/>
                                        <p:tgtEl>
                                          <p:spTgt spid="171011">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710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71011">
                                            <p:txEl>
                                              <p:pRg st="5" end="5"/>
                                            </p:txEl>
                                          </p:spTgt>
                                        </p:tgtEl>
                                        <p:attrNameLst>
                                          <p:attrName>style.visibility</p:attrName>
                                        </p:attrNameLst>
                                      </p:cBhvr>
                                      <p:to>
                                        <p:strVal val="visible"/>
                                      </p:to>
                                    </p:set>
                                    <p:anim calcmode="lin" valueType="num">
                                      <p:cBhvr additive="base">
                                        <p:cTn id="40" dur="500" fill="hold"/>
                                        <p:tgtEl>
                                          <p:spTgt spid="171011">
                                            <p:txEl>
                                              <p:pRg st="5" end="5"/>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710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uiExpand="1"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3188"/>
            <a:ext cx="91440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Rectangle 2"/>
          <p:cNvSpPr>
            <a:spLocks noGrp="1" noChangeArrowheads="1"/>
          </p:cNvSpPr>
          <p:nvPr>
            <p:ph type="title"/>
          </p:nvPr>
        </p:nvSpPr>
        <p:spPr>
          <a:xfrm>
            <a:off x="358775" y="53975"/>
            <a:ext cx="9144000" cy="1143000"/>
          </a:xfrm>
        </p:spPr>
        <p:txBody>
          <a:bodyPr lIns="92075" tIns="46038" rIns="92075" bIns="46038"/>
          <a:lstStyle/>
          <a:p>
            <a:pPr eaLnBrk="1" hangingPunct="1">
              <a:defRPr/>
            </a:pPr>
            <a:r>
              <a:rPr lang="en-US" sz="4400" b="1" dirty="0" smtClean="0">
                <a:effectLst>
                  <a:outerShdw blurRad="38100" dist="38100" dir="2700000" algn="tl">
                    <a:srgbClr val="000000">
                      <a:alpha val="43137"/>
                    </a:srgbClr>
                  </a:outerShdw>
                </a:effectLst>
              </a:rPr>
              <a:t>Background Radiation Sources</a:t>
            </a:r>
          </a:p>
        </p:txBody>
      </p:sp>
      <p:sp>
        <p:nvSpPr>
          <p:cNvPr id="404496" name="Text Box 16"/>
          <p:cNvSpPr txBox="1">
            <a:spLocks noChangeArrowheads="1"/>
          </p:cNvSpPr>
          <p:nvPr/>
        </p:nvSpPr>
        <p:spPr bwMode="auto">
          <a:xfrm>
            <a:off x="5416550" y="3138488"/>
            <a:ext cx="1371600" cy="469900"/>
          </a:xfrm>
          <a:prstGeom prst="rect">
            <a:avLst/>
          </a:prstGeom>
          <a:noFill/>
          <a:ln w="12700">
            <a:noFill/>
            <a:miter lim="800000"/>
            <a:headEnd type="none" w="sm" len="sm"/>
            <a:tailEnd type="none" w="sm" len="sm"/>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defRPr/>
            </a:pPr>
            <a:r>
              <a:rPr lang="en-US" sz="2400" b="1" dirty="0" smtClean="0">
                <a:solidFill>
                  <a:schemeClr val="accent6">
                    <a:lumMod val="40000"/>
                    <a:lumOff val="60000"/>
                  </a:schemeClr>
                </a:solidFill>
                <a:effectLst>
                  <a:outerShdw blurRad="38100" dist="38100" dir="2700000" algn="tl">
                    <a:srgbClr val="000000">
                      <a:alpha val="43137"/>
                    </a:srgbClr>
                  </a:outerShdw>
                </a:effectLst>
                <a:latin typeface="+mj-lt"/>
              </a:rPr>
              <a:t>RADON</a:t>
            </a:r>
          </a:p>
        </p:txBody>
      </p:sp>
      <p:sp>
        <p:nvSpPr>
          <p:cNvPr id="404497" name="Text Box 17"/>
          <p:cNvSpPr txBox="1">
            <a:spLocks noChangeArrowheads="1"/>
          </p:cNvSpPr>
          <p:nvPr/>
        </p:nvSpPr>
        <p:spPr bwMode="auto">
          <a:xfrm>
            <a:off x="647700" y="5599113"/>
            <a:ext cx="2590800" cy="592137"/>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b="1" dirty="0">
                <a:solidFill>
                  <a:srgbClr val="000000"/>
                </a:solidFill>
                <a:effectLst>
                  <a:outerShdw blurRad="38100" dist="38100" dir="2700000" algn="tl">
                    <a:srgbClr val="C0C0C0"/>
                  </a:outerShdw>
                </a:effectLst>
                <a:latin typeface="+mj-lt"/>
              </a:rPr>
              <a:t>NATURAL</a:t>
            </a:r>
          </a:p>
        </p:txBody>
      </p:sp>
      <p:sp>
        <p:nvSpPr>
          <p:cNvPr id="404498" name="Text Box 18"/>
          <p:cNvSpPr txBox="1">
            <a:spLocks noChangeArrowheads="1"/>
          </p:cNvSpPr>
          <p:nvPr/>
        </p:nvSpPr>
        <p:spPr bwMode="auto">
          <a:xfrm>
            <a:off x="5486400" y="5599113"/>
            <a:ext cx="2743200" cy="579437"/>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b="1" dirty="0">
                <a:solidFill>
                  <a:schemeClr val="bg1"/>
                </a:solidFill>
                <a:effectLst>
                  <a:outerShdw blurRad="38100" dist="38100" dir="2700000" algn="tl">
                    <a:srgbClr val="C0C0C0"/>
                  </a:outerShdw>
                </a:effectLst>
                <a:latin typeface="+mj-lt"/>
              </a:rPr>
              <a:t>MANMADE</a:t>
            </a:r>
          </a:p>
        </p:txBody>
      </p:sp>
      <p:grpSp>
        <p:nvGrpSpPr>
          <p:cNvPr id="68608" name="Group 68607"/>
          <p:cNvGrpSpPr>
            <a:grpSpLocks/>
          </p:cNvGrpSpPr>
          <p:nvPr/>
        </p:nvGrpSpPr>
        <p:grpSpPr bwMode="auto">
          <a:xfrm>
            <a:off x="546100" y="1754188"/>
            <a:ext cx="4025900" cy="1069975"/>
            <a:chOff x="546100" y="1754037"/>
            <a:chExt cx="4025900" cy="1070048"/>
          </a:xfrm>
        </p:grpSpPr>
        <p:sp>
          <p:nvSpPr>
            <p:cNvPr id="404500" name="Text Box 20"/>
            <p:cNvSpPr txBox="1">
              <a:spLocks noChangeArrowheads="1"/>
            </p:cNvSpPr>
            <p:nvPr/>
          </p:nvSpPr>
          <p:spPr bwMode="auto">
            <a:xfrm>
              <a:off x="546100" y="1754037"/>
              <a:ext cx="3733800" cy="400077"/>
            </a:xfrm>
            <a:prstGeom prst="rect">
              <a:avLst/>
            </a:prstGeom>
            <a:noFill/>
            <a:ln w="12700">
              <a:noFill/>
              <a:miter lim="800000"/>
              <a:headEnd type="none" w="sm" len="sm"/>
              <a:tailEnd type="none" w="sm" len="sm"/>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defRPr/>
              </a:pPr>
              <a:r>
                <a:rPr lang="en-US" sz="2000" b="1" dirty="0" smtClean="0">
                  <a:solidFill>
                    <a:schemeClr val="bg1"/>
                  </a:solidFill>
                  <a:effectLst>
                    <a:outerShdw blurRad="38100" dist="38100" dir="2700000" algn="tl">
                      <a:srgbClr val="000000">
                        <a:alpha val="43137"/>
                      </a:srgbClr>
                    </a:outerShdw>
                  </a:effectLst>
                  <a:latin typeface="+mj-lt"/>
                </a:rPr>
                <a:t>CONSUMER PRODUCTS</a:t>
              </a:r>
            </a:p>
          </p:txBody>
        </p:sp>
        <p:cxnSp>
          <p:nvCxnSpPr>
            <p:cNvPr id="10" name="Straight Connector 9"/>
            <p:cNvCxnSpPr/>
            <p:nvPr/>
          </p:nvCxnSpPr>
          <p:spPr>
            <a:xfrm>
              <a:off x="3857625" y="2154114"/>
              <a:ext cx="714375" cy="6699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8609" name="Group 68608"/>
          <p:cNvGrpSpPr>
            <a:grpSpLocks/>
          </p:cNvGrpSpPr>
          <p:nvPr/>
        </p:nvGrpSpPr>
        <p:grpSpPr bwMode="auto">
          <a:xfrm>
            <a:off x="596900" y="2424113"/>
            <a:ext cx="2984500" cy="560387"/>
            <a:chOff x="596900" y="2423975"/>
            <a:chExt cx="2984500" cy="560551"/>
          </a:xfrm>
        </p:grpSpPr>
        <p:sp>
          <p:nvSpPr>
            <p:cNvPr id="404499" name="Text Box 19"/>
            <p:cNvSpPr txBox="1">
              <a:spLocks noChangeArrowheads="1"/>
            </p:cNvSpPr>
            <p:nvPr/>
          </p:nvSpPr>
          <p:spPr bwMode="auto">
            <a:xfrm>
              <a:off x="596900" y="2423975"/>
              <a:ext cx="1676400" cy="400167"/>
            </a:xfrm>
            <a:prstGeom prst="rect">
              <a:avLst/>
            </a:prstGeom>
            <a:noFill/>
            <a:ln w="12700">
              <a:noFill/>
              <a:miter lim="800000"/>
              <a:headEnd type="none" w="sm" len="sm"/>
              <a:tailEnd type="none" w="sm" len="sm"/>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defRPr/>
              </a:pPr>
              <a:r>
                <a:rPr lang="en-US" sz="2000" b="1" dirty="0" smtClean="0">
                  <a:solidFill>
                    <a:schemeClr val="bg1"/>
                  </a:solidFill>
                  <a:effectLst>
                    <a:outerShdw blurRad="38100" dist="38100" dir="2700000" algn="tl">
                      <a:srgbClr val="000000">
                        <a:alpha val="43137"/>
                      </a:srgbClr>
                    </a:outerShdw>
                  </a:effectLst>
                  <a:latin typeface="+mj-lt"/>
                </a:rPr>
                <a:t>MEDICAL</a:t>
              </a:r>
            </a:p>
          </p:txBody>
        </p:sp>
        <p:cxnSp>
          <p:nvCxnSpPr>
            <p:cNvPr id="16" name="Straight Connector 15"/>
            <p:cNvCxnSpPr/>
            <p:nvPr/>
          </p:nvCxnSpPr>
          <p:spPr>
            <a:xfrm flipH="1" flipV="1">
              <a:off x="2114550" y="2695516"/>
              <a:ext cx="1466850" cy="2890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8610" name="Group 68609"/>
          <p:cNvGrpSpPr>
            <a:grpSpLocks/>
          </p:cNvGrpSpPr>
          <p:nvPr/>
        </p:nvGrpSpPr>
        <p:grpSpPr bwMode="auto">
          <a:xfrm>
            <a:off x="38100" y="3116263"/>
            <a:ext cx="2809875" cy="400050"/>
            <a:chOff x="38100" y="3115893"/>
            <a:chExt cx="2809875" cy="400110"/>
          </a:xfrm>
        </p:grpSpPr>
        <p:sp>
          <p:nvSpPr>
            <p:cNvPr id="404495" name="Text Box 15"/>
            <p:cNvSpPr txBox="1">
              <a:spLocks noChangeArrowheads="1"/>
            </p:cNvSpPr>
            <p:nvPr/>
          </p:nvSpPr>
          <p:spPr bwMode="auto">
            <a:xfrm>
              <a:off x="38100" y="3115893"/>
              <a:ext cx="1905000" cy="400110"/>
            </a:xfrm>
            <a:prstGeom prst="rect">
              <a:avLst/>
            </a:prstGeom>
            <a:noFill/>
            <a:ln w="12700">
              <a:noFill/>
              <a:miter lim="800000"/>
              <a:headEnd type="none" w="sm" len="sm"/>
              <a:tailEnd type="none" w="sm" len="sm"/>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defRPr/>
              </a:pPr>
              <a:r>
                <a:rPr lang="en-US" sz="2000" b="1" dirty="0" smtClean="0">
                  <a:solidFill>
                    <a:srgbClr val="000000"/>
                  </a:solidFill>
                  <a:effectLst>
                    <a:outerShdw blurRad="38100" dist="38100" dir="2700000" algn="tl">
                      <a:srgbClr val="000000">
                        <a:alpha val="43137"/>
                      </a:srgbClr>
                    </a:outerShdw>
                  </a:effectLst>
                  <a:latin typeface="+mj-lt"/>
                </a:rPr>
                <a:t>INTERNAL</a:t>
              </a:r>
            </a:p>
          </p:txBody>
        </p:sp>
        <p:cxnSp>
          <p:nvCxnSpPr>
            <p:cNvPr id="18" name="Straight Connector 17"/>
            <p:cNvCxnSpPr/>
            <p:nvPr/>
          </p:nvCxnSpPr>
          <p:spPr>
            <a:xfrm flipH="1">
              <a:off x="1695450" y="3315948"/>
              <a:ext cx="1152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8611" name="Group 68610"/>
          <p:cNvGrpSpPr>
            <a:grpSpLocks/>
          </p:cNvGrpSpPr>
          <p:nvPr/>
        </p:nvGrpSpPr>
        <p:grpSpPr bwMode="auto">
          <a:xfrm>
            <a:off x="-114300" y="4011613"/>
            <a:ext cx="2962275" cy="661987"/>
            <a:chOff x="-114300" y="4010887"/>
            <a:chExt cx="2962275" cy="662343"/>
          </a:xfrm>
        </p:grpSpPr>
        <p:sp>
          <p:nvSpPr>
            <p:cNvPr id="404494" name="Text Box 14"/>
            <p:cNvSpPr txBox="1">
              <a:spLocks noChangeArrowheads="1"/>
            </p:cNvSpPr>
            <p:nvPr/>
          </p:nvSpPr>
          <p:spPr bwMode="auto">
            <a:xfrm>
              <a:off x="-114300" y="4272965"/>
              <a:ext cx="2514600" cy="400265"/>
            </a:xfrm>
            <a:prstGeom prst="rect">
              <a:avLst/>
            </a:prstGeom>
            <a:noFill/>
            <a:ln w="12700">
              <a:noFill/>
              <a:miter lim="800000"/>
              <a:headEnd type="none" w="sm" len="sm"/>
              <a:tailEnd type="none" w="sm" len="sm"/>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defRPr/>
              </a:pPr>
              <a:r>
                <a:rPr lang="en-US" sz="2000" b="1" dirty="0" smtClean="0">
                  <a:solidFill>
                    <a:srgbClr val="000000"/>
                  </a:solidFill>
                  <a:effectLst>
                    <a:outerShdw blurRad="38100" dist="38100" dir="2700000" algn="tl">
                      <a:srgbClr val="000000">
                        <a:alpha val="43137"/>
                      </a:srgbClr>
                    </a:outerShdw>
                  </a:effectLst>
                  <a:latin typeface="+mj-lt"/>
                </a:rPr>
                <a:t>TERRESTRIAL</a:t>
              </a:r>
            </a:p>
          </p:txBody>
        </p:sp>
        <p:cxnSp>
          <p:nvCxnSpPr>
            <p:cNvPr id="20" name="Straight Connector 19"/>
            <p:cNvCxnSpPr/>
            <p:nvPr/>
          </p:nvCxnSpPr>
          <p:spPr>
            <a:xfrm flipH="1">
              <a:off x="2066925" y="4010887"/>
              <a:ext cx="781050" cy="4622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8612" name="Group 68611"/>
          <p:cNvGrpSpPr>
            <a:grpSpLocks/>
          </p:cNvGrpSpPr>
          <p:nvPr/>
        </p:nvGrpSpPr>
        <p:grpSpPr bwMode="auto">
          <a:xfrm>
            <a:off x="3581400" y="4202113"/>
            <a:ext cx="1676400" cy="1063625"/>
            <a:chOff x="3581400" y="4202678"/>
            <a:chExt cx="1676400" cy="1063137"/>
          </a:xfrm>
        </p:grpSpPr>
        <p:sp>
          <p:nvSpPr>
            <p:cNvPr id="404493" name="Text Box 13"/>
            <p:cNvSpPr txBox="1">
              <a:spLocks noChangeArrowheads="1"/>
            </p:cNvSpPr>
            <p:nvPr/>
          </p:nvSpPr>
          <p:spPr bwMode="auto">
            <a:xfrm>
              <a:off x="3581400" y="4865949"/>
              <a:ext cx="1676400" cy="399866"/>
            </a:xfrm>
            <a:prstGeom prst="rect">
              <a:avLst/>
            </a:prstGeom>
            <a:noFill/>
            <a:ln w="12700">
              <a:noFill/>
              <a:miter lim="800000"/>
              <a:headEnd type="none" w="sm" len="sm"/>
              <a:tailEnd type="none" w="sm" len="sm"/>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defRPr/>
              </a:pPr>
              <a:r>
                <a:rPr lang="en-US" sz="2000" b="1" dirty="0" smtClean="0">
                  <a:solidFill>
                    <a:srgbClr val="000000"/>
                  </a:solidFill>
                  <a:effectLst>
                    <a:outerShdw blurRad="38100" dist="38100" dir="2700000" algn="tl">
                      <a:srgbClr val="000000">
                        <a:alpha val="43137"/>
                      </a:srgbClr>
                    </a:outerShdw>
                  </a:effectLst>
                  <a:latin typeface="+mj-lt"/>
                </a:rPr>
                <a:t>COSMIC</a:t>
              </a:r>
            </a:p>
          </p:txBody>
        </p:sp>
        <p:cxnSp>
          <p:nvCxnSpPr>
            <p:cNvPr id="22" name="Straight Connector 21"/>
            <p:cNvCxnSpPr/>
            <p:nvPr/>
          </p:nvCxnSpPr>
          <p:spPr>
            <a:xfrm>
              <a:off x="3667125" y="4202678"/>
              <a:ext cx="285750" cy="7315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a:grpSpLocks/>
          </p:cNvGrpSpPr>
          <p:nvPr/>
        </p:nvGrpSpPr>
        <p:grpSpPr bwMode="auto">
          <a:xfrm>
            <a:off x="4914900" y="2041525"/>
            <a:ext cx="4229100" cy="798513"/>
            <a:chOff x="4914900" y="2040903"/>
            <a:chExt cx="4229100" cy="799147"/>
          </a:xfrm>
        </p:grpSpPr>
        <p:sp>
          <p:nvSpPr>
            <p:cNvPr id="404502" name="Text Box 22"/>
            <p:cNvSpPr txBox="1">
              <a:spLocks noChangeArrowheads="1"/>
            </p:cNvSpPr>
            <p:nvPr/>
          </p:nvSpPr>
          <p:spPr bwMode="auto">
            <a:xfrm>
              <a:off x="5105400" y="2040903"/>
              <a:ext cx="4038600" cy="400368"/>
            </a:xfrm>
            <a:prstGeom prst="rect">
              <a:avLst/>
            </a:prstGeom>
            <a:noFill/>
            <a:ln w="12700">
              <a:noFill/>
              <a:miter lim="800000"/>
              <a:headEnd type="none" w="sm" len="sm"/>
              <a:tailEnd type="none" w="sm" len="sm"/>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defRPr/>
              </a:pPr>
              <a:r>
                <a:rPr lang="en-US" sz="2000" b="1" dirty="0" smtClean="0">
                  <a:solidFill>
                    <a:schemeClr val="bg1"/>
                  </a:solidFill>
                  <a:effectLst>
                    <a:outerShdw blurRad="38100" dist="38100" dir="2700000" algn="tl">
                      <a:srgbClr val="000000">
                        <a:alpha val="43137"/>
                      </a:srgbClr>
                    </a:outerShdw>
                  </a:effectLst>
                  <a:latin typeface="+mj-lt"/>
                </a:rPr>
                <a:t>ATMOSPHERIC TESTING</a:t>
              </a:r>
            </a:p>
          </p:txBody>
        </p:sp>
        <p:cxnSp>
          <p:nvCxnSpPr>
            <p:cNvPr id="26" name="Straight Connector 25"/>
            <p:cNvCxnSpPr/>
            <p:nvPr/>
          </p:nvCxnSpPr>
          <p:spPr>
            <a:xfrm flipV="1">
              <a:off x="4914900" y="2423795"/>
              <a:ext cx="638175" cy="416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4502150" y="1373188"/>
            <a:ext cx="2286000" cy="1450975"/>
            <a:chOff x="4502150" y="1373175"/>
            <a:chExt cx="2286000" cy="1450910"/>
          </a:xfrm>
        </p:grpSpPr>
        <p:sp>
          <p:nvSpPr>
            <p:cNvPr id="404501" name="Text Box 21"/>
            <p:cNvSpPr txBox="1">
              <a:spLocks noChangeArrowheads="1"/>
            </p:cNvSpPr>
            <p:nvPr/>
          </p:nvSpPr>
          <p:spPr bwMode="auto">
            <a:xfrm>
              <a:off x="4502150" y="1373175"/>
              <a:ext cx="2286000" cy="400032"/>
            </a:xfrm>
            <a:prstGeom prst="rect">
              <a:avLst/>
            </a:prstGeom>
            <a:noFill/>
            <a:ln w="12700">
              <a:noFill/>
              <a:miter lim="800000"/>
              <a:headEnd type="none" w="sm" len="sm"/>
              <a:tailEnd type="none" w="sm" len="sm"/>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defRPr/>
              </a:pPr>
              <a:r>
                <a:rPr lang="en-US" sz="2000" b="1" dirty="0" smtClean="0">
                  <a:solidFill>
                    <a:schemeClr val="bg1"/>
                  </a:solidFill>
                  <a:effectLst>
                    <a:outerShdw blurRad="38100" dist="38100" dir="2700000" algn="tl">
                      <a:srgbClr val="000000">
                        <a:alpha val="43137"/>
                      </a:srgbClr>
                    </a:outerShdw>
                  </a:effectLst>
                  <a:latin typeface="+mj-lt"/>
                </a:rPr>
                <a:t>INDUSTRIAL</a:t>
              </a:r>
            </a:p>
          </p:txBody>
        </p:sp>
        <p:cxnSp>
          <p:nvCxnSpPr>
            <p:cNvPr id="29" name="Straight Connector 28"/>
            <p:cNvCxnSpPr/>
            <p:nvPr/>
          </p:nvCxnSpPr>
          <p:spPr>
            <a:xfrm flipV="1">
              <a:off x="4772025" y="1773207"/>
              <a:ext cx="142875" cy="10508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1876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44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04497"/>
                                        </p:tgtEl>
                                        <p:attrNameLst>
                                          <p:attrName>style.visibility</p:attrName>
                                        </p:attrNameLst>
                                      </p:cBhvr>
                                      <p:to>
                                        <p:strVal val="visible"/>
                                      </p:to>
                                    </p:set>
                                    <p:animEffect transition="in" filter="fade">
                                      <p:cBhvr>
                                        <p:cTn id="16" dur="500"/>
                                        <p:tgtEl>
                                          <p:spTgt spid="404497"/>
                                        </p:tgtEl>
                                      </p:cBhvr>
                                    </p:animEffect>
                                  </p:childTnLst>
                                </p:cTn>
                              </p:par>
                              <p:par>
                                <p:cTn id="17" presetID="10" presetClass="entr" presetSubtype="0" fill="hold" nodeType="withEffect">
                                  <p:stCondLst>
                                    <p:cond delay="0"/>
                                  </p:stCondLst>
                                  <p:childTnLst>
                                    <p:set>
                                      <p:cBhvr>
                                        <p:cTn id="18" dur="1" fill="hold">
                                          <p:stCondLst>
                                            <p:cond delay="0"/>
                                          </p:stCondLst>
                                        </p:cTn>
                                        <p:tgtEl>
                                          <p:spTgt spid="68612"/>
                                        </p:tgtEl>
                                        <p:attrNameLst>
                                          <p:attrName>style.visibility</p:attrName>
                                        </p:attrNameLst>
                                      </p:cBhvr>
                                      <p:to>
                                        <p:strVal val="visible"/>
                                      </p:to>
                                    </p:set>
                                    <p:animEffect transition="in" filter="fade">
                                      <p:cBhvr>
                                        <p:cTn id="19" dur="500"/>
                                        <p:tgtEl>
                                          <p:spTgt spid="68612"/>
                                        </p:tgtEl>
                                      </p:cBhvr>
                                    </p:animEffect>
                                  </p:childTnLst>
                                </p:cTn>
                              </p:par>
                              <p:par>
                                <p:cTn id="20" presetID="10" presetClass="entr" presetSubtype="0" fill="hold" nodeType="withEffect">
                                  <p:stCondLst>
                                    <p:cond delay="0"/>
                                  </p:stCondLst>
                                  <p:childTnLst>
                                    <p:set>
                                      <p:cBhvr>
                                        <p:cTn id="21" dur="1" fill="hold">
                                          <p:stCondLst>
                                            <p:cond delay="0"/>
                                          </p:stCondLst>
                                        </p:cTn>
                                        <p:tgtEl>
                                          <p:spTgt spid="68611"/>
                                        </p:tgtEl>
                                        <p:attrNameLst>
                                          <p:attrName>style.visibility</p:attrName>
                                        </p:attrNameLst>
                                      </p:cBhvr>
                                      <p:to>
                                        <p:strVal val="visible"/>
                                      </p:to>
                                    </p:set>
                                    <p:animEffect transition="in" filter="fade">
                                      <p:cBhvr>
                                        <p:cTn id="22" dur="500"/>
                                        <p:tgtEl>
                                          <p:spTgt spid="68611"/>
                                        </p:tgtEl>
                                      </p:cBhvr>
                                    </p:animEffect>
                                  </p:childTnLst>
                                </p:cTn>
                              </p:par>
                              <p:par>
                                <p:cTn id="23" presetID="10" presetClass="entr" presetSubtype="0" fill="hold" nodeType="withEffect">
                                  <p:stCondLst>
                                    <p:cond delay="0"/>
                                  </p:stCondLst>
                                  <p:childTnLst>
                                    <p:set>
                                      <p:cBhvr>
                                        <p:cTn id="24" dur="1" fill="hold">
                                          <p:stCondLst>
                                            <p:cond delay="0"/>
                                          </p:stCondLst>
                                        </p:cTn>
                                        <p:tgtEl>
                                          <p:spTgt spid="68610"/>
                                        </p:tgtEl>
                                        <p:attrNameLst>
                                          <p:attrName>style.visibility</p:attrName>
                                        </p:attrNameLst>
                                      </p:cBhvr>
                                      <p:to>
                                        <p:strVal val="visible"/>
                                      </p:to>
                                    </p:set>
                                    <p:animEffect transition="in" filter="fade">
                                      <p:cBhvr>
                                        <p:cTn id="25" dur="500"/>
                                        <p:tgtEl>
                                          <p:spTgt spid="686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4496"/>
                                        </p:tgtEl>
                                        <p:attrNameLst>
                                          <p:attrName>style.visibility</p:attrName>
                                        </p:attrNameLst>
                                      </p:cBhvr>
                                      <p:to>
                                        <p:strVal val="visible"/>
                                      </p:to>
                                    </p:set>
                                    <p:animEffect transition="in" filter="fade">
                                      <p:cBhvr>
                                        <p:cTn id="28" dur="500"/>
                                        <p:tgtEl>
                                          <p:spTgt spid="40449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4498"/>
                                        </p:tgtEl>
                                        <p:attrNameLst>
                                          <p:attrName>style.visibility</p:attrName>
                                        </p:attrNameLst>
                                      </p:cBhvr>
                                      <p:to>
                                        <p:strVal val="visible"/>
                                      </p:to>
                                    </p:set>
                                    <p:animEffect transition="in" filter="fade">
                                      <p:cBhvr>
                                        <p:cTn id="33" dur="500"/>
                                        <p:tgtEl>
                                          <p:spTgt spid="404498"/>
                                        </p:tgtEl>
                                      </p:cBhvr>
                                    </p:animEffect>
                                  </p:childTnLst>
                                </p:cTn>
                              </p:par>
                              <p:par>
                                <p:cTn id="34" presetID="10" presetClass="entr" presetSubtype="0" fill="hold" nodeType="withEffect">
                                  <p:stCondLst>
                                    <p:cond delay="0"/>
                                  </p:stCondLst>
                                  <p:childTnLst>
                                    <p:set>
                                      <p:cBhvr>
                                        <p:cTn id="35" dur="1" fill="hold">
                                          <p:stCondLst>
                                            <p:cond delay="0"/>
                                          </p:stCondLst>
                                        </p:cTn>
                                        <p:tgtEl>
                                          <p:spTgt spid="68609"/>
                                        </p:tgtEl>
                                        <p:attrNameLst>
                                          <p:attrName>style.visibility</p:attrName>
                                        </p:attrNameLst>
                                      </p:cBhvr>
                                      <p:to>
                                        <p:strVal val="visible"/>
                                      </p:to>
                                    </p:set>
                                    <p:animEffect transition="in" filter="fade">
                                      <p:cBhvr>
                                        <p:cTn id="36" dur="500"/>
                                        <p:tgtEl>
                                          <p:spTgt spid="68609"/>
                                        </p:tgtEl>
                                      </p:cBhvr>
                                    </p:animEffect>
                                  </p:childTnLst>
                                </p:cTn>
                              </p:par>
                              <p:par>
                                <p:cTn id="37" presetID="10" presetClass="entr" presetSubtype="0" fill="hold" nodeType="withEffect">
                                  <p:stCondLst>
                                    <p:cond delay="0"/>
                                  </p:stCondLst>
                                  <p:childTnLst>
                                    <p:set>
                                      <p:cBhvr>
                                        <p:cTn id="38" dur="1" fill="hold">
                                          <p:stCondLst>
                                            <p:cond delay="0"/>
                                          </p:stCondLst>
                                        </p:cTn>
                                        <p:tgtEl>
                                          <p:spTgt spid="68608"/>
                                        </p:tgtEl>
                                        <p:attrNameLst>
                                          <p:attrName>style.visibility</p:attrName>
                                        </p:attrNameLst>
                                      </p:cBhvr>
                                      <p:to>
                                        <p:strVal val="visible"/>
                                      </p:to>
                                    </p:set>
                                    <p:animEffect transition="in" filter="fade">
                                      <p:cBhvr>
                                        <p:cTn id="39" dur="500"/>
                                        <p:tgtEl>
                                          <p:spTgt spid="68608"/>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2" grpId="0" autoUpdateAnimBg="0"/>
      <p:bldP spid="404496" grpId="0"/>
      <p:bldP spid="404497" grpId="0"/>
      <p:bldP spid="40449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ionizing-radiation.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28600" y="101600"/>
            <a:ext cx="86614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8802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66738" y="90488"/>
            <a:ext cx="8229600" cy="1143000"/>
          </a:xfrm>
        </p:spPr>
        <p:txBody>
          <a:bodyPr/>
          <a:lstStyle/>
          <a:p>
            <a:pPr eaLnBrk="1" hangingPunct="1">
              <a:defRPr/>
            </a:pPr>
            <a:r>
              <a:rPr lang="en-US" sz="4400" b="1" dirty="0" smtClean="0">
                <a:effectLst>
                  <a:outerShdw blurRad="38100" dist="38100" dir="2700000" algn="tl">
                    <a:srgbClr val="000000">
                      <a:alpha val="43137"/>
                    </a:srgbClr>
                  </a:outerShdw>
                </a:effectLst>
              </a:rPr>
              <a:t>What is Radiation?</a:t>
            </a:r>
          </a:p>
        </p:txBody>
      </p:sp>
      <p:sp>
        <p:nvSpPr>
          <p:cNvPr id="68611" name="Rectangle 3"/>
          <p:cNvSpPr>
            <a:spLocks noGrp="1" noChangeArrowheads="1"/>
          </p:cNvSpPr>
          <p:nvPr>
            <p:ph type="body" sz="half" idx="1"/>
          </p:nvPr>
        </p:nvSpPr>
        <p:spPr>
          <a:xfrm>
            <a:off x="638175" y="1295400"/>
            <a:ext cx="7629525" cy="571500"/>
          </a:xfrm>
        </p:spPr>
        <p:txBody>
          <a:bodyPr/>
          <a:lstStyle/>
          <a:p>
            <a:pPr eaLnBrk="1" hangingPunct="1">
              <a:buClr>
                <a:schemeClr val="tx1"/>
              </a:buClr>
              <a:buSzPct val="50000"/>
              <a:buFont typeface="Wingdings" panose="05000000000000000000" pitchFamily="2" charset="2"/>
              <a:buChar char="q"/>
            </a:pPr>
            <a:r>
              <a:rPr lang="en-US" sz="2800" b="1" i="1" smtClean="0"/>
              <a:t>Radiation = Energy in transit</a:t>
            </a:r>
          </a:p>
        </p:txBody>
      </p:sp>
      <p:sp>
        <p:nvSpPr>
          <p:cNvPr id="174085" name="Rectangle 5"/>
          <p:cNvSpPr>
            <a:spLocks noChangeArrowheads="1"/>
          </p:cNvSpPr>
          <p:nvPr/>
        </p:nvSpPr>
        <p:spPr bwMode="auto">
          <a:xfrm>
            <a:off x="1905000" y="1778000"/>
            <a:ext cx="5764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2000" b="1" i="1">
                <a:latin typeface="Century Gothic" panose="020B0502020202020204" pitchFamily="34" charset="0"/>
              </a:rPr>
              <a:t>…The transfer of energy by waves or particles</a:t>
            </a:r>
          </a:p>
        </p:txBody>
      </p:sp>
      <p:sp>
        <p:nvSpPr>
          <p:cNvPr id="68613" name="Rectangle 6"/>
          <p:cNvSpPr>
            <a:spLocks noChangeArrowheads="1"/>
          </p:cNvSpPr>
          <p:nvPr/>
        </p:nvSpPr>
        <p:spPr bwMode="auto">
          <a:xfrm>
            <a:off x="566738" y="2255838"/>
            <a:ext cx="77819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20000"/>
              </a:spcBef>
              <a:buClr>
                <a:schemeClr val="tx1"/>
              </a:buClr>
              <a:buSzPct val="50000"/>
              <a:buFont typeface="Wingdings" panose="05000000000000000000" pitchFamily="2" charset="2"/>
              <a:buChar char="q"/>
            </a:pPr>
            <a:r>
              <a:rPr lang="en-US" sz="2800" b="1" i="1"/>
              <a:t>Ionizing Radiation: Has sufficient energy to produce energetic ions in ordinary matter</a:t>
            </a:r>
          </a:p>
        </p:txBody>
      </p:sp>
      <p:sp>
        <p:nvSpPr>
          <p:cNvPr id="174088" name="Rectangle 8"/>
          <p:cNvSpPr>
            <a:spLocks noChangeArrowheads="1"/>
          </p:cNvSpPr>
          <p:nvPr/>
        </p:nvSpPr>
        <p:spPr bwMode="auto">
          <a:xfrm>
            <a:off x="1905000" y="3519488"/>
            <a:ext cx="6542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2000" b="1" i="1">
                <a:latin typeface="Century Gothic" panose="020B0502020202020204" pitchFamily="34" charset="0"/>
              </a:rPr>
              <a:t>…must result in the production of charged particles</a:t>
            </a:r>
          </a:p>
          <a:p>
            <a:r>
              <a:rPr lang="en-US" sz="2000" b="1" i="1">
                <a:latin typeface="Century Gothic" panose="020B0502020202020204" pitchFamily="34" charset="0"/>
              </a:rPr>
              <a:t>and eventual absorption of their kinetic energy</a:t>
            </a:r>
          </a:p>
        </p:txBody>
      </p:sp>
      <p:sp>
        <p:nvSpPr>
          <p:cNvPr id="68615" name="Rectangle 9"/>
          <p:cNvSpPr>
            <a:spLocks noChangeArrowheads="1"/>
          </p:cNvSpPr>
          <p:nvPr/>
        </p:nvSpPr>
        <p:spPr bwMode="auto">
          <a:xfrm>
            <a:off x="719138" y="4960938"/>
            <a:ext cx="746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20000"/>
              </a:spcBef>
              <a:buClr>
                <a:schemeClr val="tx1"/>
              </a:buClr>
              <a:buSzPct val="50000"/>
              <a:buFont typeface="Wingdings" panose="05000000000000000000" pitchFamily="2" charset="2"/>
              <a:buChar char="q"/>
            </a:pPr>
            <a:r>
              <a:rPr lang="en-US" sz="2800" b="1" i="1"/>
              <a:t>Non-Ionizing Radiation: Does not produce energetic ions</a:t>
            </a:r>
          </a:p>
        </p:txBody>
      </p:sp>
      <p:sp>
        <p:nvSpPr>
          <p:cNvPr id="174091" name="Rectangle 11"/>
          <p:cNvSpPr>
            <a:spLocks noChangeArrowheads="1"/>
          </p:cNvSpPr>
          <p:nvPr/>
        </p:nvSpPr>
        <p:spPr bwMode="auto">
          <a:xfrm>
            <a:off x="1081088" y="4195763"/>
            <a:ext cx="771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pPr>
            <a:r>
              <a:rPr lang="en-US" sz="2400" b="1" i="1">
                <a:solidFill>
                  <a:srgbClr val="FFFF00"/>
                </a:solidFill>
              </a:rPr>
              <a:t>Alpha and Beta particles, Gamma &amp; X-rays, Neutrons</a:t>
            </a:r>
          </a:p>
        </p:txBody>
      </p:sp>
      <p:sp>
        <p:nvSpPr>
          <p:cNvPr id="174092" name="Rectangle 12"/>
          <p:cNvSpPr>
            <a:spLocks noChangeArrowheads="1"/>
          </p:cNvSpPr>
          <p:nvPr/>
        </p:nvSpPr>
        <p:spPr bwMode="auto">
          <a:xfrm>
            <a:off x="1081088" y="5851525"/>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pPr>
            <a:r>
              <a:rPr lang="en-US" sz="2400" b="1" i="1">
                <a:solidFill>
                  <a:srgbClr val="FFFF00"/>
                </a:solidFill>
              </a:rPr>
              <a:t>Radio, Microwaves, UV, IR, Visible</a:t>
            </a:r>
          </a:p>
          <a:p>
            <a:pPr eaLnBrk="1" hangingPunct="1">
              <a:spcBef>
                <a:spcPct val="20000"/>
              </a:spcBef>
              <a:buClr>
                <a:schemeClr val="hlink"/>
              </a:buClr>
              <a:buSzPct val="90000"/>
              <a:buFont typeface="Wingdings" panose="05000000000000000000" pitchFamily="2" charset="2"/>
              <a:buNone/>
            </a:pPr>
            <a:endParaRPr lang="en-US" sz="2400" b="1" i="1">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085"/>
                                        </p:tgtEl>
                                        <p:attrNameLst>
                                          <p:attrName>style.visibility</p:attrName>
                                        </p:attrNameLst>
                                      </p:cBhvr>
                                      <p:to>
                                        <p:strVal val="visible"/>
                                      </p:to>
                                    </p:set>
                                    <p:anim calcmode="lin" valueType="num">
                                      <p:cBhvr additive="base">
                                        <p:cTn id="7" dur="500" fill="hold"/>
                                        <p:tgtEl>
                                          <p:spTgt spid="174085"/>
                                        </p:tgtEl>
                                        <p:attrNameLst>
                                          <p:attrName>ppt_x</p:attrName>
                                        </p:attrNameLst>
                                      </p:cBhvr>
                                      <p:tavLst>
                                        <p:tav tm="0">
                                          <p:val>
                                            <p:strVal val="0-#ppt_w/2"/>
                                          </p:val>
                                        </p:tav>
                                        <p:tav tm="100000">
                                          <p:val>
                                            <p:strVal val="#ppt_x"/>
                                          </p:val>
                                        </p:tav>
                                      </p:tavLst>
                                    </p:anim>
                                    <p:anim calcmode="lin" valueType="num">
                                      <p:cBhvr additive="base">
                                        <p:cTn id="8" dur="500" fill="hold"/>
                                        <p:tgtEl>
                                          <p:spTgt spid="1740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088"/>
                                        </p:tgtEl>
                                        <p:attrNameLst>
                                          <p:attrName>style.visibility</p:attrName>
                                        </p:attrNameLst>
                                      </p:cBhvr>
                                      <p:to>
                                        <p:strVal val="visible"/>
                                      </p:to>
                                    </p:set>
                                    <p:anim calcmode="lin" valueType="num">
                                      <p:cBhvr additive="base">
                                        <p:cTn id="13" dur="500" fill="hold"/>
                                        <p:tgtEl>
                                          <p:spTgt spid="174088"/>
                                        </p:tgtEl>
                                        <p:attrNameLst>
                                          <p:attrName>ppt_x</p:attrName>
                                        </p:attrNameLst>
                                      </p:cBhvr>
                                      <p:tavLst>
                                        <p:tav tm="0">
                                          <p:val>
                                            <p:strVal val="0-#ppt_w/2"/>
                                          </p:val>
                                        </p:tav>
                                        <p:tav tm="100000">
                                          <p:val>
                                            <p:strVal val="#ppt_x"/>
                                          </p:val>
                                        </p:tav>
                                      </p:tavLst>
                                    </p:anim>
                                    <p:anim calcmode="lin" valueType="num">
                                      <p:cBhvr additive="base">
                                        <p:cTn id="14" dur="500" fill="hold"/>
                                        <p:tgtEl>
                                          <p:spTgt spid="17408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5" fill="hold" grpId="0" nodeType="clickEffect">
                                  <p:stCondLst>
                                    <p:cond delay="0"/>
                                  </p:stCondLst>
                                  <p:iterate type="wd">
                                    <p:tmPct val="100000"/>
                                  </p:iterate>
                                  <p:childTnLst>
                                    <p:set>
                                      <p:cBhvr>
                                        <p:cTn id="18" dur="1" fill="hold">
                                          <p:stCondLst>
                                            <p:cond delay="0"/>
                                          </p:stCondLst>
                                        </p:cTn>
                                        <p:tgtEl>
                                          <p:spTgt spid="174091"/>
                                        </p:tgtEl>
                                        <p:attrNameLst>
                                          <p:attrName>style.visibility</p:attrName>
                                        </p:attrNameLst>
                                      </p:cBhvr>
                                      <p:to>
                                        <p:strVal val="visible"/>
                                      </p:to>
                                    </p:set>
                                    <p:animEffect transition="in" filter="blinds(vertical)">
                                      <p:cBhvr>
                                        <p:cTn id="19" dur="300"/>
                                        <p:tgtEl>
                                          <p:spTgt spid="1740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5" fill="hold" grpId="0" nodeType="clickEffect">
                                  <p:stCondLst>
                                    <p:cond delay="0"/>
                                  </p:stCondLst>
                                  <p:iterate type="wd">
                                    <p:tmPct val="100000"/>
                                  </p:iterate>
                                  <p:childTnLst>
                                    <p:set>
                                      <p:cBhvr>
                                        <p:cTn id="23" dur="1" fill="hold">
                                          <p:stCondLst>
                                            <p:cond delay="0"/>
                                          </p:stCondLst>
                                        </p:cTn>
                                        <p:tgtEl>
                                          <p:spTgt spid="174092"/>
                                        </p:tgtEl>
                                        <p:attrNameLst>
                                          <p:attrName>style.visibility</p:attrName>
                                        </p:attrNameLst>
                                      </p:cBhvr>
                                      <p:to>
                                        <p:strVal val="visible"/>
                                      </p:to>
                                    </p:set>
                                    <p:animEffect transition="in" filter="blinds(vertical)">
                                      <p:cBhvr>
                                        <p:cTn id="24" dur="300"/>
                                        <p:tgtEl>
                                          <p:spTgt spid="17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5" grpId="0" autoUpdateAnimBg="0"/>
      <p:bldP spid="174088" grpId="0" autoUpdateAnimBg="0"/>
      <p:bldP spid="174091" grpId="0" autoUpdateAnimBg="0"/>
      <p:bldP spid="17409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831850" y="0"/>
            <a:ext cx="7886700" cy="1325563"/>
          </a:xfrm>
        </p:spPr>
        <p:txBody>
          <a:bodyPr/>
          <a:lstStyle/>
          <a:p>
            <a:pPr eaLnBrk="1" hangingPunct="1">
              <a:defRPr/>
            </a:pPr>
            <a:r>
              <a:rPr lang="en-US" sz="4400" b="1" dirty="0" smtClean="0">
                <a:effectLst>
                  <a:outerShdw blurRad="38100" dist="38100" dir="2700000" algn="tl">
                    <a:srgbClr val="000000">
                      <a:alpha val="43137"/>
                    </a:srgbClr>
                  </a:outerShdw>
                </a:effectLst>
                <a:latin typeface="Univers (W1)" charset="0"/>
              </a:rPr>
              <a:t>Nuclear Reactions - Fission</a:t>
            </a:r>
          </a:p>
        </p:txBody>
      </p:sp>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b="10321"/>
          <a:stretch>
            <a:fillRect/>
          </a:stretch>
        </p:blipFill>
        <p:spPr bwMode="auto">
          <a:xfrm>
            <a:off x="209550" y="1158875"/>
            <a:ext cx="87249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4419600" y="1676400"/>
            <a:ext cx="360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2400" b="1">
                <a:solidFill>
                  <a:srgbClr val="CC0000"/>
                </a:solidFill>
              </a:rPr>
              <a:t>Neutron induced in U</a:t>
            </a:r>
            <a:r>
              <a:rPr lang="en-US" sz="2400" b="1" baseline="30000">
                <a:solidFill>
                  <a:srgbClr val="CC0000"/>
                </a:solidFill>
              </a:rPr>
              <a:t>235</a:t>
            </a:r>
            <a:endParaRPr lang="en-US" sz="2400">
              <a:solidFill>
                <a:srgbClr val="CC0000"/>
              </a:solidFill>
            </a:endParaRPr>
          </a:p>
        </p:txBody>
      </p:sp>
      <p:sp>
        <p:nvSpPr>
          <p:cNvPr id="70661" name="Text Box 5"/>
          <p:cNvSpPr txBox="1">
            <a:spLocks noChangeArrowheads="1"/>
          </p:cNvSpPr>
          <p:nvPr/>
        </p:nvSpPr>
        <p:spPr bwMode="auto">
          <a:xfrm>
            <a:off x="304800" y="3581400"/>
            <a:ext cx="3429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3200">
                <a:solidFill>
                  <a:schemeClr val="tx1"/>
                </a:solidFill>
                <a:latin typeface="Arial" panose="020B0604020202020204" pitchFamily="34" charset="0"/>
              </a:defRPr>
            </a:lvl2pPr>
            <a:lvl3pPr>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sz="2400" b="1" u="sng">
                <a:solidFill>
                  <a:srgbClr val="CC0000"/>
                </a:solidFill>
              </a:rPr>
              <a:t>Products:</a:t>
            </a:r>
          </a:p>
          <a:p>
            <a:pPr lvl="1" eaLnBrk="1" hangingPunct="1">
              <a:buFontTx/>
              <a:buChar char="•"/>
            </a:pPr>
            <a:r>
              <a:rPr lang="en-US" sz="2400" b="1">
                <a:solidFill>
                  <a:srgbClr val="CC0000"/>
                </a:solidFill>
              </a:rPr>
              <a:t>  Energy</a:t>
            </a:r>
          </a:p>
          <a:p>
            <a:pPr lvl="2" eaLnBrk="1" hangingPunct="1"/>
            <a:r>
              <a:rPr lang="en-US" sz="1800" b="1">
                <a:solidFill>
                  <a:srgbClr val="CC0000"/>
                </a:solidFill>
              </a:rPr>
              <a:t>~  200 MeV</a:t>
            </a:r>
            <a:endParaRPr lang="en-US" sz="2400" b="1">
              <a:solidFill>
                <a:srgbClr val="CC0000"/>
              </a:solidFill>
            </a:endParaRPr>
          </a:p>
          <a:p>
            <a:pPr lvl="1" eaLnBrk="1" hangingPunct="1">
              <a:buFontTx/>
              <a:buChar char="•"/>
            </a:pPr>
            <a:r>
              <a:rPr lang="en-US" sz="2400" b="1">
                <a:solidFill>
                  <a:srgbClr val="CC0000"/>
                </a:solidFill>
              </a:rPr>
              <a:t>  Fission Products</a:t>
            </a:r>
          </a:p>
          <a:p>
            <a:pPr lvl="2" eaLnBrk="1" hangingPunct="1">
              <a:buFontTx/>
              <a:buChar char="–"/>
            </a:pPr>
            <a:r>
              <a:rPr lang="en-US" sz="2400" b="1">
                <a:solidFill>
                  <a:srgbClr val="CC0000"/>
                </a:solidFill>
              </a:rPr>
              <a:t> </a:t>
            </a:r>
            <a:r>
              <a:rPr lang="en-US" sz="1800" b="1">
                <a:solidFill>
                  <a:srgbClr val="CC0000"/>
                </a:solidFill>
              </a:rPr>
              <a:t>Radioactive</a:t>
            </a:r>
            <a:endParaRPr lang="en-US" sz="2400" b="1">
              <a:solidFill>
                <a:srgbClr val="CC0000"/>
              </a:solidFill>
            </a:endParaRPr>
          </a:p>
          <a:p>
            <a:pPr lvl="1" eaLnBrk="1" hangingPunct="1">
              <a:buFontTx/>
              <a:buChar char="•"/>
            </a:pPr>
            <a:r>
              <a:rPr lang="en-US" sz="2400" b="1">
                <a:solidFill>
                  <a:srgbClr val="CC0000"/>
                </a:solidFill>
              </a:rPr>
              <a:t>  Neutrons  </a:t>
            </a:r>
          </a:p>
          <a:p>
            <a:pPr lvl="2" eaLnBrk="1" hangingPunct="1">
              <a:buFontTx/>
              <a:buChar char="–"/>
            </a:pPr>
            <a:r>
              <a:rPr lang="en-US" sz="2400" b="1">
                <a:solidFill>
                  <a:srgbClr val="CC0000"/>
                </a:solidFill>
              </a:rPr>
              <a:t> </a:t>
            </a:r>
            <a:r>
              <a:rPr lang="en-US" sz="1800" b="1">
                <a:solidFill>
                  <a:srgbClr val="CC0000"/>
                </a:solidFill>
              </a:rPr>
              <a:t>2.47 per fission</a:t>
            </a:r>
            <a:r>
              <a:rPr lang="en-US" sz="2400" b="1">
                <a:solidFill>
                  <a:srgbClr val="CC0000"/>
                </a:solidFill>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reac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8" y="157163"/>
            <a:ext cx="7278687" cy="659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257300" y="111125"/>
            <a:ext cx="7886700" cy="1325563"/>
          </a:xfrm>
        </p:spPr>
        <p:txBody>
          <a:bodyPr/>
          <a:lstStyle/>
          <a:p>
            <a:pPr eaLnBrk="1" hangingPunct="1">
              <a:defRPr/>
            </a:pPr>
            <a:r>
              <a:rPr lang="en-US" sz="5400" b="1" dirty="0" smtClean="0">
                <a:effectLst>
                  <a:outerShdw blurRad="38100" dist="38100" dir="2700000" algn="tl">
                    <a:srgbClr val="000000">
                      <a:alpha val="43137"/>
                    </a:srgbClr>
                  </a:outerShdw>
                </a:effectLst>
              </a:rPr>
              <a:t>Types of Radiation</a:t>
            </a:r>
          </a:p>
        </p:txBody>
      </p:sp>
      <p:sp>
        <p:nvSpPr>
          <p:cNvPr id="325635" name="Rectangle 3"/>
          <p:cNvSpPr>
            <a:spLocks noGrp="1" noChangeArrowheads="1"/>
          </p:cNvSpPr>
          <p:nvPr>
            <p:ph sz="half" idx="1"/>
          </p:nvPr>
        </p:nvSpPr>
        <p:spPr>
          <a:xfrm>
            <a:off x="4876800" y="1436688"/>
            <a:ext cx="3429000" cy="4629150"/>
          </a:xfrm>
          <a:solidFill>
            <a:schemeClr val="accent1">
              <a:alpha val="43000"/>
            </a:schemeClr>
          </a:solidFill>
          <a:ln>
            <a:solidFill>
              <a:schemeClr val="tx1"/>
            </a:solidFill>
            <a:miter lim="800000"/>
            <a:headEnd/>
            <a:tailEnd/>
          </a:ln>
        </p:spPr>
        <p:txBody>
          <a:bodyPr rtlCol="0">
            <a:normAutofit/>
          </a:bodyPr>
          <a:lstStyle/>
          <a:p>
            <a:pPr algn="ctr" eaLnBrk="1" hangingPunct="1">
              <a:buFont typeface="Wingdings" panose="05000000000000000000" pitchFamily="2" charset="2"/>
              <a:buNone/>
              <a:defRPr/>
            </a:pPr>
            <a:r>
              <a:rPr lang="en-US" sz="4000" b="1" u="sng" dirty="0" smtClean="0">
                <a:effectLst>
                  <a:outerShdw blurRad="38100" dist="38100" dir="2700000" algn="tl">
                    <a:srgbClr val="000000">
                      <a:alpha val="43137"/>
                    </a:srgbClr>
                  </a:outerShdw>
                </a:effectLst>
              </a:rPr>
              <a:t>Ionizing</a:t>
            </a:r>
          </a:p>
          <a:p>
            <a:pPr algn="ctr" eaLnBrk="1" hangingPunct="1">
              <a:buFont typeface="Wingdings" panose="05000000000000000000" pitchFamily="2" charset="2"/>
              <a:buNone/>
              <a:defRPr/>
            </a:pPr>
            <a:endParaRPr lang="en-US" sz="3200" b="1" i="1" dirty="0" smtClean="0">
              <a:effectLst>
                <a:outerShdw blurRad="38100" dist="38100" dir="2700000" algn="tl">
                  <a:srgbClr val="000000">
                    <a:alpha val="43137"/>
                  </a:srgbClr>
                </a:outerShdw>
              </a:effectLst>
            </a:endParaRP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Alpha</a:t>
            </a: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Beta</a:t>
            </a: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Gamma</a:t>
            </a: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X-Rays</a:t>
            </a: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Neutrons</a:t>
            </a:r>
          </a:p>
        </p:txBody>
      </p:sp>
      <p:sp>
        <p:nvSpPr>
          <p:cNvPr id="74756" name="Rectangle 4"/>
          <p:cNvSpPr>
            <a:spLocks noGrp="1" noChangeArrowheads="1"/>
          </p:cNvSpPr>
          <p:nvPr>
            <p:ph sz="half" idx="2"/>
          </p:nvPr>
        </p:nvSpPr>
        <p:spPr>
          <a:xfrm>
            <a:off x="800669" y="1436688"/>
            <a:ext cx="3429000" cy="4629150"/>
          </a:xfrm>
          <a:solidFill>
            <a:schemeClr val="accent1">
              <a:alpha val="43000"/>
            </a:schemeClr>
          </a:solidFill>
          <a:ln>
            <a:solidFill>
              <a:schemeClr val="tx1"/>
            </a:solidFill>
            <a:miter lim="800000"/>
            <a:headEnd/>
            <a:tailEnd/>
          </a:ln>
        </p:spPr>
        <p:txBody>
          <a:bodyPr rtlCol="0">
            <a:normAutofit/>
          </a:bodyPr>
          <a:lstStyle/>
          <a:p>
            <a:pPr algn="ctr" eaLnBrk="1" hangingPunct="1">
              <a:buFont typeface="Wingdings" panose="05000000000000000000" pitchFamily="2" charset="2"/>
              <a:buNone/>
              <a:defRPr/>
            </a:pPr>
            <a:r>
              <a:rPr lang="en-US" sz="4000" b="1" u="sng" dirty="0" smtClean="0">
                <a:effectLst>
                  <a:outerShdw blurRad="38100" dist="38100" dir="2700000" algn="tl">
                    <a:srgbClr val="000000">
                      <a:alpha val="43137"/>
                    </a:srgbClr>
                  </a:outerShdw>
                </a:effectLst>
              </a:rPr>
              <a:t>Non-Ionizing</a:t>
            </a:r>
          </a:p>
          <a:p>
            <a:pPr algn="ctr" eaLnBrk="1" hangingPunct="1">
              <a:buFont typeface="Wingdings" panose="05000000000000000000" pitchFamily="2" charset="2"/>
              <a:buNone/>
              <a:defRPr/>
            </a:pPr>
            <a:endParaRPr lang="en-US" sz="3200" b="1" u="sng" dirty="0" smtClean="0">
              <a:effectLst>
                <a:outerShdw blurRad="38100" dist="38100" dir="2700000" algn="tl">
                  <a:srgbClr val="000000">
                    <a:alpha val="43137"/>
                  </a:srgbClr>
                </a:outerShdw>
              </a:effectLst>
            </a:endParaRPr>
          </a:p>
          <a:p>
            <a:pPr algn="ctr" eaLnBrk="1" hangingPunct="1">
              <a:buFont typeface="Wingdings" panose="05000000000000000000" pitchFamily="2" charset="2"/>
              <a:buNone/>
              <a:defRPr/>
            </a:pPr>
            <a:r>
              <a:rPr lang="en-US" sz="3600" b="1" i="1" dirty="0" err="1" smtClean="0">
                <a:effectLst>
                  <a:outerShdw blurRad="38100" dist="38100" dir="2700000" algn="tl">
                    <a:srgbClr val="000000">
                      <a:alpha val="43137"/>
                    </a:srgbClr>
                  </a:outerShdw>
                </a:effectLst>
              </a:rPr>
              <a:t>Radiowaves</a:t>
            </a:r>
            <a:endParaRPr lang="en-US" sz="3600" b="1" i="1" dirty="0" smtClean="0">
              <a:effectLst>
                <a:outerShdw blurRad="38100" dist="38100" dir="2700000" algn="tl">
                  <a:srgbClr val="000000">
                    <a:alpha val="43137"/>
                  </a:srgbClr>
                </a:outerShdw>
              </a:effectLst>
            </a:endParaRP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Microwaves</a:t>
            </a: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Infrared</a:t>
            </a: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Ultraviolet</a:t>
            </a:r>
          </a:p>
          <a:p>
            <a:pPr algn="ctr" eaLnBrk="1" hangingPunct="1">
              <a:buFont typeface="Wingdings" panose="05000000000000000000" pitchFamily="2" charset="2"/>
              <a:buNone/>
              <a:defRPr/>
            </a:pPr>
            <a:r>
              <a:rPr lang="en-US" sz="3600" b="1" i="1" dirty="0" smtClean="0">
                <a:effectLst>
                  <a:outerShdw blurRad="38100" dist="38100" dir="2700000" algn="tl">
                    <a:srgbClr val="000000">
                      <a:alpha val="43137"/>
                    </a:srgbClr>
                  </a:outerShdw>
                </a:effectLst>
              </a:rPr>
              <a:t>Visible Light</a:t>
            </a:r>
            <a:endParaRPr lang="en-US" sz="3200" b="1" u="sng"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fade">
                                      <p:cBhvr>
                                        <p:cTn id="7" dur="500"/>
                                        <p:tgtEl>
                                          <p:spTgt spid="747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5635">
                                            <p:txEl>
                                              <p:pRg st="0" end="0"/>
                                            </p:txEl>
                                          </p:spTgt>
                                        </p:tgtEl>
                                        <p:attrNameLst>
                                          <p:attrName>style.visibility</p:attrName>
                                        </p:attrNameLst>
                                      </p:cBhvr>
                                      <p:to>
                                        <p:strVal val="visible"/>
                                      </p:to>
                                    </p:set>
                                    <p:animEffect transition="in" filter="fade">
                                      <p:cBhvr>
                                        <p:cTn id="10" dur="500"/>
                                        <p:tgtEl>
                                          <p:spTgt spid="3256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756">
                                            <p:txEl>
                                              <p:pRg st="2" end="2"/>
                                            </p:txEl>
                                          </p:spTgt>
                                        </p:tgtEl>
                                        <p:attrNameLst>
                                          <p:attrName>style.visibility</p:attrName>
                                        </p:attrNameLst>
                                      </p:cBhvr>
                                      <p:to>
                                        <p:strVal val="visible"/>
                                      </p:to>
                                    </p:set>
                                    <p:animEffect transition="in" filter="fade">
                                      <p:cBhvr>
                                        <p:cTn id="15" dur="500"/>
                                        <p:tgtEl>
                                          <p:spTgt spid="7475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4756">
                                            <p:txEl>
                                              <p:pRg st="3" end="3"/>
                                            </p:txEl>
                                          </p:spTgt>
                                        </p:tgtEl>
                                        <p:attrNameLst>
                                          <p:attrName>style.visibility</p:attrName>
                                        </p:attrNameLst>
                                      </p:cBhvr>
                                      <p:to>
                                        <p:strVal val="visible"/>
                                      </p:to>
                                    </p:set>
                                    <p:animEffect transition="in" filter="fade">
                                      <p:cBhvr>
                                        <p:cTn id="18" dur="500"/>
                                        <p:tgtEl>
                                          <p:spTgt spid="7475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4756">
                                            <p:txEl>
                                              <p:pRg st="4" end="4"/>
                                            </p:txEl>
                                          </p:spTgt>
                                        </p:tgtEl>
                                        <p:attrNameLst>
                                          <p:attrName>style.visibility</p:attrName>
                                        </p:attrNameLst>
                                      </p:cBhvr>
                                      <p:to>
                                        <p:strVal val="visible"/>
                                      </p:to>
                                    </p:set>
                                    <p:animEffect transition="in" filter="fade">
                                      <p:cBhvr>
                                        <p:cTn id="21" dur="500"/>
                                        <p:tgtEl>
                                          <p:spTgt spid="7475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4756">
                                            <p:txEl>
                                              <p:pRg st="5" end="5"/>
                                            </p:txEl>
                                          </p:spTgt>
                                        </p:tgtEl>
                                        <p:attrNameLst>
                                          <p:attrName>style.visibility</p:attrName>
                                        </p:attrNameLst>
                                      </p:cBhvr>
                                      <p:to>
                                        <p:strVal val="visible"/>
                                      </p:to>
                                    </p:set>
                                    <p:animEffect transition="in" filter="fade">
                                      <p:cBhvr>
                                        <p:cTn id="24" dur="500"/>
                                        <p:tgtEl>
                                          <p:spTgt spid="7475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4756">
                                            <p:txEl>
                                              <p:pRg st="6" end="6"/>
                                            </p:txEl>
                                          </p:spTgt>
                                        </p:tgtEl>
                                        <p:attrNameLst>
                                          <p:attrName>style.visibility</p:attrName>
                                        </p:attrNameLst>
                                      </p:cBhvr>
                                      <p:to>
                                        <p:strVal val="visible"/>
                                      </p:to>
                                    </p:set>
                                    <p:animEffect transition="in" filter="fade">
                                      <p:cBhvr>
                                        <p:cTn id="27" dur="500"/>
                                        <p:tgtEl>
                                          <p:spTgt spid="7475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5635">
                                            <p:txEl>
                                              <p:pRg st="2" end="2"/>
                                            </p:txEl>
                                          </p:spTgt>
                                        </p:tgtEl>
                                        <p:attrNameLst>
                                          <p:attrName>style.visibility</p:attrName>
                                        </p:attrNameLst>
                                      </p:cBhvr>
                                      <p:to>
                                        <p:strVal val="visible"/>
                                      </p:to>
                                    </p:set>
                                    <p:animEffect transition="in" filter="fade">
                                      <p:cBhvr>
                                        <p:cTn id="32" dur="500"/>
                                        <p:tgtEl>
                                          <p:spTgt spid="325635">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25635">
                                            <p:txEl>
                                              <p:pRg st="3" end="3"/>
                                            </p:txEl>
                                          </p:spTgt>
                                        </p:tgtEl>
                                        <p:attrNameLst>
                                          <p:attrName>style.visibility</p:attrName>
                                        </p:attrNameLst>
                                      </p:cBhvr>
                                      <p:to>
                                        <p:strVal val="visible"/>
                                      </p:to>
                                    </p:set>
                                    <p:animEffect transition="in" filter="fade">
                                      <p:cBhvr>
                                        <p:cTn id="35" dur="500"/>
                                        <p:tgtEl>
                                          <p:spTgt spid="325635">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25635">
                                            <p:txEl>
                                              <p:pRg st="4" end="4"/>
                                            </p:txEl>
                                          </p:spTgt>
                                        </p:tgtEl>
                                        <p:attrNameLst>
                                          <p:attrName>style.visibility</p:attrName>
                                        </p:attrNameLst>
                                      </p:cBhvr>
                                      <p:to>
                                        <p:strVal val="visible"/>
                                      </p:to>
                                    </p:set>
                                    <p:animEffect transition="in" filter="fade">
                                      <p:cBhvr>
                                        <p:cTn id="38" dur="500"/>
                                        <p:tgtEl>
                                          <p:spTgt spid="325635">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25635">
                                            <p:txEl>
                                              <p:pRg st="5" end="5"/>
                                            </p:txEl>
                                          </p:spTgt>
                                        </p:tgtEl>
                                        <p:attrNameLst>
                                          <p:attrName>style.visibility</p:attrName>
                                        </p:attrNameLst>
                                      </p:cBhvr>
                                      <p:to>
                                        <p:strVal val="visible"/>
                                      </p:to>
                                    </p:set>
                                    <p:animEffect transition="in" filter="fade">
                                      <p:cBhvr>
                                        <p:cTn id="41" dur="500"/>
                                        <p:tgtEl>
                                          <p:spTgt spid="325635">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25635">
                                            <p:txEl>
                                              <p:pRg st="6" end="6"/>
                                            </p:txEl>
                                          </p:spTgt>
                                        </p:tgtEl>
                                        <p:attrNameLst>
                                          <p:attrName>style.visibility</p:attrName>
                                        </p:attrNameLst>
                                      </p:cBhvr>
                                      <p:to>
                                        <p:strVal val="visible"/>
                                      </p:to>
                                    </p:set>
                                    <p:animEffect transition="in" filter="fade">
                                      <p:cBhvr>
                                        <p:cTn id="44" dur="500"/>
                                        <p:tgtEl>
                                          <p:spTgt spid="3256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88" y="1323975"/>
            <a:ext cx="8904287"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1018489" y="0"/>
            <a:ext cx="8229600" cy="882650"/>
          </a:xfrm>
        </p:spPr>
        <p:txBody>
          <a:bodyPr/>
          <a:lstStyle/>
          <a:p>
            <a:pPr eaLnBrk="1" hangingPunct="1">
              <a:defRPr/>
            </a:pPr>
            <a:r>
              <a:rPr lang="en-US" sz="4400" b="1" dirty="0" smtClean="0">
                <a:effectLst>
                  <a:outerShdw blurRad="38100" dist="38100" dir="2700000" algn="tl">
                    <a:srgbClr val="000000">
                      <a:alpha val="43137"/>
                    </a:srgbClr>
                  </a:outerShdw>
                </a:effectLst>
              </a:rPr>
              <a:t>Electromagnetic Spectrum</a:t>
            </a:r>
          </a:p>
        </p:txBody>
      </p:sp>
      <p:sp>
        <p:nvSpPr>
          <p:cNvPr id="75780" name="Text Box 4"/>
          <p:cNvSpPr txBox="1">
            <a:spLocks noChangeArrowheads="1"/>
          </p:cNvSpPr>
          <p:nvPr/>
        </p:nvSpPr>
        <p:spPr bwMode="auto">
          <a:xfrm>
            <a:off x="673100" y="5416550"/>
            <a:ext cx="7869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2400" b="1" i="1" dirty="0" smtClean="0">
                <a:solidFill>
                  <a:schemeClr val="tx2"/>
                </a:solidFill>
                <a:effectLst>
                  <a:outerShdw blurRad="38100" dist="38100" dir="2700000" algn="tl">
                    <a:srgbClr val="000000">
                      <a:alpha val="43137"/>
                    </a:srgbClr>
                  </a:outerShdw>
                </a:effectLst>
                <a:latin typeface="Univers (W1)" charset="0"/>
              </a:rPr>
              <a:t>Particles can also be described by a wave function!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22263" y="457200"/>
            <a:ext cx="8623300" cy="1219200"/>
          </a:xfrm>
        </p:spPr>
        <p:txBody>
          <a:bodyPr/>
          <a:lstStyle/>
          <a:p>
            <a:pPr eaLnBrk="1" hangingPunct="1">
              <a:defRPr/>
            </a:pPr>
            <a:r>
              <a:rPr lang="en-US" sz="5400" b="1" dirty="0" smtClean="0">
                <a:effectLst>
                  <a:outerShdw blurRad="38100" dist="38100" dir="2700000" algn="tl">
                    <a:srgbClr val="000000">
                      <a:alpha val="43137"/>
                    </a:srgbClr>
                  </a:outerShdw>
                </a:effectLst>
              </a:rPr>
              <a:t>Why is it called </a:t>
            </a:r>
            <a:r>
              <a:rPr lang="en-US" sz="5400" b="1" i="1" dirty="0" smtClean="0">
                <a:effectLst>
                  <a:outerShdw blurRad="38100" dist="38100" dir="2700000" algn="tl">
                    <a:srgbClr val="000000">
                      <a:alpha val="43137"/>
                    </a:srgbClr>
                  </a:outerShdw>
                </a:effectLst>
              </a:rPr>
              <a:t>ion</a:t>
            </a:r>
            <a:r>
              <a:rPr lang="en-US" sz="5400" b="1" dirty="0" smtClean="0">
                <a:effectLst>
                  <a:outerShdw blurRad="38100" dist="38100" dir="2700000" algn="tl">
                    <a:srgbClr val="000000">
                      <a:alpha val="43137"/>
                    </a:srgbClr>
                  </a:outerShdw>
                </a:effectLst>
              </a:rPr>
              <a:t>izing?</a:t>
            </a:r>
            <a:endParaRPr lang="en-US" dirty="0" smtClean="0">
              <a:effectLst>
                <a:outerShdw blurRad="38100" dist="38100" dir="2700000" algn="tl">
                  <a:srgbClr val="000000">
                    <a:alpha val="43137"/>
                  </a:srgbClr>
                </a:outerShdw>
              </a:effectLst>
            </a:endParaRPr>
          </a:p>
        </p:txBody>
      </p:sp>
      <p:sp>
        <p:nvSpPr>
          <p:cNvPr id="326659" name="Text Box 3"/>
          <p:cNvSpPr txBox="1">
            <a:spLocks noChangeArrowheads="1"/>
          </p:cNvSpPr>
          <p:nvPr/>
        </p:nvSpPr>
        <p:spPr bwMode="auto">
          <a:xfrm>
            <a:off x="1676400" y="1600200"/>
            <a:ext cx="6324600" cy="1323975"/>
          </a:xfrm>
          <a:prstGeom prst="rect">
            <a:avLst/>
          </a:prstGeom>
          <a:noFill/>
          <a:ln w="12700">
            <a:noFill/>
            <a:miter lim="800000"/>
            <a:headEnd/>
            <a:tailEnd/>
          </a:ln>
          <a:effec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a:defRPr/>
            </a:pPr>
            <a:r>
              <a:rPr lang="en-US" sz="4000" b="1" dirty="0" smtClean="0">
                <a:effectLst>
                  <a:outerShdw blurRad="38100" dist="38100" dir="2700000" algn="tl">
                    <a:srgbClr val="000000"/>
                  </a:outerShdw>
                </a:effectLst>
                <a:latin typeface="+mn-lt"/>
              </a:rPr>
              <a:t>Because it creates </a:t>
            </a:r>
            <a:r>
              <a:rPr lang="en-US" sz="4000" b="1" i="1" dirty="0" smtClean="0">
                <a:effectLst>
                  <a:outerShdw blurRad="38100" dist="38100" dir="2700000" algn="tl">
                    <a:srgbClr val="000000"/>
                  </a:outerShdw>
                </a:effectLst>
                <a:latin typeface="+mn-lt"/>
              </a:rPr>
              <a:t>ions</a:t>
            </a:r>
            <a:r>
              <a:rPr lang="en-US" sz="4000" b="1" dirty="0" smtClean="0">
                <a:effectLst>
                  <a:outerShdw blurRad="38100" dist="38100" dir="2700000" algn="tl">
                    <a:srgbClr val="000000"/>
                  </a:outerShdw>
                </a:effectLst>
                <a:latin typeface="+mn-lt"/>
              </a:rPr>
              <a:t> --atoms with a charge.</a:t>
            </a:r>
            <a:endParaRPr lang="en-US" sz="2800" b="1" dirty="0" smtClean="0">
              <a:effectLst>
                <a:outerShdw blurRad="38100" dist="38100" dir="2700000" algn="tl">
                  <a:srgbClr val="000000"/>
                </a:outerShdw>
              </a:effectLst>
              <a:latin typeface="+mn-lt"/>
            </a:endParaRPr>
          </a:p>
        </p:txBody>
      </p:sp>
      <p:grpSp>
        <p:nvGrpSpPr>
          <p:cNvPr id="2" name="Group 4"/>
          <p:cNvGrpSpPr>
            <a:grpSpLocks/>
          </p:cNvGrpSpPr>
          <p:nvPr/>
        </p:nvGrpSpPr>
        <p:grpSpPr bwMode="auto">
          <a:xfrm>
            <a:off x="1371600" y="3276600"/>
            <a:ext cx="7315200" cy="3124200"/>
            <a:chOff x="864" y="2064"/>
            <a:chExt cx="4608" cy="1968"/>
          </a:xfrm>
        </p:grpSpPr>
        <p:sp>
          <p:nvSpPr>
            <p:cNvPr id="326661" name="Rectangle 5"/>
            <p:cNvSpPr>
              <a:spLocks noChangeArrowheads="1"/>
            </p:cNvSpPr>
            <p:nvPr/>
          </p:nvSpPr>
          <p:spPr bwMode="auto">
            <a:xfrm>
              <a:off x="864" y="2064"/>
              <a:ext cx="4608" cy="1968"/>
            </a:xfrm>
            <a:prstGeom prst="rect">
              <a:avLst/>
            </a:prstGeom>
            <a:solidFill>
              <a:schemeClr val="accent1"/>
            </a:solidFill>
            <a:ln w="9525">
              <a:solidFill>
                <a:schemeClr val="tx1"/>
              </a:solid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326662" name="Rectangle 6"/>
            <p:cNvSpPr>
              <a:spLocks noChangeArrowheads="1"/>
            </p:cNvSpPr>
            <p:nvPr/>
          </p:nvSpPr>
          <p:spPr bwMode="auto">
            <a:xfrm>
              <a:off x="1656" y="2164"/>
              <a:ext cx="3138" cy="1662"/>
            </a:xfrm>
            <a:prstGeom prst="rect">
              <a:avLst/>
            </a:prstGeom>
            <a:noFill/>
            <a:ln w="12700">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pic>
          <p:nvPicPr>
            <p:cNvPr id="75783"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 y="2160"/>
              <a:ext cx="2002"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 y="2160"/>
              <a:ext cx="2002"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0" y="2160"/>
              <a:ext cx="1132"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0" y="2160"/>
              <a:ext cx="1132"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2" y="3154"/>
              <a:ext cx="2002"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8" name="Picture 12"/>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2" y="3154"/>
              <a:ext cx="2002"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9" name="Picture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60" y="3154"/>
              <a:ext cx="1132"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0" name="Picture 14"/>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0" y="3154"/>
              <a:ext cx="1132"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1" name="Picture 1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2" y="2160"/>
              <a:ext cx="2002"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2" name="Picture 16"/>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60" y="2160"/>
              <a:ext cx="1132"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3" name="Picture 17"/>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2" y="3154"/>
              <a:ext cx="2002"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4" name="Picture 18"/>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60" y="3154"/>
              <a:ext cx="1132"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5" name="Rectangle 19"/>
            <p:cNvSpPr>
              <a:spLocks noChangeArrowheads="1"/>
            </p:cNvSpPr>
            <p:nvPr/>
          </p:nvSpPr>
          <p:spPr bwMode="auto">
            <a:xfrm>
              <a:off x="960" y="3752"/>
              <a:ext cx="134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500" tIns="25400" rIns="63500" bIns="2540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85000"/>
                </a:lnSpc>
              </a:pPr>
              <a:r>
                <a:rPr lang="en-US" sz="1800" b="1">
                  <a:latin typeface="Times" panose="02020603050405020304" pitchFamily="18" charset="0"/>
                </a:rPr>
                <a:t>Ionizing Radiation</a:t>
              </a:r>
            </a:p>
          </p:txBody>
        </p:sp>
        <p:sp>
          <p:nvSpPr>
            <p:cNvPr id="75796" name="Rectangle 20"/>
            <p:cNvSpPr>
              <a:spLocks noChangeArrowheads="1"/>
            </p:cNvSpPr>
            <p:nvPr/>
          </p:nvSpPr>
          <p:spPr bwMode="auto">
            <a:xfrm>
              <a:off x="4161" y="2371"/>
              <a:ext cx="11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25400" rIns="63500" bIns="2540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85000"/>
                </a:lnSpc>
              </a:pPr>
              <a:r>
                <a:rPr lang="en-US" sz="1800" b="1">
                  <a:latin typeface="Times" panose="02020603050405020304" pitchFamily="18" charset="0"/>
                </a:rPr>
                <a:t>Ejected Electron</a:t>
              </a:r>
            </a:p>
          </p:txBody>
        </p:sp>
        <p:sp>
          <p:nvSpPr>
            <p:cNvPr id="75797" name="Rectangle 21"/>
            <p:cNvSpPr>
              <a:spLocks noChangeArrowheads="1"/>
            </p:cNvSpPr>
            <p:nvPr/>
          </p:nvSpPr>
          <p:spPr bwMode="auto">
            <a:xfrm>
              <a:off x="1430" y="2261"/>
              <a:ext cx="82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25400" rIns="63500" bIns="2540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85000"/>
                </a:lnSpc>
              </a:pPr>
              <a:r>
                <a:rPr lang="en-US" sz="1800" b="1">
                  <a:latin typeface="Times" panose="02020603050405020304" pitchFamily="18" charset="0"/>
                </a:rPr>
                <a:t>Neutrons</a:t>
              </a:r>
            </a:p>
            <a:p>
              <a:pPr algn="ctr">
                <a:lnSpc>
                  <a:spcPct val="85000"/>
                </a:lnSpc>
              </a:pPr>
              <a:r>
                <a:rPr lang="en-US" sz="1800" b="1">
                  <a:latin typeface="Times" panose="02020603050405020304" pitchFamily="18" charset="0"/>
                </a:rPr>
                <a:t>and Protons</a:t>
              </a:r>
            </a:p>
          </p:txBody>
        </p:sp>
        <p:sp>
          <p:nvSpPr>
            <p:cNvPr id="326678" name="Line 22"/>
            <p:cNvSpPr>
              <a:spLocks noChangeShapeType="1"/>
            </p:cNvSpPr>
            <p:nvPr/>
          </p:nvSpPr>
          <p:spPr bwMode="auto">
            <a:xfrm>
              <a:off x="2273" y="2503"/>
              <a:ext cx="598" cy="297"/>
            </a:xfrm>
            <a:prstGeom prst="line">
              <a:avLst/>
            </a:prstGeom>
            <a:noFill/>
            <a:ln w="12700">
              <a:solidFill>
                <a:schemeClr val="tx1"/>
              </a:solidFill>
              <a:round/>
              <a:headEnd type="none" w="sm" len="sm"/>
              <a:tailEnd type="none" w="sm" len="sm"/>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66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767013" y="12700"/>
            <a:ext cx="7886700" cy="1325563"/>
          </a:xfrm>
        </p:spPr>
        <p:txBody>
          <a:bodyPr/>
          <a:lstStyle/>
          <a:p>
            <a:pPr eaLnBrk="1" hangingPunct="1">
              <a:defRPr/>
            </a:pPr>
            <a:r>
              <a:rPr lang="en-US" sz="4400" b="1" dirty="0" smtClean="0">
                <a:effectLst>
                  <a:outerShdw blurRad="38100" dist="38100" dir="2700000" algn="tl">
                    <a:srgbClr val="000000">
                      <a:alpha val="43137"/>
                    </a:srgbClr>
                  </a:outerShdw>
                </a:effectLst>
                <a:cs typeface="Times New Roman" panose="02020603050405020304" pitchFamily="18" charset="0"/>
              </a:rPr>
              <a:t>Radiation Types</a:t>
            </a:r>
          </a:p>
        </p:txBody>
      </p:sp>
      <p:sp>
        <p:nvSpPr>
          <p:cNvPr id="329731" name="Rectangle 3"/>
          <p:cNvSpPr>
            <a:spLocks noGrp="1" noChangeArrowheads="1"/>
          </p:cNvSpPr>
          <p:nvPr>
            <p:ph idx="1"/>
          </p:nvPr>
        </p:nvSpPr>
        <p:spPr>
          <a:xfrm>
            <a:off x="2767013" y="1370013"/>
            <a:ext cx="5562600" cy="1600200"/>
          </a:xfrm>
          <a:solidFill>
            <a:schemeClr val="accent1"/>
          </a:solidFill>
          <a:ln>
            <a:solidFill>
              <a:schemeClr val="tx1"/>
            </a:solidFill>
            <a:miter lim="800000"/>
            <a:headEnd/>
            <a:tailEnd/>
          </a:ln>
        </p:spPr>
        <p:txBody>
          <a:bodyPr/>
          <a:lstStyle/>
          <a:p>
            <a:pPr eaLnBrk="1" hangingPunct="1">
              <a:buFont typeface="Wingdings" panose="05000000000000000000" pitchFamily="2" charset="2"/>
              <a:buNone/>
            </a:pPr>
            <a:r>
              <a:rPr lang="en-US" sz="2800" b="1" dirty="0" smtClean="0">
                <a:effectLst>
                  <a:outerShdw blurRad="38100" dist="38100" dir="2700000" algn="tl">
                    <a:srgbClr val="000000">
                      <a:alpha val="43137"/>
                    </a:srgbClr>
                  </a:outerShdw>
                </a:effectLst>
                <a:latin typeface="+mj-lt"/>
                <a:cs typeface="Times New Roman" panose="02020603050405020304" pitchFamily="18" charset="0"/>
              </a:rPr>
              <a:t>Alpha (</a:t>
            </a:r>
            <a:r>
              <a:rPr lang="en-US" sz="2800" b="1" dirty="0" smtClean="0">
                <a:effectLst>
                  <a:outerShdw blurRad="38100" dist="38100" dir="2700000" algn="tl">
                    <a:srgbClr val="000000">
                      <a:alpha val="43137"/>
                    </a:srgbClr>
                  </a:outerShdw>
                </a:effectLst>
                <a:latin typeface="+mj-lt"/>
                <a:cs typeface="Times New Roman" panose="02020603050405020304" pitchFamily="18" charset="0"/>
                <a:sym typeface="Symbol" panose="05050102010706020507" pitchFamily="18" charset="2"/>
              </a:rPr>
              <a:t></a:t>
            </a:r>
            <a:r>
              <a:rPr lang="en-US" sz="2800" b="1" dirty="0" smtClean="0">
                <a:effectLst>
                  <a:outerShdw blurRad="38100" dist="38100" dir="2700000" algn="tl">
                    <a:srgbClr val="000000">
                      <a:alpha val="43137"/>
                    </a:srgbClr>
                  </a:outerShdw>
                </a:effectLst>
                <a:latin typeface="+mj-lt"/>
                <a:cs typeface="Times New Roman" panose="02020603050405020304" pitchFamily="18" charset="0"/>
              </a:rPr>
              <a:t>)</a:t>
            </a:r>
          </a:p>
          <a:p>
            <a:pPr lvl="1" eaLnBrk="1" hangingPunct="1">
              <a:buFontTx/>
              <a:buNone/>
            </a:pPr>
            <a:r>
              <a:rPr lang="en-US" sz="2800" b="1" dirty="0" smtClean="0">
                <a:effectLst>
                  <a:outerShdw blurRad="38100" dist="38100" dir="2700000" algn="tl">
                    <a:srgbClr val="000000">
                      <a:alpha val="43137"/>
                    </a:srgbClr>
                  </a:outerShdw>
                </a:effectLst>
                <a:latin typeface="+mj-lt"/>
                <a:cs typeface="Times New Roman" panose="02020603050405020304" pitchFamily="18" charset="0"/>
              </a:rPr>
              <a:t>2 protons, 2 neutrons</a:t>
            </a:r>
          </a:p>
          <a:p>
            <a:pPr lvl="1" eaLnBrk="1" hangingPunct="1">
              <a:buFontTx/>
              <a:buNone/>
            </a:pPr>
            <a:r>
              <a:rPr lang="en-US" sz="2800" b="1" dirty="0" smtClean="0">
                <a:effectLst>
                  <a:outerShdw blurRad="38100" dist="38100" dir="2700000" algn="tl">
                    <a:srgbClr val="000000">
                      <a:alpha val="43137"/>
                    </a:srgbClr>
                  </a:outerShdw>
                </a:effectLst>
                <a:latin typeface="+mj-lt"/>
                <a:cs typeface="Times New Roman" panose="02020603050405020304" pitchFamily="18" charset="0"/>
              </a:rPr>
              <a:t>positively charged particle</a:t>
            </a:r>
          </a:p>
        </p:txBody>
      </p:sp>
      <p:graphicFrame>
        <p:nvGraphicFramePr>
          <p:cNvPr id="329732" name="Object 4"/>
          <p:cNvGraphicFramePr>
            <a:graphicFrameLocks noChangeAspect="1"/>
          </p:cNvGraphicFramePr>
          <p:nvPr>
            <p:extLst>
              <p:ext uri="{D42A27DB-BD31-4B8C-83A1-F6EECF244321}">
                <p14:modId xmlns:p14="http://schemas.microsoft.com/office/powerpoint/2010/main" val="3799019460"/>
              </p:ext>
            </p:extLst>
          </p:nvPr>
        </p:nvGraphicFramePr>
        <p:xfrm>
          <a:off x="478061" y="2860466"/>
          <a:ext cx="1905000" cy="1905000"/>
        </p:xfrm>
        <a:graphic>
          <a:graphicData uri="http://schemas.openxmlformats.org/presentationml/2006/ole">
            <mc:AlternateContent xmlns:mc="http://schemas.openxmlformats.org/markup-compatibility/2006">
              <mc:Choice xmlns:v="urn:schemas-microsoft-com:vml" Requires="v">
                <p:oleObj spid="_x0000_s76840" r:id="rId3" imgW="3251200" imgH="3251200" progId="MS_ClipArt_Gallery">
                  <p:embed/>
                </p:oleObj>
              </mc:Choice>
              <mc:Fallback>
                <p:oleObj r:id="rId3" imgW="3251200" imgH="3251200" progId="MS_ClipArt_Gallery">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61" y="2860466"/>
                        <a:ext cx="1905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5"/>
          <p:cNvGrpSpPr>
            <a:grpSpLocks/>
          </p:cNvGrpSpPr>
          <p:nvPr/>
        </p:nvGrpSpPr>
        <p:grpSpPr bwMode="auto">
          <a:xfrm>
            <a:off x="7232650" y="1618555"/>
            <a:ext cx="990600" cy="1143000"/>
            <a:chOff x="3696" y="1056"/>
            <a:chExt cx="624" cy="720"/>
          </a:xfrm>
        </p:grpSpPr>
        <p:sp>
          <p:nvSpPr>
            <p:cNvPr id="76817" name="Oval 6"/>
            <p:cNvSpPr>
              <a:spLocks noChangeArrowheads="1"/>
            </p:cNvSpPr>
            <p:nvPr/>
          </p:nvSpPr>
          <p:spPr bwMode="auto">
            <a:xfrm>
              <a:off x="3696" y="1236"/>
              <a:ext cx="288" cy="270"/>
            </a:xfrm>
            <a:prstGeom prst="ellipse">
              <a:avLst/>
            </a:prstGeom>
            <a:solidFill>
              <a:schemeClr val="hlink"/>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dirty="0">
                  <a:solidFill>
                    <a:srgbClr val="333333"/>
                  </a:solidFill>
                </a:rPr>
                <a:t>n</a:t>
              </a:r>
              <a:endParaRPr lang="en-US" sz="2400" dirty="0">
                <a:solidFill>
                  <a:srgbClr val="333333"/>
                </a:solidFill>
              </a:endParaRPr>
            </a:p>
          </p:txBody>
        </p:sp>
        <p:sp>
          <p:nvSpPr>
            <p:cNvPr id="76818" name="Oval 7"/>
            <p:cNvSpPr>
              <a:spLocks noChangeArrowheads="1"/>
            </p:cNvSpPr>
            <p:nvPr/>
          </p:nvSpPr>
          <p:spPr bwMode="auto">
            <a:xfrm>
              <a:off x="3792" y="1506"/>
              <a:ext cx="288" cy="270"/>
            </a:xfrm>
            <a:prstGeom prst="ellipse">
              <a:avLst/>
            </a:prstGeom>
            <a:solidFill>
              <a:srgbClr val="FF0000"/>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a:solidFill>
                    <a:schemeClr val="tx2"/>
                  </a:solidFill>
                </a:rPr>
                <a:t>p+</a:t>
              </a:r>
            </a:p>
          </p:txBody>
        </p:sp>
        <p:sp>
          <p:nvSpPr>
            <p:cNvPr id="76819" name="Oval 8"/>
            <p:cNvSpPr>
              <a:spLocks noChangeArrowheads="1"/>
            </p:cNvSpPr>
            <p:nvPr/>
          </p:nvSpPr>
          <p:spPr bwMode="auto">
            <a:xfrm>
              <a:off x="4032" y="1326"/>
              <a:ext cx="288" cy="270"/>
            </a:xfrm>
            <a:prstGeom prst="ellipse">
              <a:avLst/>
            </a:prstGeom>
            <a:solidFill>
              <a:schemeClr val="hlink"/>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dirty="0">
                  <a:solidFill>
                    <a:srgbClr val="333333"/>
                  </a:solidFill>
                </a:rPr>
                <a:t>n</a:t>
              </a:r>
              <a:endParaRPr lang="en-US" sz="2400" dirty="0">
                <a:solidFill>
                  <a:srgbClr val="333333"/>
                </a:solidFill>
              </a:endParaRPr>
            </a:p>
          </p:txBody>
        </p:sp>
        <p:sp>
          <p:nvSpPr>
            <p:cNvPr id="76820" name="Oval 9"/>
            <p:cNvSpPr>
              <a:spLocks noChangeArrowheads="1"/>
            </p:cNvSpPr>
            <p:nvPr/>
          </p:nvSpPr>
          <p:spPr bwMode="auto">
            <a:xfrm>
              <a:off x="3936" y="1056"/>
              <a:ext cx="288" cy="270"/>
            </a:xfrm>
            <a:prstGeom prst="ellipse">
              <a:avLst/>
            </a:prstGeom>
            <a:solidFill>
              <a:srgbClr val="FF0000"/>
            </a:solidFill>
            <a:ln w="12700">
              <a:solidFill>
                <a:schemeClr val="tx2"/>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400" b="1" dirty="0">
                  <a:solidFill>
                    <a:schemeClr val="tx2"/>
                  </a:solidFill>
                </a:rPr>
                <a:t>p+</a:t>
              </a:r>
            </a:p>
          </p:txBody>
        </p:sp>
      </p:grpSp>
      <p:sp>
        <p:nvSpPr>
          <p:cNvPr id="329738" name="Text Box 10"/>
          <p:cNvSpPr txBox="1">
            <a:spLocks noChangeArrowheads="1"/>
          </p:cNvSpPr>
          <p:nvPr/>
        </p:nvSpPr>
        <p:spPr bwMode="auto">
          <a:xfrm>
            <a:off x="2767013" y="3120469"/>
            <a:ext cx="5562600" cy="1384995"/>
          </a:xfrm>
          <a:prstGeom prst="rect">
            <a:avLst/>
          </a:prstGeom>
          <a:solidFill>
            <a:schemeClr val="accent1"/>
          </a:solidFill>
          <a:ln w="9525">
            <a:solidFill>
              <a:schemeClr val="tx1"/>
            </a:solidFill>
            <a:miter lim="800000"/>
            <a:headEnd/>
            <a:tailEnd/>
          </a:ln>
        </p:spPr>
        <p:txBody>
          <a:bodyPr>
            <a:spAutoFit/>
          </a:bodyPr>
          <a:lstStyle>
            <a:lvl1pPr>
              <a:defRPr sz="3200">
                <a:solidFill>
                  <a:schemeClr val="tx1"/>
                </a:solidFill>
                <a:latin typeface="Arial" panose="020B0604020202020204" pitchFamily="34" charset="0"/>
              </a:defRPr>
            </a:lvl1pPr>
            <a:lvl2pPr>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2800" b="1" dirty="0">
                <a:effectLst>
                  <a:outerShdw blurRad="38100" dist="38100" dir="2700000" algn="tl">
                    <a:srgbClr val="000000">
                      <a:alpha val="43137"/>
                    </a:srgbClr>
                  </a:outerShdw>
                </a:effectLst>
                <a:latin typeface="+mj-lt"/>
              </a:rPr>
              <a:t>Beta (</a:t>
            </a:r>
            <a:r>
              <a:rPr lang="en-US" sz="2800" b="1" dirty="0">
                <a:effectLst>
                  <a:outerShdw blurRad="38100" dist="38100" dir="2700000" algn="tl">
                    <a:srgbClr val="000000">
                      <a:alpha val="43137"/>
                    </a:srgbClr>
                  </a:outerShdw>
                </a:effectLst>
                <a:latin typeface="+mj-lt"/>
                <a:sym typeface="Symbol" panose="05050102010706020507" pitchFamily="18" charset="2"/>
              </a:rPr>
              <a:t></a:t>
            </a:r>
            <a:r>
              <a:rPr lang="en-US" sz="2800" b="1" dirty="0">
                <a:effectLst>
                  <a:outerShdw blurRad="38100" dist="38100" dir="2700000" algn="tl">
                    <a:srgbClr val="000000">
                      <a:alpha val="43137"/>
                    </a:srgbClr>
                  </a:outerShdw>
                </a:effectLst>
                <a:latin typeface="+mj-lt"/>
              </a:rPr>
              <a:t>)</a:t>
            </a:r>
          </a:p>
          <a:p>
            <a:pPr lvl="1"/>
            <a:r>
              <a:rPr lang="en-US" sz="2800" b="1" dirty="0">
                <a:effectLst>
                  <a:outerShdw blurRad="38100" dist="38100" dir="2700000" algn="tl">
                    <a:srgbClr val="000000">
                      <a:alpha val="43137"/>
                    </a:srgbClr>
                  </a:outerShdw>
                </a:effectLst>
                <a:latin typeface="+mj-lt"/>
              </a:rPr>
              <a:t>like an electron</a:t>
            </a:r>
          </a:p>
          <a:p>
            <a:pPr lvl="1"/>
            <a:r>
              <a:rPr lang="en-US" sz="2800" b="1" dirty="0">
                <a:effectLst>
                  <a:outerShdw blurRad="38100" dist="38100" dir="2700000" algn="tl">
                    <a:srgbClr val="000000">
                      <a:alpha val="43137"/>
                    </a:srgbClr>
                  </a:outerShdw>
                </a:effectLst>
                <a:latin typeface="+mj-lt"/>
              </a:rPr>
              <a:t>negatively charged particle</a:t>
            </a:r>
          </a:p>
        </p:txBody>
      </p:sp>
      <p:grpSp>
        <p:nvGrpSpPr>
          <p:cNvPr id="3" name="Group 11"/>
          <p:cNvGrpSpPr>
            <a:grpSpLocks/>
          </p:cNvGrpSpPr>
          <p:nvPr/>
        </p:nvGrpSpPr>
        <p:grpSpPr bwMode="auto">
          <a:xfrm>
            <a:off x="6535961" y="3436055"/>
            <a:ext cx="457200" cy="336550"/>
            <a:chOff x="4656" y="2160"/>
            <a:chExt cx="288" cy="212"/>
          </a:xfrm>
        </p:grpSpPr>
        <p:sp>
          <p:nvSpPr>
            <p:cNvPr id="329740" name="AutoShape 12"/>
            <p:cNvSpPr>
              <a:spLocks noChangeArrowheads="1"/>
            </p:cNvSpPr>
            <p:nvPr/>
          </p:nvSpPr>
          <p:spPr bwMode="auto">
            <a:xfrm>
              <a:off x="4656" y="2208"/>
              <a:ext cx="144" cy="164"/>
            </a:xfrm>
            <a:prstGeom prst="flowChartConnector">
              <a:avLst/>
            </a:prstGeom>
            <a:solidFill>
              <a:srgbClr val="333333">
                <a:alpha val="50000"/>
              </a:srgbClr>
            </a:solidFill>
            <a:ln w="19050">
              <a:solidFill>
                <a:schemeClr val="tx2"/>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76816" name="Text Box 13"/>
            <p:cNvSpPr txBox="1">
              <a:spLocks noChangeArrowheads="1"/>
            </p:cNvSpPr>
            <p:nvPr/>
          </p:nvSpPr>
          <p:spPr bwMode="auto">
            <a:xfrm>
              <a:off x="4752" y="2160"/>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b="1" baseline="30000">
                  <a:solidFill>
                    <a:schemeClr val="tx2"/>
                  </a:solidFill>
                  <a:latin typeface="Book Antiqua" panose="02040602050305030304" pitchFamily="18" charset="0"/>
                </a:rPr>
                <a:t>-</a:t>
              </a:r>
              <a:endParaRPr lang="en-US">
                <a:solidFill>
                  <a:schemeClr val="accent1"/>
                </a:solidFill>
                <a:latin typeface="Book Antiqua" panose="02040602050305030304" pitchFamily="18" charset="0"/>
              </a:endParaRPr>
            </a:p>
          </p:txBody>
        </p:sp>
      </p:grpSp>
      <p:sp>
        <p:nvSpPr>
          <p:cNvPr id="329742" name="Text Box 14"/>
          <p:cNvSpPr txBox="1">
            <a:spLocks noChangeArrowheads="1"/>
          </p:cNvSpPr>
          <p:nvPr/>
        </p:nvSpPr>
        <p:spPr bwMode="auto">
          <a:xfrm>
            <a:off x="2767013" y="4656138"/>
            <a:ext cx="5562600" cy="1870075"/>
          </a:xfrm>
          <a:prstGeom prst="rect">
            <a:avLst/>
          </a:prstGeom>
          <a:solidFill>
            <a:schemeClr val="accent1"/>
          </a:solidFill>
          <a:ln w="9525">
            <a:solidFill>
              <a:schemeClr val="tx1"/>
            </a:solidFill>
            <a:miter lim="800000"/>
            <a:headEnd/>
            <a:tailEnd/>
          </a:ln>
        </p:spPr>
        <p:txBody>
          <a:bodyPr>
            <a:spAutoFit/>
          </a:bodyPr>
          <a:lstStyle>
            <a:lvl1pPr>
              <a:defRPr sz="3200">
                <a:solidFill>
                  <a:schemeClr val="tx1"/>
                </a:solidFill>
                <a:latin typeface="Arial" panose="020B0604020202020204" pitchFamily="34" charset="0"/>
              </a:defRPr>
            </a:lvl1pPr>
            <a:lvl2pPr>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2800" b="1" dirty="0">
                <a:effectLst>
                  <a:outerShdw blurRad="38100" dist="38100" dir="2700000" algn="tl">
                    <a:srgbClr val="000000">
                      <a:alpha val="43137"/>
                    </a:srgbClr>
                  </a:outerShdw>
                </a:effectLst>
                <a:latin typeface="+mj-lt"/>
              </a:rPr>
              <a:t>Gamma (</a:t>
            </a:r>
            <a:r>
              <a:rPr lang="en-US" sz="2800" b="1" dirty="0">
                <a:effectLst>
                  <a:outerShdw blurRad="38100" dist="38100" dir="2700000" algn="tl">
                    <a:srgbClr val="000000">
                      <a:alpha val="43137"/>
                    </a:srgbClr>
                  </a:outerShdw>
                </a:effectLst>
                <a:latin typeface="+mj-lt"/>
                <a:sym typeface="Symbol" panose="05050102010706020507" pitchFamily="18" charset="2"/>
              </a:rPr>
              <a:t></a:t>
            </a:r>
            <a:r>
              <a:rPr lang="en-US" sz="2800" b="1" dirty="0">
                <a:effectLst>
                  <a:outerShdw blurRad="38100" dist="38100" dir="2700000" algn="tl">
                    <a:srgbClr val="000000">
                      <a:alpha val="43137"/>
                    </a:srgbClr>
                  </a:outerShdw>
                </a:effectLst>
                <a:latin typeface="+mj-lt"/>
              </a:rPr>
              <a:t>)</a:t>
            </a:r>
          </a:p>
          <a:p>
            <a:pPr lvl="1"/>
            <a:r>
              <a:rPr lang="en-US" sz="2800" b="1" dirty="0">
                <a:effectLst>
                  <a:outerShdw blurRad="38100" dist="38100" dir="2700000" algn="tl">
                    <a:srgbClr val="000000">
                      <a:alpha val="43137"/>
                    </a:srgbClr>
                  </a:outerShdw>
                </a:effectLst>
                <a:latin typeface="+mj-lt"/>
              </a:rPr>
              <a:t>Wave energy (</a:t>
            </a:r>
            <a:r>
              <a:rPr lang="en-US" sz="2800" b="1" i="1" dirty="0">
                <a:effectLst>
                  <a:outerShdw blurRad="38100" dist="38100" dir="2700000" algn="tl">
                    <a:srgbClr val="000000">
                      <a:alpha val="43137"/>
                    </a:srgbClr>
                  </a:outerShdw>
                </a:effectLst>
                <a:latin typeface="+mj-lt"/>
              </a:rPr>
              <a:t>not</a:t>
            </a:r>
            <a:r>
              <a:rPr lang="en-US" sz="2800" b="1" dirty="0">
                <a:effectLst>
                  <a:outerShdw blurRad="38100" dist="38100" dir="2700000" algn="tl">
                    <a:srgbClr val="000000">
                      <a:alpha val="43137"/>
                    </a:srgbClr>
                  </a:outerShdw>
                </a:effectLst>
                <a:latin typeface="+mj-lt"/>
              </a:rPr>
              <a:t> a particle)</a:t>
            </a:r>
          </a:p>
          <a:p>
            <a:pPr lvl="1"/>
            <a:endParaRPr lang="en-US" sz="2800" dirty="0">
              <a:latin typeface="Times New Roman" panose="02020603050405020304" pitchFamily="18" charset="0"/>
            </a:endParaRPr>
          </a:p>
          <a:p>
            <a:pPr lvl="1"/>
            <a:endParaRPr lang="en-US" sz="2800" dirty="0">
              <a:latin typeface="Times New Roman" panose="02020603050405020304" pitchFamily="18" charset="0"/>
            </a:endParaRPr>
          </a:p>
        </p:txBody>
      </p:sp>
      <p:grpSp>
        <p:nvGrpSpPr>
          <p:cNvPr id="4" name="Group 15"/>
          <p:cNvGrpSpPr>
            <a:grpSpLocks/>
          </p:cNvGrpSpPr>
          <p:nvPr/>
        </p:nvGrpSpPr>
        <p:grpSpPr bwMode="auto">
          <a:xfrm>
            <a:off x="3521075" y="5667375"/>
            <a:ext cx="4114800" cy="685800"/>
            <a:chOff x="384" y="3456"/>
            <a:chExt cx="2877" cy="606"/>
          </a:xfrm>
        </p:grpSpPr>
        <p:sp>
          <p:nvSpPr>
            <p:cNvPr id="329744" name="AutoShape 16"/>
            <p:cNvSpPr>
              <a:spLocks noChangeArrowheads="1"/>
            </p:cNvSpPr>
            <p:nvPr/>
          </p:nvSpPr>
          <p:spPr bwMode="auto">
            <a:xfrm>
              <a:off x="384" y="3744"/>
              <a:ext cx="765" cy="318"/>
            </a:xfrm>
            <a:prstGeom prst="curvedUpArrow">
              <a:avLst>
                <a:gd name="adj1" fmla="val 48113"/>
                <a:gd name="adj2" fmla="val 96226"/>
                <a:gd name="adj3" fmla="val 0"/>
              </a:avLst>
            </a:prstGeom>
            <a:solidFill>
              <a:schemeClr val="hlink"/>
            </a:solidFill>
            <a:ln w="12700">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329745" name="AutoShape 17"/>
            <p:cNvSpPr>
              <a:spLocks noChangeArrowheads="1"/>
            </p:cNvSpPr>
            <p:nvPr/>
          </p:nvSpPr>
          <p:spPr bwMode="auto">
            <a:xfrm flipV="1">
              <a:off x="912" y="3456"/>
              <a:ext cx="765" cy="318"/>
            </a:xfrm>
            <a:prstGeom prst="curvedUpArrow">
              <a:avLst>
                <a:gd name="adj1" fmla="val 48113"/>
                <a:gd name="adj2" fmla="val 96226"/>
                <a:gd name="adj3" fmla="val 0"/>
              </a:avLst>
            </a:prstGeom>
            <a:solidFill>
              <a:schemeClr val="hlink"/>
            </a:solidFill>
            <a:ln w="12700">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329746" name="AutoShape 18"/>
            <p:cNvSpPr>
              <a:spLocks noChangeArrowheads="1"/>
            </p:cNvSpPr>
            <p:nvPr/>
          </p:nvSpPr>
          <p:spPr bwMode="auto">
            <a:xfrm>
              <a:off x="1440" y="3744"/>
              <a:ext cx="767" cy="318"/>
            </a:xfrm>
            <a:prstGeom prst="curvedUpArrow">
              <a:avLst>
                <a:gd name="adj1" fmla="val 48113"/>
                <a:gd name="adj2" fmla="val 96226"/>
                <a:gd name="adj3" fmla="val 0"/>
              </a:avLst>
            </a:prstGeom>
            <a:solidFill>
              <a:schemeClr val="hlink"/>
            </a:solidFill>
            <a:ln w="12700">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329747" name="AutoShape 19"/>
            <p:cNvSpPr>
              <a:spLocks noChangeArrowheads="1"/>
            </p:cNvSpPr>
            <p:nvPr/>
          </p:nvSpPr>
          <p:spPr bwMode="auto">
            <a:xfrm>
              <a:off x="2496" y="3744"/>
              <a:ext cx="765" cy="318"/>
            </a:xfrm>
            <a:prstGeom prst="curvedUpArrow">
              <a:avLst>
                <a:gd name="adj1" fmla="val 48113"/>
                <a:gd name="adj2" fmla="val 96226"/>
                <a:gd name="adj3" fmla="val 0"/>
              </a:avLst>
            </a:prstGeom>
            <a:solidFill>
              <a:schemeClr val="hlink"/>
            </a:solidFill>
            <a:ln w="12700">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329748" name="AutoShape 20"/>
            <p:cNvSpPr>
              <a:spLocks noChangeArrowheads="1"/>
            </p:cNvSpPr>
            <p:nvPr/>
          </p:nvSpPr>
          <p:spPr bwMode="auto">
            <a:xfrm flipV="1">
              <a:off x="1968" y="3456"/>
              <a:ext cx="765" cy="318"/>
            </a:xfrm>
            <a:prstGeom prst="curvedUpArrow">
              <a:avLst>
                <a:gd name="adj1" fmla="val 48113"/>
                <a:gd name="adj2" fmla="val 96226"/>
                <a:gd name="adj3" fmla="val 0"/>
              </a:avLst>
            </a:prstGeom>
            <a:solidFill>
              <a:schemeClr val="hlink"/>
            </a:solidFill>
            <a:ln w="12700">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9731">
                                            <p:bg/>
                                          </p:spTgt>
                                        </p:tgtEl>
                                        <p:attrNameLst>
                                          <p:attrName>style.visibility</p:attrName>
                                        </p:attrNameLst>
                                      </p:cBhvr>
                                      <p:to>
                                        <p:strVal val="visible"/>
                                      </p:to>
                                    </p:set>
                                    <p:animEffect transition="in" filter="fade">
                                      <p:cBhvr>
                                        <p:cTn id="7" dur="500"/>
                                        <p:tgtEl>
                                          <p:spTgt spid="32973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9731">
                                            <p:txEl>
                                              <p:pRg st="0" end="0"/>
                                            </p:txEl>
                                          </p:spTgt>
                                        </p:tgtEl>
                                        <p:attrNameLst>
                                          <p:attrName>style.visibility</p:attrName>
                                        </p:attrNameLst>
                                      </p:cBhvr>
                                      <p:to>
                                        <p:strVal val="visible"/>
                                      </p:to>
                                    </p:set>
                                    <p:animEffect transition="in" filter="fade">
                                      <p:cBhvr>
                                        <p:cTn id="10" dur="500"/>
                                        <p:tgtEl>
                                          <p:spTgt spid="32973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9731">
                                            <p:txEl>
                                              <p:pRg st="1" end="1"/>
                                            </p:txEl>
                                          </p:spTgt>
                                        </p:tgtEl>
                                        <p:attrNameLst>
                                          <p:attrName>style.visibility</p:attrName>
                                        </p:attrNameLst>
                                      </p:cBhvr>
                                      <p:to>
                                        <p:strVal val="visible"/>
                                      </p:to>
                                    </p:set>
                                    <p:animEffect transition="in" filter="fade">
                                      <p:cBhvr>
                                        <p:cTn id="13" dur="500"/>
                                        <p:tgtEl>
                                          <p:spTgt spid="32973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9731">
                                            <p:txEl>
                                              <p:pRg st="2" end="2"/>
                                            </p:txEl>
                                          </p:spTgt>
                                        </p:tgtEl>
                                        <p:attrNameLst>
                                          <p:attrName>style.visibility</p:attrName>
                                        </p:attrNameLst>
                                      </p:cBhvr>
                                      <p:to>
                                        <p:strVal val="visible"/>
                                      </p:to>
                                    </p:set>
                                    <p:animEffect transition="in" filter="fade">
                                      <p:cBhvr>
                                        <p:cTn id="16" dur="500"/>
                                        <p:tgtEl>
                                          <p:spTgt spid="329731">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29732"/>
                                        </p:tgtEl>
                                        <p:attrNameLst>
                                          <p:attrName>style.visibility</p:attrName>
                                        </p:attrNameLst>
                                      </p:cBhvr>
                                      <p:to>
                                        <p:strVal val="visible"/>
                                      </p:to>
                                    </p:set>
                                    <p:animEffect transition="in" filter="fade">
                                      <p:cBhvr>
                                        <p:cTn id="19" dur="500"/>
                                        <p:tgtEl>
                                          <p:spTgt spid="329732"/>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9738"/>
                                        </p:tgtEl>
                                        <p:attrNameLst>
                                          <p:attrName>style.visibility</p:attrName>
                                        </p:attrNameLst>
                                      </p:cBhvr>
                                      <p:to>
                                        <p:strVal val="visible"/>
                                      </p:to>
                                    </p:set>
                                    <p:animEffect transition="in" filter="fade">
                                      <p:cBhvr>
                                        <p:cTn id="25" dur="500"/>
                                        <p:tgtEl>
                                          <p:spTgt spid="329738"/>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9742"/>
                                        </p:tgtEl>
                                        <p:attrNameLst>
                                          <p:attrName>style.visibility</p:attrName>
                                        </p:attrNameLst>
                                      </p:cBhvr>
                                      <p:to>
                                        <p:strVal val="visible"/>
                                      </p:to>
                                    </p:set>
                                    <p:animEffect transition="in" filter="fade">
                                      <p:cBhvr>
                                        <p:cTn id="31" dur="500"/>
                                        <p:tgtEl>
                                          <p:spTgt spid="329742"/>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uiExpand="1" build="p" animBg="1"/>
      <p:bldP spid="329738" grpId="0" animBg="1"/>
      <p:bldP spid="32974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472" y="1448840"/>
            <a:ext cx="6414207" cy="4124501"/>
          </a:xfrm>
          <a:prstGeom prst="rect">
            <a:avLst/>
          </a:prstGeom>
        </p:spPr>
      </p:pic>
      <p:sp>
        <p:nvSpPr>
          <p:cNvPr id="79874" name="Rectangle 2"/>
          <p:cNvSpPr>
            <a:spLocks noGrp="1" noChangeArrowheads="1"/>
          </p:cNvSpPr>
          <p:nvPr>
            <p:ph type="title"/>
          </p:nvPr>
        </p:nvSpPr>
        <p:spPr>
          <a:xfrm>
            <a:off x="1412875" y="517525"/>
            <a:ext cx="8229600" cy="808038"/>
          </a:xfrm>
        </p:spPr>
        <p:txBody>
          <a:bodyPr/>
          <a:lstStyle/>
          <a:p>
            <a:pPr eaLnBrk="1" hangingPunct="1">
              <a:defRPr/>
            </a:pPr>
            <a:r>
              <a:rPr lang="en-US" sz="4400" b="1" dirty="0" smtClean="0">
                <a:effectLst>
                  <a:outerShdw blurRad="38100" dist="38100" dir="2700000" algn="tl">
                    <a:srgbClr val="000000">
                      <a:alpha val="43137"/>
                    </a:srgbClr>
                  </a:outerShdw>
                </a:effectLst>
              </a:rPr>
              <a:t>Radioactivity:  </a:t>
            </a:r>
            <a:r>
              <a:rPr lang="en-US" sz="4400" b="1" dirty="0" smtClean="0">
                <a:effectLst>
                  <a:outerShdw blurRad="38100" dist="38100" dir="2700000" algn="tl">
                    <a:srgbClr val="000000">
                      <a:alpha val="43137"/>
                    </a:srgbClr>
                  </a:outerShdw>
                </a:effectLst>
                <a:cs typeface="Arial" panose="020B0604020202020204" pitchFamily="34" charset="0"/>
              </a:rPr>
              <a:t>α</a:t>
            </a:r>
            <a:r>
              <a:rPr lang="en-US" sz="4400" b="1" dirty="0" smtClean="0">
                <a:effectLst>
                  <a:outerShdw blurRad="38100" dist="38100" dir="2700000" algn="tl">
                    <a:srgbClr val="000000">
                      <a:alpha val="43137"/>
                    </a:srgbClr>
                  </a:outerShdw>
                </a:effectLst>
              </a:rPr>
              <a:t> Decay</a:t>
            </a:r>
          </a:p>
        </p:txBody>
      </p:sp>
      <p:sp>
        <p:nvSpPr>
          <p:cNvPr id="79877" name="Rectangle 8"/>
          <p:cNvSpPr>
            <a:spLocks noChangeArrowheads="1"/>
          </p:cNvSpPr>
          <p:nvPr/>
        </p:nvSpPr>
        <p:spPr bwMode="auto">
          <a:xfrm>
            <a:off x="6672804" y="4935166"/>
            <a:ext cx="2047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sz="1800" b="1" dirty="0" smtClean="0">
                <a:solidFill>
                  <a:schemeClr val="bg1"/>
                </a:solidFill>
                <a:effectLst>
                  <a:outerShdw blurRad="38100" dist="38100" dir="2700000" algn="tl">
                    <a:srgbClr val="000000">
                      <a:alpha val="43137"/>
                    </a:srgbClr>
                  </a:outerShdw>
                </a:effectLst>
                <a:latin typeface="Univers (W1)" charset="0"/>
              </a:rPr>
              <a:t>Alpha Particle</a:t>
            </a:r>
          </a:p>
          <a:p>
            <a:pPr>
              <a:defRPr/>
            </a:pPr>
            <a:r>
              <a:rPr lang="en-US" sz="1800" b="1" dirty="0" smtClean="0">
                <a:solidFill>
                  <a:schemeClr val="bg1"/>
                </a:solidFill>
                <a:effectLst>
                  <a:outerShdw blurRad="38100" dist="38100" dir="2700000" algn="tl">
                    <a:srgbClr val="000000">
                      <a:alpha val="43137"/>
                    </a:srgbClr>
                  </a:outerShdw>
                </a:effectLst>
                <a:latin typeface="Univers (W1)" charset="0"/>
              </a:rPr>
              <a:t>(Helium Nucleus)</a:t>
            </a:r>
          </a:p>
        </p:txBody>
      </p:sp>
      <p:sp>
        <p:nvSpPr>
          <p:cNvPr id="79883" name="Rectangle 98"/>
          <p:cNvSpPr>
            <a:spLocks noChangeArrowheads="1"/>
          </p:cNvSpPr>
          <p:nvPr/>
        </p:nvSpPr>
        <p:spPr bwMode="auto">
          <a:xfrm>
            <a:off x="4657446" y="4145538"/>
            <a:ext cx="18446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sz="1800" b="1" u="sng" dirty="0" smtClean="0">
                <a:solidFill>
                  <a:schemeClr val="bg1"/>
                </a:solidFill>
                <a:effectLst>
                  <a:outerShdw blurRad="38100" dist="38100" dir="2700000" algn="tl">
                    <a:srgbClr val="000000">
                      <a:alpha val="43137"/>
                    </a:srgbClr>
                  </a:outerShdw>
                </a:effectLst>
                <a:latin typeface="Univers (W1)" charset="0"/>
              </a:rPr>
              <a:t>Parent Nucleus</a:t>
            </a:r>
            <a:endParaRPr lang="en-US" sz="1800" b="1" dirty="0" smtClean="0">
              <a:solidFill>
                <a:schemeClr val="bg1"/>
              </a:solidFill>
              <a:effectLst>
                <a:outerShdw blurRad="38100" dist="38100" dir="2700000" algn="tl">
                  <a:srgbClr val="000000">
                    <a:alpha val="43137"/>
                  </a:srgbClr>
                </a:outerShdw>
              </a:effectLst>
              <a:latin typeface="Univers (W1)" charset="0"/>
            </a:endParaRPr>
          </a:p>
          <a:p>
            <a:pPr>
              <a:defRPr/>
            </a:pPr>
            <a:r>
              <a:rPr lang="en-US" sz="1800" b="1" dirty="0" smtClean="0">
                <a:solidFill>
                  <a:schemeClr val="bg1"/>
                </a:solidFill>
                <a:effectLst>
                  <a:outerShdw blurRad="38100" dist="38100" dir="2700000" algn="tl">
                    <a:srgbClr val="000000">
                      <a:alpha val="43137"/>
                    </a:srgbClr>
                  </a:outerShdw>
                </a:effectLst>
                <a:latin typeface="Univers (W1)" charset="0"/>
              </a:rPr>
              <a:t>Ra-226</a:t>
            </a:r>
          </a:p>
        </p:txBody>
      </p:sp>
      <p:sp>
        <p:nvSpPr>
          <p:cNvPr id="79884" name="Rectangle 99"/>
          <p:cNvSpPr>
            <a:spLocks noChangeArrowheads="1"/>
          </p:cNvSpPr>
          <p:nvPr/>
        </p:nvSpPr>
        <p:spPr bwMode="auto">
          <a:xfrm>
            <a:off x="2379662" y="3284022"/>
            <a:ext cx="21367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sz="1800" b="1" u="sng" dirty="0" smtClean="0">
                <a:solidFill>
                  <a:schemeClr val="bg1"/>
                </a:solidFill>
                <a:effectLst>
                  <a:outerShdw blurRad="38100" dist="38100" dir="2700000" algn="tl">
                    <a:srgbClr val="000000">
                      <a:alpha val="43137"/>
                    </a:srgbClr>
                  </a:outerShdw>
                </a:effectLst>
                <a:latin typeface="Univers (W1)" charset="0"/>
              </a:rPr>
              <a:t>Daughter Nucleus</a:t>
            </a:r>
            <a:endParaRPr lang="en-US" sz="1800" b="1" dirty="0" smtClean="0">
              <a:solidFill>
                <a:schemeClr val="bg1"/>
              </a:solidFill>
              <a:effectLst>
                <a:outerShdw blurRad="38100" dist="38100" dir="2700000" algn="tl">
                  <a:srgbClr val="000000">
                    <a:alpha val="43137"/>
                  </a:srgbClr>
                </a:outerShdw>
              </a:effectLst>
              <a:latin typeface="Univers (W1)" charset="0"/>
            </a:endParaRPr>
          </a:p>
          <a:p>
            <a:pPr>
              <a:defRPr/>
            </a:pPr>
            <a:r>
              <a:rPr lang="en-US" sz="1800" b="1" dirty="0" smtClean="0">
                <a:solidFill>
                  <a:schemeClr val="bg1"/>
                </a:solidFill>
                <a:effectLst>
                  <a:outerShdw blurRad="38100" dist="38100" dir="2700000" algn="tl">
                    <a:srgbClr val="000000">
                      <a:alpha val="43137"/>
                    </a:srgbClr>
                  </a:outerShdw>
                </a:effectLst>
                <a:latin typeface="Univers (W1)" charset="0"/>
              </a:rPr>
              <a:t>Rn-222</a:t>
            </a:r>
          </a:p>
        </p:txBody>
      </p:sp>
      <p:sp>
        <p:nvSpPr>
          <p:cNvPr id="77831" name="Rectangle 100"/>
          <p:cNvSpPr>
            <a:spLocks noChangeArrowheads="1"/>
          </p:cNvSpPr>
          <p:nvPr/>
        </p:nvSpPr>
        <p:spPr bwMode="auto">
          <a:xfrm>
            <a:off x="7235349" y="4016025"/>
            <a:ext cx="12477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marL="342900" indent="-342900">
              <a:defRPr sz="3200">
                <a:solidFill>
                  <a:schemeClr val="tx1"/>
                </a:solidFill>
                <a:latin typeface="Arial" panose="020B0604020202020204" pitchFamily="34" charset="0"/>
              </a:defRPr>
            </a:lvl1pPr>
            <a:lvl2pPr marL="455613">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lvl="1"/>
            <a:r>
              <a:rPr lang="en-US" sz="2000" b="1" baseline="30000" dirty="0">
                <a:solidFill>
                  <a:schemeClr val="bg1"/>
                </a:solidFill>
                <a:latin typeface="Symbol" panose="05050102010706020507" pitchFamily="18" charset="2"/>
              </a:rPr>
              <a:t></a:t>
            </a:r>
            <a:r>
              <a:rPr lang="en-US" sz="2000" b="1" baseline="-25000" dirty="0">
                <a:solidFill>
                  <a:schemeClr val="bg1"/>
                </a:solidFill>
                <a:latin typeface="Symbol" panose="05050102010706020507" pitchFamily="18" charset="2"/>
              </a:rPr>
              <a:t></a:t>
            </a:r>
            <a:r>
              <a:rPr lang="en-US" sz="2000" b="1" dirty="0">
                <a:solidFill>
                  <a:schemeClr val="bg1"/>
                </a:solidFill>
                <a:latin typeface="Symbol" panose="05050102010706020507" pitchFamily="18" charset="2"/>
              </a:rPr>
              <a:t></a:t>
            </a:r>
            <a:r>
              <a:rPr lang="en-US" sz="2000" b="1" baseline="30000" dirty="0">
                <a:solidFill>
                  <a:schemeClr val="bg1"/>
                </a:solidFill>
                <a:latin typeface="Symbol" panose="05050102010706020507" pitchFamily="18" charset="2"/>
              </a:rPr>
              <a:t></a:t>
            </a:r>
          </a:p>
        </p:txBody>
      </p:sp>
      <p:sp>
        <p:nvSpPr>
          <p:cNvPr id="187498" name="Line 106"/>
          <p:cNvSpPr>
            <a:spLocks noChangeShapeType="1"/>
          </p:cNvSpPr>
          <p:nvPr/>
        </p:nvSpPr>
        <p:spPr bwMode="auto">
          <a:xfrm>
            <a:off x="7526338" y="3086100"/>
            <a:ext cx="465137" cy="0"/>
          </a:xfrm>
          <a:prstGeom prst="line">
            <a:avLst/>
          </a:prstGeom>
          <a:noFill/>
          <a:ln w="12700">
            <a:noFill/>
            <a:round/>
            <a:headEnd/>
            <a:tailEnd type="triangle" w="med" len="med"/>
          </a:ln>
          <a:effectLst/>
        </p:spPr>
        <p:txBody>
          <a:bodyPr lIns="91392" tIns="45697" rIns="91392" bIns="45697">
            <a:spAutoFit/>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pSp>
        <p:nvGrpSpPr>
          <p:cNvPr id="77833" name="Group 112"/>
          <p:cNvGrpSpPr>
            <a:grpSpLocks/>
          </p:cNvGrpSpPr>
          <p:nvPr/>
        </p:nvGrpSpPr>
        <p:grpSpPr bwMode="auto">
          <a:xfrm>
            <a:off x="6148387" y="1866626"/>
            <a:ext cx="3494088" cy="766763"/>
            <a:chOff x="3623" y="1687"/>
            <a:chExt cx="1618" cy="355"/>
          </a:xfrm>
        </p:grpSpPr>
        <p:sp>
          <p:nvSpPr>
            <p:cNvPr id="79890" name="Text Box 102"/>
            <p:cNvSpPr txBox="1">
              <a:spLocks noChangeArrowheads="1"/>
            </p:cNvSpPr>
            <p:nvPr/>
          </p:nvSpPr>
          <p:spPr bwMode="auto">
            <a:xfrm>
              <a:off x="4216" y="1687"/>
              <a:ext cx="10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2" tIns="45697" rIns="91392" bIns="45697">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2200" b="1" baseline="50000" dirty="0" smtClean="0">
                  <a:solidFill>
                    <a:schemeClr val="bg1"/>
                  </a:solidFill>
                  <a:effectLst>
                    <a:outerShdw blurRad="38100" dist="38100" dir="2700000" algn="tl">
                      <a:srgbClr val="000000">
                        <a:alpha val="43137"/>
                      </a:srgbClr>
                    </a:outerShdw>
                  </a:effectLst>
                  <a:latin typeface="Univers (W1)" charset="0"/>
                </a:rPr>
                <a:t>A-4</a:t>
              </a:r>
              <a:r>
                <a:rPr lang="en-US" sz="2000" b="1" baseline="50000" dirty="0" smtClean="0">
                  <a:solidFill>
                    <a:schemeClr val="bg1"/>
                  </a:solidFill>
                  <a:effectLst>
                    <a:outerShdw blurRad="38100" dist="38100" dir="2700000" algn="tl">
                      <a:srgbClr val="000000">
                        <a:alpha val="43137"/>
                      </a:srgbClr>
                    </a:outerShdw>
                  </a:effectLst>
                  <a:latin typeface="Univers (W1)" charset="0"/>
                </a:rPr>
                <a:t> </a:t>
              </a:r>
              <a:r>
                <a:rPr lang="en-US" sz="2000" b="1" dirty="0" smtClean="0">
                  <a:solidFill>
                    <a:schemeClr val="bg1"/>
                  </a:solidFill>
                  <a:effectLst>
                    <a:outerShdw blurRad="38100" dist="38100" dir="2700000" algn="tl">
                      <a:srgbClr val="000000">
                        <a:alpha val="43137"/>
                      </a:srgbClr>
                    </a:outerShdw>
                  </a:effectLst>
                  <a:latin typeface="Univers (W1)" charset="0"/>
                </a:rPr>
                <a:t>Y + </a:t>
              </a:r>
              <a:r>
                <a:rPr lang="en-US" sz="2000" b="1" dirty="0" smtClean="0">
                  <a:solidFill>
                    <a:schemeClr val="bg1"/>
                  </a:solidFill>
                  <a:effectLst>
                    <a:outerShdw blurRad="38100" dist="38100" dir="2700000" algn="tl">
                      <a:srgbClr val="000000">
                        <a:alpha val="43137"/>
                      </a:srgbClr>
                    </a:outerShdw>
                  </a:effectLst>
                  <a:latin typeface="Symbol" panose="05050102010706020507" pitchFamily="18" charset="2"/>
                </a:rPr>
                <a:t></a:t>
              </a:r>
            </a:p>
          </p:txBody>
        </p:sp>
        <p:grpSp>
          <p:nvGrpSpPr>
            <p:cNvPr id="77837" name="Group 111"/>
            <p:cNvGrpSpPr>
              <a:grpSpLocks/>
            </p:cNvGrpSpPr>
            <p:nvPr/>
          </p:nvGrpSpPr>
          <p:grpSpPr bwMode="auto">
            <a:xfrm>
              <a:off x="3623" y="1692"/>
              <a:ext cx="929" cy="350"/>
              <a:chOff x="4451" y="1830"/>
              <a:chExt cx="929" cy="350"/>
            </a:xfrm>
          </p:grpSpPr>
          <p:sp>
            <p:nvSpPr>
              <p:cNvPr id="79893" name="Text Box 104"/>
              <p:cNvSpPr txBox="1">
                <a:spLocks noChangeArrowheads="1"/>
              </p:cNvSpPr>
              <p:nvPr/>
            </p:nvSpPr>
            <p:spPr bwMode="auto">
              <a:xfrm>
                <a:off x="4451" y="1830"/>
                <a:ext cx="5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2" tIns="45697" rIns="91392" bIns="45697">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2100" b="1" baseline="50000" dirty="0" smtClean="0">
                    <a:solidFill>
                      <a:schemeClr val="bg1"/>
                    </a:solidFill>
                    <a:effectLst>
                      <a:outerShdw blurRad="38100" dist="38100" dir="2700000" algn="tl">
                        <a:srgbClr val="000000">
                          <a:alpha val="43137"/>
                        </a:srgbClr>
                      </a:outerShdw>
                    </a:effectLst>
                    <a:latin typeface="Univers (W1)" charset="0"/>
                  </a:rPr>
                  <a:t>A</a:t>
                </a:r>
                <a:r>
                  <a:rPr lang="en-US" sz="2000" b="1" baseline="50000" dirty="0" smtClean="0">
                    <a:solidFill>
                      <a:schemeClr val="tx2"/>
                    </a:solidFill>
                    <a:effectLst>
                      <a:outerShdw blurRad="38100" dist="38100" dir="2700000" algn="tl">
                        <a:srgbClr val="000000">
                          <a:alpha val="43137"/>
                        </a:srgbClr>
                      </a:outerShdw>
                    </a:effectLst>
                    <a:latin typeface="Univers (W1)" charset="0"/>
                  </a:rPr>
                  <a:t> </a:t>
                </a:r>
                <a:r>
                  <a:rPr lang="en-US" sz="2000" b="1" dirty="0" smtClean="0">
                    <a:solidFill>
                      <a:schemeClr val="bg1"/>
                    </a:solidFill>
                    <a:effectLst>
                      <a:outerShdw blurRad="38100" dist="38100" dir="2700000" algn="tl">
                        <a:srgbClr val="000000">
                          <a:alpha val="43137"/>
                        </a:srgbClr>
                      </a:outerShdw>
                    </a:effectLst>
                    <a:latin typeface="Univers (W1)" charset="0"/>
                  </a:rPr>
                  <a:t>X</a:t>
                </a:r>
              </a:p>
            </p:txBody>
          </p:sp>
          <p:sp>
            <p:nvSpPr>
              <p:cNvPr id="77840" name="Text Box 105"/>
              <p:cNvSpPr txBox="1">
                <a:spLocks noChangeArrowheads="1"/>
              </p:cNvSpPr>
              <p:nvPr/>
            </p:nvSpPr>
            <p:spPr bwMode="auto">
              <a:xfrm>
                <a:off x="4463" y="1930"/>
                <a:ext cx="1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2" tIns="45697" rIns="91392" bIns="45697">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000" b="1">
                    <a:solidFill>
                      <a:schemeClr val="bg1"/>
                    </a:solidFill>
                    <a:latin typeface="Univers (W1)" charset="0"/>
                  </a:rPr>
                  <a:t>z</a:t>
                </a:r>
              </a:p>
            </p:txBody>
          </p:sp>
          <p:sp>
            <p:nvSpPr>
              <p:cNvPr id="79895" name="Text Box 107"/>
              <p:cNvSpPr txBox="1">
                <a:spLocks noChangeArrowheads="1"/>
              </p:cNvSpPr>
              <p:nvPr/>
            </p:nvSpPr>
            <p:spPr bwMode="auto">
              <a:xfrm>
                <a:off x="5035" y="1927"/>
                <a:ext cx="3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92" tIns="45697" rIns="91392" bIns="45697">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defRPr/>
                </a:pPr>
                <a:r>
                  <a:rPr lang="en-US" sz="1800" b="1" dirty="0" smtClean="0">
                    <a:solidFill>
                      <a:schemeClr val="bg1"/>
                    </a:solidFill>
                    <a:effectLst>
                      <a:outerShdw blurRad="38100" dist="38100" dir="2700000" algn="tl">
                        <a:srgbClr val="000000">
                          <a:alpha val="43137"/>
                        </a:srgbClr>
                      </a:outerShdw>
                    </a:effectLst>
                    <a:latin typeface="Univers (W1)" charset="0"/>
                  </a:rPr>
                  <a:t>Z-2</a:t>
                </a:r>
              </a:p>
            </p:txBody>
          </p:sp>
        </p:grpSp>
        <p:sp>
          <p:nvSpPr>
            <p:cNvPr id="187500" name="Line 108"/>
            <p:cNvSpPr>
              <a:spLocks noChangeShapeType="1"/>
            </p:cNvSpPr>
            <p:nvPr/>
          </p:nvSpPr>
          <p:spPr bwMode="auto">
            <a:xfrm>
              <a:off x="3962" y="1817"/>
              <a:ext cx="260" cy="0"/>
            </a:xfrm>
            <a:prstGeom prst="line">
              <a:avLst/>
            </a:prstGeom>
            <a:noFill/>
            <a:ln w="19050">
              <a:solidFill>
                <a:schemeClr val="bg1"/>
              </a:solidFill>
              <a:round/>
              <a:headEnd/>
              <a:tailEnd type="triangle" w="med" len="me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pSp>
      <p:pic>
        <p:nvPicPr>
          <p:cNvPr id="77834" name="Picture 1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04" y="2550719"/>
            <a:ext cx="1755728" cy="185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7835" name="Text Box 110"/>
          <p:cNvSpPr txBox="1">
            <a:spLocks noChangeArrowheads="1"/>
          </p:cNvSpPr>
          <p:nvPr/>
        </p:nvSpPr>
        <p:spPr bwMode="auto">
          <a:xfrm>
            <a:off x="492402" y="4555113"/>
            <a:ext cx="1619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1200" b="1" i="1" dirty="0">
                <a:solidFill>
                  <a:schemeClr val="tx2"/>
                </a:solidFill>
                <a:latin typeface="Univers (W1)" charset="0"/>
              </a:rPr>
              <a:t>Alpha tracks in a cloud chamber</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rtlCol="0">
            <a:normAutofit/>
          </a:bodyPr>
          <a:lstStyle/>
          <a:p>
            <a:pPr eaLnBrk="1" fontAlgn="auto" hangingPunct="1">
              <a:spcAft>
                <a:spcPts val="0"/>
              </a:spcAft>
              <a:defRPr/>
            </a:pPr>
            <a:r>
              <a:rPr lang="en-US" sz="4000" dirty="0" smtClean="0">
                <a:effectLst>
                  <a:outerShdw blurRad="38100" dist="38100" dir="2700000" algn="tl">
                    <a:srgbClr val="000000">
                      <a:alpha val="43137"/>
                    </a:srgbClr>
                  </a:outerShdw>
                </a:effectLst>
              </a:rPr>
              <a:t>Do you think of these “people” when I say RADIATION?</a:t>
            </a:r>
          </a:p>
        </p:txBody>
      </p:sp>
      <p:pic>
        <p:nvPicPr>
          <p:cNvPr id="30723" name="Picture 3" descr="Spidey_he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42100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Hu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828800"/>
            <a:ext cx="30099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609600" y="0"/>
            <a:ext cx="7772400" cy="1143000"/>
          </a:xfrm>
        </p:spPr>
        <p:txBody>
          <a:bodyPr lIns="92075" tIns="46038" rIns="92075" bIns="46038"/>
          <a:lstStyle/>
          <a:p>
            <a:pPr eaLnBrk="1" hangingPunct="1"/>
            <a:r>
              <a:rPr lang="en-US" b="1" smtClean="0"/>
              <a:t>Alpha Radiation (</a:t>
            </a:r>
            <a:r>
              <a:rPr lang="en-US" b="1" smtClean="0">
                <a:latin typeface="Symbol" panose="05050102010706020507" pitchFamily="18" charset="2"/>
              </a:rPr>
              <a:t>a</a:t>
            </a:r>
            <a:r>
              <a:rPr lang="en-US" b="1" smtClean="0"/>
              <a:t>)</a:t>
            </a:r>
          </a:p>
        </p:txBody>
      </p:sp>
      <p:graphicFrame>
        <p:nvGraphicFramePr>
          <p:cNvPr id="389124" name="Object 4">
            <a:hlinkClick r:id="rId3" action="ppaction://hlinksldjump"/>
          </p:cNvPr>
          <p:cNvGraphicFramePr>
            <a:graphicFrameLocks/>
          </p:cNvGraphicFramePr>
          <p:nvPr/>
        </p:nvGraphicFramePr>
        <p:xfrm>
          <a:off x="6353175" y="554038"/>
          <a:ext cx="1831975" cy="1846262"/>
        </p:xfrm>
        <a:graphic>
          <a:graphicData uri="http://schemas.openxmlformats.org/presentationml/2006/ole">
            <mc:AlternateContent xmlns:mc="http://schemas.openxmlformats.org/markup-compatibility/2006">
              <mc:Choice xmlns:v="urn:schemas-microsoft-com:vml" Requires="v">
                <p:oleObj spid="_x0000_s79911" name="Bitmap Image" r:id="rId4" imgW="1486107" imgH="1495634" progId="Paint.Picture">
                  <p:embed/>
                </p:oleObj>
              </mc:Choice>
              <mc:Fallback>
                <p:oleObj name="Bitmap Image" r:id="rId4" imgW="1486107" imgH="1495634" progId="Paint.Picture">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75" y="554038"/>
                        <a:ext cx="1831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876" name="Rectangle 13"/>
          <p:cNvSpPr>
            <a:spLocks noChangeArrowheads="1"/>
          </p:cNvSpPr>
          <p:nvPr/>
        </p:nvSpPr>
        <p:spPr bwMode="auto">
          <a:xfrm>
            <a:off x="2990850" y="939800"/>
            <a:ext cx="2647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endParaRPr lang="en-US" sz="2000" b="1"/>
          </a:p>
        </p:txBody>
      </p:sp>
      <p:grpSp>
        <p:nvGrpSpPr>
          <p:cNvPr id="7" name="Group 6"/>
          <p:cNvGrpSpPr>
            <a:grpSpLocks/>
          </p:cNvGrpSpPr>
          <p:nvPr/>
        </p:nvGrpSpPr>
        <p:grpSpPr bwMode="auto">
          <a:xfrm>
            <a:off x="685800" y="939800"/>
            <a:ext cx="4953000" cy="914400"/>
            <a:chOff x="685799" y="939842"/>
            <a:chExt cx="4953001" cy="914400"/>
          </a:xfrm>
        </p:grpSpPr>
        <p:sp>
          <p:nvSpPr>
            <p:cNvPr id="389128" name="Rectangle 8"/>
            <p:cNvSpPr>
              <a:spLocks noChangeArrowheads="1"/>
            </p:cNvSpPr>
            <p:nvPr/>
          </p:nvSpPr>
          <p:spPr bwMode="auto">
            <a:xfrm>
              <a:off x="685799" y="939842"/>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Characteristics</a:t>
              </a:r>
            </a:p>
          </p:txBody>
        </p:sp>
        <p:sp>
          <p:nvSpPr>
            <p:cNvPr id="79892" name="Rectangle 18"/>
            <p:cNvSpPr>
              <a:spLocks noChangeArrowheads="1"/>
            </p:cNvSpPr>
            <p:nvPr/>
          </p:nvSpPr>
          <p:spPr bwMode="auto">
            <a:xfrm>
              <a:off x="2990850" y="939842"/>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a:solidFill>
                    <a:schemeClr val="bg1"/>
                  </a:solidFill>
                </a:rPr>
                <a:t>Particle, Large Mass,</a:t>
              </a:r>
            </a:p>
            <a:p>
              <a:pPr algn="ctr"/>
              <a:r>
                <a:rPr lang="en-US" sz="2000" b="1">
                  <a:solidFill>
                    <a:schemeClr val="bg1"/>
                  </a:solidFill>
                </a:rPr>
                <a:t>+2 Charge</a:t>
              </a:r>
            </a:p>
          </p:txBody>
        </p:sp>
      </p:grpSp>
      <p:grpSp>
        <p:nvGrpSpPr>
          <p:cNvPr id="8" name="Group 7"/>
          <p:cNvGrpSpPr>
            <a:grpSpLocks/>
          </p:cNvGrpSpPr>
          <p:nvPr/>
        </p:nvGrpSpPr>
        <p:grpSpPr bwMode="auto">
          <a:xfrm>
            <a:off x="685800" y="1854200"/>
            <a:ext cx="4953000" cy="917575"/>
            <a:chOff x="685799" y="1854242"/>
            <a:chExt cx="4953001" cy="918049"/>
          </a:xfrm>
        </p:grpSpPr>
        <p:sp>
          <p:nvSpPr>
            <p:cNvPr id="389129" name="Rectangle 9"/>
            <p:cNvSpPr>
              <a:spLocks noChangeArrowheads="1"/>
            </p:cNvSpPr>
            <p:nvPr/>
          </p:nvSpPr>
          <p:spPr bwMode="auto">
            <a:xfrm>
              <a:off x="685799" y="1854242"/>
              <a:ext cx="2286000" cy="914872"/>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Range</a:t>
              </a:r>
            </a:p>
          </p:txBody>
        </p:sp>
        <p:sp>
          <p:nvSpPr>
            <p:cNvPr id="79890" name="Rectangle 19"/>
            <p:cNvSpPr>
              <a:spLocks noChangeArrowheads="1"/>
            </p:cNvSpPr>
            <p:nvPr/>
          </p:nvSpPr>
          <p:spPr bwMode="auto">
            <a:xfrm>
              <a:off x="2990850" y="1857891"/>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a:t>Very Short</a:t>
              </a:r>
            </a:p>
            <a:p>
              <a:pPr algn="ctr"/>
              <a:r>
                <a:rPr lang="en-US" sz="2000" b="1"/>
                <a:t>1 - 2” in air</a:t>
              </a:r>
            </a:p>
          </p:txBody>
        </p:sp>
      </p:grpSp>
      <p:grpSp>
        <p:nvGrpSpPr>
          <p:cNvPr id="9" name="Group 8"/>
          <p:cNvGrpSpPr>
            <a:grpSpLocks/>
          </p:cNvGrpSpPr>
          <p:nvPr/>
        </p:nvGrpSpPr>
        <p:grpSpPr bwMode="auto">
          <a:xfrm>
            <a:off x="685800" y="2768600"/>
            <a:ext cx="4953000" cy="922338"/>
            <a:chOff x="685799" y="2768642"/>
            <a:chExt cx="4953000" cy="921698"/>
          </a:xfrm>
        </p:grpSpPr>
        <p:sp>
          <p:nvSpPr>
            <p:cNvPr id="389130" name="Rectangle 10"/>
            <p:cNvSpPr>
              <a:spLocks noChangeArrowheads="1"/>
            </p:cNvSpPr>
            <p:nvPr/>
          </p:nvSpPr>
          <p:spPr bwMode="auto">
            <a:xfrm>
              <a:off x="685799" y="2768642"/>
              <a:ext cx="2286000" cy="913766"/>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Shielding</a:t>
              </a:r>
            </a:p>
          </p:txBody>
        </p:sp>
        <p:sp>
          <p:nvSpPr>
            <p:cNvPr id="79888" name="Rectangle 20"/>
            <p:cNvSpPr>
              <a:spLocks noChangeArrowheads="1"/>
            </p:cNvSpPr>
            <p:nvPr/>
          </p:nvSpPr>
          <p:spPr bwMode="auto">
            <a:xfrm>
              <a:off x="2990849" y="2775940"/>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a:t>Paper</a:t>
              </a:r>
            </a:p>
            <a:p>
              <a:pPr algn="ctr"/>
              <a:r>
                <a:rPr lang="en-US" sz="2000" b="1"/>
                <a:t>Outer layer of skin</a:t>
              </a:r>
            </a:p>
          </p:txBody>
        </p:sp>
      </p:grpSp>
      <p:grpSp>
        <p:nvGrpSpPr>
          <p:cNvPr id="10" name="Group 9"/>
          <p:cNvGrpSpPr>
            <a:grpSpLocks/>
          </p:cNvGrpSpPr>
          <p:nvPr/>
        </p:nvGrpSpPr>
        <p:grpSpPr bwMode="auto">
          <a:xfrm>
            <a:off x="685800" y="3683000"/>
            <a:ext cx="4953000" cy="928688"/>
            <a:chOff x="685799" y="3683042"/>
            <a:chExt cx="4953000" cy="928996"/>
          </a:xfrm>
        </p:grpSpPr>
        <p:sp>
          <p:nvSpPr>
            <p:cNvPr id="389131" name="Rectangle 11"/>
            <p:cNvSpPr>
              <a:spLocks noChangeArrowheads="1"/>
            </p:cNvSpPr>
            <p:nvPr/>
          </p:nvSpPr>
          <p:spPr bwMode="auto">
            <a:xfrm>
              <a:off x="685799" y="3683042"/>
              <a:ext cx="2286000" cy="914703"/>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Hazards</a:t>
              </a:r>
            </a:p>
          </p:txBody>
        </p:sp>
        <p:sp>
          <p:nvSpPr>
            <p:cNvPr id="79886" name="Rectangle 21"/>
            <p:cNvSpPr>
              <a:spLocks noChangeArrowheads="1"/>
            </p:cNvSpPr>
            <p:nvPr/>
          </p:nvSpPr>
          <p:spPr bwMode="auto">
            <a:xfrm>
              <a:off x="2990849" y="3697638"/>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a:t>Internal</a:t>
              </a:r>
            </a:p>
          </p:txBody>
        </p:sp>
      </p:grpSp>
      <p:grpSp>
        <p:nvGrpSpPr>
          <p:cNvPr id="11" name="Group 10"/>
          <p:cNvGrpSpPr>
            <a:grpSpLocks/>
          </p:cNvGrpSpPr>
          <p:nvPr/>
        </p:nvGrpSpPr>
        <p:grpSpPr bwMode="auto">
          <a:xfrm>
            <a:off x="685800" y="4594225"/>
            <a:ext cx="4953000" cy="917575"/>
            <a:chOff x="685799" y="4594101"/>
            <a:chExt cx="4953000" cy="917741"/>
          </a:xfrm>
        </p:grpSpPr>
        <p:sp>
          <p:nvSpPr>
            <p:cNvPr id="389132" name="Rectangle 12"/>
            <p:cNvSpPr>
              <a:spLocks noChangeArrowheads="1"/>
            </p:cNvSpPr>
            <p:nvPr/>
          </p:nvSpPr>
          <p:spPr bwMode="auto">
            <a:xfrm>
              <a:off x="685799" y="4597277"/>
              <a:ext cx="2286000" cy="914565"/>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Sources</a:t>
              </a:r>
            </a:p>
          </p:txBody>
        </p:sp>
        <p:sp>
          <p:nvSpPr>
            <p:cNvPr id="79884" name="Rectangle 22"/>
            <p:cNvSpPr>
              <a:spLocks noChangeArrowheads="1"/>
            </p:cNvSpPr>
            <p:nvPr/>
          </p:nvSpPr>
          <p:spPr bwMode="auto">
            <a:xfrm>
              <a:off x="2990849" y="4594101"/>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1800" b="1"/>
                <a:t>Plutonium, Uranium,</a:t>
              </a:r>
            </a:p>
            <a:p>
              <a:pPr algn="ctr"/>
              <a:r>
                <a:rPr lang="en-US" sz="1800" b="1"/>
                <a:t>Americium</a:t>
              </a:r>
            </a:p>
          </p:txBody>
        </p:sp>
      </p:grpSp>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4450" y="3697288"/>
            <a:ext cx="541496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89122"/>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16" fill="hold" nodeType="afterEffect">
                                  <p:stCondLst>
                                    <p:cond delay="300"/>
                                  </p:stCondLst>
                                  <p:childTnLst>
                                    <p:set>
                                      <p:cBhvr>
                                        <p:cTn id="9" dur="1" fill="hold">
                                          <p:stCondLst>
                                            <p:cond delay="0"/>
                                          </p:stCondLst>
                                        </p:cTn>
                                        <p:tgtEl>
                                          <p:spTgt spid="389124"/>
                                        </p:tgtEl>
                                        <p:attrNameLst>
                                          <p:attrName>style.visibility</p:attrName>
                                        </p:attrNameLst>
                                      </p:cBhvr>
                                      <p:to>
                                        <p:strVal val="visible"/>
                                      </p:to>
                                    </p:set>
                                    <p:anim calcmode="lin" valueType="num">
                                      <p:cBhvr>
                                        <p:cTn id="10" dur="500" fill="hold"/>
                                        <p:tgtEl>
                                          <p:spTgt spid="389124"/>
                                        </p:tgtEl>
                                        <p:attrNameLst>
                                          <p:attrName>ppt_w</p:attrName>
                                        </p:attrNameLst>
                                      </p:cBhvr>
                                      <p:tavLst>
                                        <p:tav tm="0">
                                          <p:val>
                                            <p:fltVal val="0"/>
                                          </p:val>
                                        </p:tav>
                                        <p:tav tm="100000">
                                          <p:val>
                                            <p:strVal val="#ppt_w"/>
                                          </p:val>
                                        </p:tav>
                                      </p:tavLst>
                                    </p:anim>
                                    <p:anim calcmode="lin" valueType="num">
                                      <p:cBhvr>
                                        <p:cTn id="11" dur="500" fill="hold"/>
                                        <p:tgtEl>
                                          <p:spTgt spid="38912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xit" presetSubtype="0" fill="hold"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990600" y="193675"/>
            <a:ext cx="7772400" cy="990600"/>
          </a:xfrm>
        </p:spPr>
        <p:txBody>
          <a:bodyPr/>
          <a:lstStyle/>
          <a:p>
            <a:pPr eaLnBrk="1" hangingPunct="1">
              <a:defRPr/>
            </a:pPr>
            <a:r>
              <a:rPr lang="en-US" sz="4400" b="1" dirty="0" smtClean="0">
                <a:effectLst>
                  <a:outerShdw blurRad="38100" dist="38100" dir="2700000" algn="tl">
                    <a:srgbClr val="000000">
                      <a:alpha val="43137"/>
                    </a:srgbClr>
                  </a:outerShdw>
                </a:effectLst>
              </a:rPr>
              <a:t>Uses of Alpha Radiation</a:t>
            </a:r>
          </a:p>
        </p:txBody>
      </p:sp>
      <p:graphicFrame>
        <p:nvGraphicFramePr>
          <p:cNvPr id="80899" name="Object 2"/>
          <p:cNvGraphicFramePr>
            <a:graphicFrameLocks noGrp="1" noChangeAspect="1"/>
          </p:cNvGraphicFramePr>
          <p:nvPr>
            <p:ph type="clipArt" sz="half" idx="2"/>
          </p:nvPr>
        </p:nvGraphicFramePr>
        <p:xfrm>
          <a:off x="4229100" y="1828800"/>
          <a:ext cx="2438400" cy="1227138"/>
        </p:xfrm>
        <a:graphic>
          <a:graphicData uri="http://schemas.openxmlformats.org/presentationml/2006/ole">
            <mc:AlternateContent xmlns:mc="http://schemas.openxmlformats.org/markup-compatibility/2006">
              <mc:Choice xmlns:v="urn:schemas-microsoft-com:vml" Requires="v">
                <p:oleObj spid="_x0000_s80982" name="Microsoft ClipArt Gallery" r:id="rId3" imgW="2487168" imgH="1252728" progId="MS_ClipArt_Gallery">
                  <p:embed/>
                </p:oleObj>
              </mc:Choice>
              <mc:Fallback>
                <p:oleObj name="Microsoft ClipArt Gallery" r:id="rId3" imgW="2487168" imgH="1252728" progId="MS_ClipArt_Gallery">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1828800"/>
                        <a:ext cx="24384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1364" name="Line 4"/>
          <p:cNvSpPr>
            <a:spLocks noChangeShapeType="1"/>
          </p:cNvSpPr>
          <p:nvPr/>
        </p:nvSpPr>
        <p:spPr bwMode="auto">
          <a:xfrm>
            <a:off x="0" y="1219200"/>
            <a:ext cx="9144000" cy="0"/>
          </a:xfrm>
          <a:prstGeom prst="line">
            <a:avLst/>
          </a:prstGeom>
          <a:noFill/>
          <a:ln w="9525">
            <a:solidFill>
              <a:schemeClr val="accent2"/>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1365" name="Text Box 5"/>
          <p:cNvSpPr txBox="1">
            <a:spLocks noChangeArrowheads="1"/>
          </p:cNvSpPr>
          <p:nvPr/>
        </p:nvSpPr>
        <p:spPr bwMode="auto">
          <a:xfrm>
            <a:off x="244699" y="1600200"/>
            <a:ext cx="4251101" cy="5324535"/>
          </a:xfrm>
          <a:prstGeom prst="rect">
            <a:avLst/>
          </a:prstGeom>
          <a:noFill/>
          <a:ln w="9525">
            <a:noFill/>
            <a:miter lim="800000"/>
            <a:headEnd/>
            <a:tailEnd/>
          </a:ln>
          <a:effec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50000"/>
              </a:spcBef>
              <a:buClr>
                <a:schemeClr val="hlink"/>
              </a:buClr>
              <a:buSzPct val="90000"/>
              <a:buFont typeface="Wingdings" panose="05000000000000000000" pitchFamily="2" charset="2"/>
              <a:buNone/>
              <a:defRPr/>
            </a:pPr>
            <a:r>
              <a:rPr lang="en-US" sz="4000" dirty="0" smtClean="0">
                <a:effectLst>
                  <a:outerShdw blurRad="38100" dist="38100" dir="2700000" algn="tl">
                    <a:srgbClr val="000000"/>
                  </a:outerShdw>
                </a:effectLst>
                <a:latin typeface="Times" panose="02020603050405020304" pitchFamily="18" charset="0"/>
              </a:rPr>
              <a:t>• </a:t>
            </a:r>
            <a:r>
              <a:rPr lang="en-US" sz="3600" dirty="0" smtClean="0">
                <a:effectLst>
                  <a:outerShdw blurRad="38100" dist="38100" dir="2700000" algn="tl">
                    <a:srgbClr val="000000"/>
                  </a:outerShdw>
                </a:effectLst>
                <a:latin typeface="+mj-lt"/>
              </a:rPr>
              <a:t>Pacemakers </a:t>
            </a:r>
            <a:br>
              <a:rPr lang="en-US" sz="3600" dirty="0" smtClean="0">
                <a:effectLst>
                  <a:outerShdw blurRad="38100" dist="38100" dir="2700000" algn="tl">
                    <a:srgbClr val="000000"/>
                  </a:outerShdw>
                </a:effectLst>
                <a:latin typeface="+mj-lt"/>
              </a:rPr>
            </a:br>
            <a:r>
              <a:rPr lang="en-US" sz="3600" dirty="0" smtClean="0">
                <a:effectLst>
                  <a:outerShdw blurRad="38100" dist="38100" dir="2700000" algn="tl">
                    <a:srgbClr val="000000"/>
                  </a:outerShdw>
                </a:effectLst>
                <a:latin typeface="+mj-lt"/>
              </a:rPr>
              <a:t>   (Older models)</a:t>
            </a:r>
          </a:p>
          <a:p>
            <a:pPr eaLnBrk="1" hangingPunct="1">
              <a:spcBef>
                <a:spcPct val="50000"/>
              </a:spcBef>
              <a:buClr>
                <a:schemeClr val="hlink"/>
              </a:buClr>
              <a:buSzPct val="90000"/>
              <a:buFont typeface="Wingdings" panose="05000000000000000000" pitchFamily="2" charset="2"/>
              <a:buNone/>
              <a:defRPr/>
            </a:pPr>
            <a:r>
              <a:rPr lang="en-US" sz="3600" dirty="0" smtClean="0">
                <a:effectLst>
                  <a:outerShdw blurRad="38100" dist="38100" dir="2700000" algn="tl">
                    <a:srgbClr val="000000"/>
                  </a:outerShdw>
                </a:effectLst>
                <a:latin typeface="+mj-lt"/>
              </a:rPr>
              <a:t>• Airplanes</a:t>
            </a:r>
          </a:p>
          <a:p>
            <a:pPr eaLnBrk="1" hangingPunct="1">
              <a:spcBef>
                <a:spcPct val="50000"/>
              </a:spcBef>
              <a:buClr>
                <a:schemeClr val="hlink"/>
              </a:buClr>
              <a:buSzPct val="90000"/>
              <a:buFont typeface="Wingdings" panose="05000000000000000000" pitchFamily="2" charset="2"/>
              <a:buNone/>
              <a:defRPr/>
            </a:pPr>
            <a:r>
              <a:rPr lang="en-US" sz="3600" dirty="0" smtClean="0">
                <a:effectLst>
                  <a:outerShdw blurRad="38100" dist="38100" dir="2700000" algn="tl">
                    <a:srgbClr val="000000"/>
                  </a:outerShdw>
                </a:effectLst>
                <a:latin typeface="+mj-lt"/>
              </a:rPr>
              <a:t>• Copy Machines</a:t>
            </a:r>
          </a:p>
          <a:p>
            <a:pPr eaLnBrk="1" hangingPunct="1">
              <a:spcBef>
                <a:spcPct val="50000"/>
              </a:spcBef>
              <a:buClr>
                <a:schemeClr val="hlink"/>
              </a:buClr>
              <a:buSzPct val="90000"/>
              <a:buFont typeface="Wingdings" panose="05000000000000000000" pitchFamily="2" charset="2"/>
              <a:buNone/>
              <a:defRPr/>
            </a:pPr>
            <a:r>
              <a:rPr lang="en-US" sz="3600" dirty="0" smtClean="0">
                <a:effectLst>
                  <a:outerShdw blurRad="38100" dist="38100" dir="2700000" algn="tl">
                    <a:srgbClr val="000000"/>
                  </a:outerShdw>
                </a:effectLst>
                <a:latin typeface="+mj-lt"/>
              </a:rPr>
              <a:t>• Smoke Detectors</a:t>
            </a:r>
          </a:p>
          <a:p>
            <a:pPr eaLnBrk="1" hangingPunct="1">
              <a:spcBef>
                <a:spcPct val="50000"/>
              </a:spcBef>
              <a:buClr>
                <a:schemeClr val="hlink"/>
              </a:buClr>
              <a:buSzPct val="90000"/>
              <a:buFont typeface="Wingdings" panose="05000000000000000000" pitchFamily="2" charset="2"/>
              <a:buNone/>
              <a:defRPr/>
            </a:pPr>
            <a:r>
              <a:rPr lang="en-US" sz="3600" dirty="0" smtClean="0">
                <a:effectLst>
                  <a:outerShdw blurRad="38100" dist="38100" dir="2700000" algn="tl">
                    <a:srgbClr val="000000"/>
                  </a:outerShdw>
                </a:effectLst>
                <a:latin typeface="+mj-lt"/>
              </a:rPr>
              <a:t>• Space exploration</a:t>
            </a:r>
          </a:p>
          <a:p>
            <a:pPr eaLnBrk="1" hangingPunct="1">
              <a:spcBef>
                <a:spcPct val="50000"/>
              </a:spcBef>
              <a:buClr>
                <a:schemeClr val="hlink"/>
              </a:buClr>
              <a:buSzPct val="90000"/>
              <a:buFont typeface="Wingdings" panose="05000000000000000000" pitchFamily="2" charset="2"/>
              <a:buNone/>
              <a:defRPr/>
            </a:pPr>
            <a:r>
              <a:rPr lang="en-US" dirty="0" smtClean="0">
                <a:effectLst>
                  <a:outerShdw blurRad="38100" dist="38100" dir="2700000" algn="tl">
                    <a:srgbClr val="000000"/>
                  </a:outerShdw>
                </a:effectLst>
                <a:latin typeface="Times" panose="02020603050405020304" pitchFamily="18" charset="0"/>
              </a:rPr>
              <a:t> </a:t>
            </a:r>
          </a:p>
        </p:txBody>
      </p:sp>
      <p:graphicFrame>
        <p:nvGraphicFramePr>
          <p:cNvPr id="80902" name="Object 3"/>
          <p:cNvGraphicFramePr>
            <a:graphicFrameLocks noChangeAspect="1"/>
          </p:cNvGraphicFramePr>
          <p:nvPr/>
        </p:nvGraphicFramePr>
        <p:xfrm>
          <a:off x="6858000" y="1676400"/>
          <a:ext cx="1905000" cy="1609725"/>
        </p:xfrm>
        <a:graphic>
          <a:graphicData uri="http://schemas.openxmlformats.org/presentationml/2006/ole">
            <mc:AlternateContent xmlns:mc="http://schemas.openxmlformats.org/markup-compatibility/2006">
              <mc:Choice xmlns:v="urn:schemas-microsoft-com:vml" Requires="v">
                <p:oleObj spid="_x0000_s80983" name="Microsoft ClipArt Gallery" r:id="rId5" imgW="1219200" imgH="1228344" progId="MS_ClipArt_Gallery">
                  <p:embed/>
                </p:oleObj>
              </mc:Choice>
              <mc:Fallback>
                <p:oleObj name="Microsoft ClipArt Gallery" r:id="rId5" imgW="1219200" imgH="1228344" progId="MS_ClipArt_Gallery">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676400"/>
                        <a:ext cx="1905000" cy="160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3" name="Object 4"/>
          <p:cNvGraphicFramePr>
            <a:graphicFrameLocks noChangeAspect="1"/>
          </p:cNvGraphicFramePr>
          <p:nvPr/>
        </p:nvGraphicFramePr>
        <p:xfrm>
          <a:off x="6546850" y="4343400"/>
          <a:ext cx="2438400" cy="2133600"/>
        </p:xfrm>
        <a:graphic>
          <a:graphicData uri="http://schemas.openxmlformats.org/presentationml/2006/ole">
            <mc:AlternateContent xmlns:mc="http://schemas.openxmlformats.org/markup-compatibility/2006">
              <mc:Choice xmlns:v="urn:schemas-microsoft-com:vml" Requires="v">
                <p:oleObj spid="_x0000_s80984" name="Microsoft ClipArt Gallery" r:id="rId7" imgW="2882900" imgH="3416300" progId="MS_ClipArt_Gallery">
                  <p:embed/>
                </p:oleObj>
              </mc:Choice>
              <mc:Fallback>
                <p:oleObj name="Microsoft ClipArt Gallery" r:id="rId7" imgW="2882900" imgH="3416300" progId="MS_ClipArt_Gallery">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6850" y="4343400"/>
                        <a:ext cx="24384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4" name="Object 5"/>
          <p:cNvGraphicFramePr>
            <a:graphicFrameLocks noChangeAspect="1"/>
          </p:cNvGraphicFramePr>
          <p:nvPr/>
        </p:nvGraphicFramePr>
        <p:xfrm>
          <a:off x="4648200" y="3228975"/>
          <a:ext cx="1600200" cy="1755775"/>
        </p:xfrm>
        <a:graphic>
          <a:graphicData uri="http://schemas.openxmlformats.org/presentationml/2006/ole">
            <mc:AlternateContent xmlns:mc="http://schemas.openxmlformats.org/markup-compatibility/2006">
              <mc:Choice xmlns:v="urn:schemas-microsoft-com:vml" Requires="v">
                <p:oleObj spid="_x0000_s80985" name="Microsoft ClipArt Gallery" r:id="rId9" imgW="4813300" imgH="4102100" progId="MS_ClipArt_Gallery">
                  <p:embed/>
                </p:oleObj>
              </mc:Choice>
              <mc:Fallback>
                <p:oleObj name="Microsoft ClipArt Gallery" r:id="rId9" imgW="4813300" imgH="4102100" progId="MS_ClipArt_Gallery">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3228975"/>
                        <a:ext cx="1600200" cy="175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1369" name="AutoShape 9"/>
          <p:cNvSpPr>
            <a:spLocks noChangeArrowheads="1"/>
          </p:cNvSpPr>
          <p:nvPr/>
        </p:nvSpPr>
        <p:spPr bwMode="auto">
          <a:xfrm>
            <a:off x="4648200" y="3200400"/>
            <a:ext cx="1600200" cy="1752600"/>
          </a:xfrm>
          <a:custGeom>
            <a:avLst/>
            <a:gdLst>
              <a:gd name="G0" fmla="+- 2314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62" y="15926"/>
                </a:moveTo>
                <a:cubicBezTo>
                  <a:pt x="18680" y="14451"/>
                  <a:pt x="19286" y="12651"/>
                  <a:pt x="19286" y="10800"/>
                </a:cubicBezTo>
                <a:cubicBezTo>
                  <a:pt x="19286" y="6113"/>
                  <a:pt x="15486" y="2314"/>
                  <a:pt x="10800" y="2314"/>
                </a:cubicBezTo>
                <a:cubicBezTo>
                  <a:pt x="8948" y="2313"/>
                  <a:pt x="7148" y="2919"/>
                  <a:pt x="5673" y="4037"/>
                </a:cubicBezTo>
                <a:close/>
                <a:moveTo>
                  <a:pt x="4037" y="5673"/>
                </a:moveTo>
                <a:cubicBezTo>
                  <a:pt x="2919" y="7148"/>
                  <a:pt x="2314" y="8948"/>
                  <a:pt x="2314" y="10799"/>
                </a:cubicBezTo>
                <a:cubicBezTo>
                  <a:pt x="2314" y="15486"/>
                  <a:pt x="6113" y="19286"/>
                  <a:pt x="10800" y="19286"/>
                </a:cubicBezTo>
                <a:cubicBezTo>
                  <a:pt x="12651" y="19286"/>
                  <a:pt x="14451" y="18680"/>
                  <a:pt x="15926" y="17562"/>
                </a:cubicBezTo>
                <a:close/>
              </a:path>
            </a:pathLst>
          </a:custGeom>
          <a:noFill/>
          <a:ln w="38100">
            <a:solidFill>
              <a:schemeClr val="tx1"/>
            </a:solidFill>
            <a:miter lim="800000"/>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782" y="1339318"/>
            <a:ext cx="7220418" cy="4642916"/>
          </a:xfrm>
          <a:prstGeom prst="rect">
            <a:avLst/>
          </a:prstGeom>
        </p:spPr>
      </p:pic>
      <p:sp>
        <p:nvSpPr>
          <p:cNvPr id="83970" name="Rectangle 2"/>
          <p:cNvSpPr>
            <a:spLocks noGrp="1" noChangeArrowheads="1"/>
          </p:cNvSpPr>
          <p:nvPr>
            <p:ph type="title"/>
          </p:nvPr>
        </p:nvSpPr>
        <p:spPr>
          <a:xfrm>
            <a:off x="1417638" y="438150"/>
            <a:ext cx="8229600" cy="700088"/>
          </a:xfrm>
        </p:spPr>
        <p:txBody>
          <a:bodyPr/>
          <a:lstStyle/>
          <a:p>
            <a:pPr eaLnBrk="1" hangingPunct="1">
              <a:defRPr/>
            </a:pPr>
            <a:r>
              <a:rPr lang="en-US" sz="4400" b="1" dirty="0" smtClean="0">
                <a:effectLst>
                  <a:outerShdw blurRad="38100" dist="38100" dir="2700000" algn="tl">
                    <a:srgbClr val="000000">
                      <a:alpha val="43137"/>
                    </a:srgbClr>
                  </a:outerShdw>
                </a:effectLst>
              </a:rPr>
              <a:t>Radioactivity:  </a:t>
            </a:r>
            <a:r>
              <a:rPr lang="en-US" sz="4400" b="1" dirty="0" smtClean="0">
                <a:effectLst>
                  <a:outerShdw blurRad="38100" dist="38100" dir="2700000" algn="tl">
                    <a:srgbClr val="000000">
                      <a:alpha val="43137"/>
                    </a:srgbClr>
                  </a:outerShdw>
                </a:effectLst>
                <a:latin typeface="Symbol" panose="05050102010706020507" pitchFamily="18" charset="2"/>
              </a:rPr>
              <a:t></a:t>
            </a:r>
            <a:r>
              <a:rPr lang="en-US" sz="4400" b="1" baseline="30000" dirty="0" smtClean="0">
                <a:effectLst>
                  <a:outerShdw blurRad="38100" dist="38100" dir="2700000" algn="tl">
                    <a:srgbClr val="000000">
                      <a:alpha val="43137"/>
                    </a:srgbClr>
                  </a:outerShdw>
                </a:effectLst>
                <a:latin typeface="Symbol" panose="05050102010706020507" pitchFamily="18" charset="2"/>
              </a:rPr>
              <a:t>-</a:t>
            </a:r>
            <a:r>
              <a:rPr lang="en-US" sz="4400" b="1" dirty="0" smtClean="0">
                <a:effectLst>
                  <a:outerShdw blurRad="38100" dist="38100" dir="2700000" algn="tl">
                    <a:srgbClr val="000000">
                      <a:alpha val="43137"/>
                    </a:srgbClr>
                  </a:outerShdw>
                </a:effectLst>
              </a:rPr>
              <a:t> Decay</a:t>
            </a:r>
          </a:p>
        </p:txBody>
      </p:sp>
      <p:sp>
        <p:nvSpPr>
          <p:cNvPr id="191636" name="Oval 148"/>
          <p:cNvSpPr>
            <a:spLocks noChangeArrowheads="1"/>
          </p:cNvSpPr>
          <p:nvPr/>
        </p:nvSpPr>
        <p:spPr bwMode="auto">
          <a:xfrm>
            <a:off x="6491959" y="2371421"/>
            <a:ext cx="28575" cy="30163"/>
          </a:xfrm>
          <a:prstGeom prst="ellipse">
            <a:avLst/>
          </a:prstGeom>
          <a:solidFill>
            <a:schemeClr val="accent2"/>
          </a:solidFill>
          <a:ln w="12700">
            <a:solidFill>
              <a:schemeClr val="bg1"/>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81925" name="Rectangle 149"/>
          <p:cNvSpPr>
            <a:spLocks noChangeArrowheads="1"/>
          </p:cNvSpPr>
          <p:nvPr/>
        </p:nvSpPr>
        <p:spPr bwMode="auto">
          <a:xfrm>
            <a:off x="6958684" y="2154899"/>
            <a:ext cx="4492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2900" b="1" dirty="0">
                <a:solidFill>
                  <a:schemeClr val="bg1"/>
                </a:solidFill>
                <a:latin typeface="Symbol" panose="05050102010706020507" pitchFamily="18" charset="2"/>
              </a:rPr>
              <a:t></a:t>
            </a:r>
          </a:p>
        </p:txBody>
      </p:sp>
      <p:sp>
        <p:nvSpPr>
          <p:cNvPr id="83978" name="Rectangle 150"/>
          <p:cNvSpPr>
            <a:spLocks noChangeArrowheads="1"/>
          </p:cNvSpPr>
          <p:nvPr/>
        </p:nvSpPr>
        <p:spPr bwMode="auto">
          <a:xfrm>
            <a:off x="6965156" y="4412595"/>
            <a:ext cx="5222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sz="2900" b="1" dirty="0" smtClean="0">
                <a:solidFill>
                  <a:schemeClr val="bg1"/>
                </a:solidFill>
                <a:effectLst>
                  <a:outerShdw blurRad="38100" dist="38100" dir="2700000" algn="tl">
                    <a:srgbClr val="000000">
                      <a:alpha val="43137"/>
                    </a:srgbClr>
                  </a:outerShdw>
                </a:effectLst>
                <a:latin typeface="Symbol" panose="05050102010706020507" pitchFamily="18" charset="2"/>
              </a:rPr>
              <a:t></a:t>
            </a:r>
            <a:r>
              <a:rPr lang="en-US" sz="2900" b="1" baseline="30000" dirty="0" smtClean="0">
                <a:solidFill>
                  <a:schemeClr val="bg1"/>
                </a:solidFill>
                <a:effectLst>
                  <a:outerShdw blurRad="38100" dist="38100" dir="2700000" algn="tl">
                    <a:srgbClr val="000000">
                      <a:alpha val="43137"/>
                    </a:srgbClr>
                  </a:outerShdw>
                </a:effectLst>
                <a:latin typeface="Symbol" panose="05050102010706020507" pitchFamily="18" charset="2"/>
              </a:rPr>
              <a:t></a:t>
            </a:r>
          </a:p>
        </p:txBody>
      </p:sp>
      <p:sp>
        <p:nvSpPr>
          <p:cNvPr id="83979" name="Rectangle 151"/>
          <p:cNvSpPr>
            <a:spLocks noChangeArrowheads="1"/>
          </p:cNvSpPr>
          <p:nvPr/>
        </p:nvSpPr>
        <p:spPr bwMode="auto">
          <a:xfrm>
            <a:off x="2164118" y="4279900"/>
            <a:ext cx="203041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sz="2000" b="1" u="sng" dirty="0" smtClean="0">
                <a:solidFill>
                  <a:schemeClr val="bg1"/>
                </a:solidFill>
                <a:effectLst>
                  <a:outerShdw blurRad="38100" dist="38100" dir="2700000" algn="tl">
                    <a:srgbClr val="000000">
                      <a:alpha val="43137"/>
                    </a:srgbClr>
                  </a:outerShdw>
                </a:effectLst>
                <a:latin typeface="Univers (W1)" charset="0"/>
              </a:rPr>
              <a:t>Parent Nucleus</a:t>
            </a:r>
            <a:endParaRPr lang="en-US" sz="2000" b="1" dirty="0" smtClean="0">
              <a:solidFill>
                <a:schemeClr val="bg1"/>
              </a:solidFill>
              <a:effectLst>
                <a:outerShdw blurRad="38100" dist="38100" dir="2700000" algn="tl">
                  <a:srgbClr val="000000">
                    <a:alpha val="43137"/>
                  </a:srgbClr>
                </a:outerShdw>
              </a:effectLst>
              <a:latin typeface="Univers (W1)" charset="0"/>
            </a:endParaRPr>
          </a:p>
          <a:p>
            <a:pPr>
              <a:defRPr/>
            </a:pPr>
            <a:r>
              <a:rPr lang="en-US" sz="2000" b="1" dirty="0" smtClean="0">
                <a:solidFill>
                  <a:schemeClr val="bg1"/>
                </a:solidFill>
                <a:effectLst>
                  <a:outerShdw blurRad="38100" dist="38100" dir="2700000" algn="tl">
                    <a:srgbClr val="000000">
                      <a:alpha val="43137"/>
                    </a:srgbClr>
                  </a:outerShdw>
                </a:effectLst>
                <a:latin typeface="Univers (W1)" charset="0"/>
              </a:rPr>
              <a:t>Cobalt -60</a:t>
            </a:r>
          </a:p>
        </p:txBody>
      </p:sp>
      <p:sp>
        <p:nvSpPr>
          <p:cNvPr id="83981" name="Rectangle 153"/>
          <p:cNvSpPr>
            <a:spLocks noChangeArrowheads="1"/>
          </p:cNvSpPr>
          <p:nvPr/>
        </p:nvSpPr>
        <p:spPr bwMode="auto">
          <a:xfrm>
            <a:off x="1095375" y="1765301"/>
            <a:ext cx="2355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sz="2000" b="1" u="sng" dirty="0" smtClean="0">
                <a:solidFill>
                  <a:schemeClr val="bg1"/>
                </a:solidFill>
                <a:effectLst>
                  <a:outerShdw blurRad="38100" dist="38100" dir="2700000" algn="tl">
                    <a:srgbClr val="000000">
                      <a:alpha val="43137"/>
                    </a:srgbClr>
                  </a:outerShdw>
                </a:effectLst>
                <a:latin typeface="Univers (W1)" charset="0"/>
              </a:rPr>
              <a:t>Daughter Nucleus</a:t>
            </a:r>
          </a:p>
          <a:p>
            <a:pPr>
              <a:defRPr/>
            </a:pPr>
            <a:r>
              <a:rPr lang="en-US" sz="2000" b="1" dirty="0" smtClean="0">
                <a:solidFill>
                  <a:schemeClr val="bg1"/>
                </a:solidFill>
                <a:effectLst>
                  <a:outerShdw blurRad="38100" dist="38100" dir="2700000" algn="tl">
                    <a:srgbClr val="000000">
                      <a:alpha val="43137"/>
                    </a:srgbClr>
                  </a:outerShdw>
                </a:effectLst>
                <a:latin typeface="Univers (W1)" charset="0"/>
              </a:rPr>
              <a:t>Nickel-60</a:t>
            </a:r>
          </a:p>
        </p:txBody>
      </p:sp>
      <p:sp>
        <p:nvSpPr>
          <p:cNvPr id="83982" name="Rectangle 154"/>
          <p:cNvSpPr>
            <a:spLocks noChangeArrowheads="1"/>
          </p:cNvSpPr>
          <p:nvPr/>
        </p:nvSpPr>
        <p:spPr bwMode="auto">
          <a:xfrm>
            <a:off x="5998369" y="5267332"/>
            <a:ext cx="17176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sz="2000" b="1" dirty="0" smtClean="0">
                <a:solidFill>
                  <a:schemeClr val="bg1"/>
                </a:solidFill>
                <a:effectLst>
                  <a:outerShdw blurRad="38100" dist="38100" dir="2700000" algn="tl">
                    <a:srgbClr val="000000">
                      <a:alpha val="43137"/>
                    </a:srgbClr>
                  </a:outerShdw>
                </a:effectLst>
                <a:latin typeface="Univers (W1)" charset="0"/>
              </a:rPr>
              <a:t>Beta Particle</a:t>
            </a:r>
          </a:p>
          <a:p>
            <a:pPr>
              <a:defRPr/>
            </a:pPr>
            <a:r>
              <a:rPr lang="en-US" sz="2000" b="1" dirty="0" smtClean="0">
                <a:solidFill>
                  <a:schemeClr val="bg1"/>
                </a:solidFill>
                <a:effectLst>
                  <a:outerShdw blurRad="38100" dist="38100" dir="2700000" algn="tl">
                    <a:srgbClr val="000000">
                      <a:alpha val="43137"/>
                    </a:srgbClr>
                  </a:outerShdw>
                </a:effectLst>
                <a:latin typeface="Univers (W1)" charset="0"/>
              </a:rPr>
              <a:t>   (electron)</a:t>
            </a:r>
          </a:p>
        </p:txBody>
      </p:sp>
      <p:sp>
        <p:nvSpPr>
          <p:cNvPr id="83983" name="Rectangle 155"/>
          <p:cNvSpPr>
            <a:spLocks noChangeArrowheads="1"/>
          </p:cNvSpPr>
          <p:nvPr/>
        </p:nvSpPr>
        <p:spPr bwMode="auto">
          <a:xfrm>
            <a:off x="6491959" y="2801012"/>
            <a:ext cx="16906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defRPr/>
            </a:pPr>
            <a:r>
              <a:rPr lang="en-US" sz="2000" b="1" dirty="0" smtClean="0">
                <a:solidFill>
                  <a:schemeClr val="bg1"/>
                </a:solidFill>
                <a:effectLst>
                  <a:outerShdw blurRad="38100" dist="38100" dir="2700000" algn="tl">
                    <a:srgbClr val="000000">
                      <a:alpha val="43137"/>
                    </a:srgbClr>
                  </a:outerShdw>
                </a:effectLst>
                <a:latin typeface="Univers (W1)" charset="0"/>
              </a:rPr>
              <a:t>Antineutrino</a:t>
            </a:r>
          </a:p>
        </p:txBody>
      </p:sp>
      <p:grpSp>
        <p:nvGrpSpPr>
          <p:cNvPr id="81931" name="Group 161"/>
          <p:cNvGrpSpPr>
            <a:grpSpLocks/>
          </p:cNvGrpSpPr>
          <p:nvPr/>
        </p:nvGrpSpPr>
        <p:grpSpPr bwMode="auto">
          <a:xfrm>
            <a:off x="6708775" y="2382838"/>
            <a:ext cx="1627188" cy="493712"/>
            <a:chOff x="2790" y="1085"/>
            <a:chExt cx="1050" cy="368"/>
          </a:xfrm>
        </p:grpSpPr>
        <p:sp>
          <p:nvSpPr>
            <p:cNvPr id="81941" name="Text Box 162"/>
            <p:cNvSpPr txBox="1">
              <a:spLocks noChangeArrowheads="1"/>
            </p:cNvSpPr>
            <p:nvPr/>
          </p:nvSpPr>
          <p:spPr bwMode="auto">
            <a:xfrm>
              <a:off x="2790" y="1180"/>
              <a:ext cx="426"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04" tIns="45702" rIns="91404" bIns="45702">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endParaRPr lang="en-US" sz="1800">
                <a:solidFill>
                  <a:schemeClr val="tx2"/>
                </a:solidFill>
                <a:latin typeface="Univers (W1)" charset="0"/>
              </a:endParaRPr>
            </a:p>
          </p:txBody>
        </p:sp>
        <p:sp>
          <p:nvSpPr>
            <p:cNvPr id="191651" name="Line 163"/>
            <p:cNvSpPr>
              <a:spLocks noChangeShapeType="1"/>
            </p:cNvSpPr>
            <p:nvPr/>
          </p:nvSpPr>
          <p:spPr bwMode="auto">
            <a:xfrm flipV="1">
              <a:off x="3759" y="1085"/>
              <a:ext cx="81" cy="0"/>
            </a:xfrm>
            <a:prstGeom prst="line">
              <a:avLst/>
            </a:prstGeom>
            <a:noFill/>
            <a:ln w="12700">
              <a:noFill/>
              <a:round/>
              <a:headEnd/>
              <a:tailEnd/>
            </a:ln>
            <a:effectLst/>
          </p:spPr>
          <p:txBody>
            <a:bodyPr lIns="91404" tIns="45702" rIns="91404" bIns="45702">
              <a:spAutoFit/>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pSp>
      <p:sp>
        <p:nvSpPr>
          <p:cNvPr id="191652" name="Line 164"/>
          <p:cNvSpPr>
            <a:spLocks noChangeShapeType="1"/>
          </p:cNvSpPr>
          <p:nvPr/>
        </p:nvSpPr>
        <p:spPr bwMode="auto">
          <a:xfrm>
            <a:off x="7065962" y="2292351"/>
            <a:ext cx="160338" cy="0"/>
          </a:xfrm>
          <a:prstGeom prst="line">
            <a:avLst/>
          </a:prstGeom>
          <a:noFill/>
          <a:ln w="15875">
            <a:solidFill>
              <a:schemeClr val="bg1"/>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pSp>
        <p:nvGrpSpPr>
          <p:cNvPr id="81933" name="Group 168"/>
          <p:cNvGrpSpPr>
            <a:grpSpLocks/>
          </p:cNvGrpSpPr>
          <p:nvPr/>
        </p:nvGrpSpPr>
        <p:grpSpPr bwMode="auto">
          <a:xfrm>
            <a:off x="4953794" y="1409282"/>
            <a:ext cx="3500437" cy="644525"/>
            <a:chOff x="3127" y="1101"/>
            <a:chExt cx="2205" cy="406"/>
          </a:xfrm>
        </p:grpSpPr>
        <p:sp>
          <p:nvSpPr>
            <p:cNvPr id="81934" name="Text Box 156"/>
            <p:cNvSpPr txBox="1">
              <a:spLocks noChangeArrowheads="1"/>
            </p:cNvSpPr>
            <p:nvPr/>
          </p:nvSpPr>
          <p:spPr bwMode="auto">
            <a:xfrm>
              <a:off x="3961" y="1101"/>
              <a:ext cx="13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8" tIns="45714" rIns="91428" bIns="4571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b="1" baseline="50000">
                  <a:solidFill>
                    <a:schemeClr val="bg1"/>
                  </a:solidFill>
                  <a:latin typeface="Univers (W1)" charset="0"/>
                </a:rPr>
                <a:t>A </a:t>
              </a:r>
              <a:r>
                <a:rPr lang="en-US" sz="2400" b="1">
                  <a:solidFill>
                    <a:schemeClr val="bg1"/>
                  </a:solidFill>
                  <a:latin typeface="Univers (W1)" charset="0"/>
                </a:rPr>
                <a:t>Y + </a:t>
              </a:r>
              <a:r>
                <a:rPr lang="en-US" sz="2400" b="1">
                  <a:solidFill>
                    <a:schemeClr val="bg1"/>
                  </a:solidFill>
                  <a:latin typeface="Symbol" panose="05050102010706020507" pitchFamily="18" charset="2"/>
                </a:rPr>
                <a:t></a:t>
              </a:r>
              <a:r>
                <a:rPr lang="en-US" sz="2400" b="1" baseline="30000">
                  <a:solidFill>
                    <a:schemeClr val="bg1"/>
                  </a:solidFill>
                  <a:latin typeface="Symbol" panose="05050102010706020507" pitchFamily="18" charset="2"/>
                </a:rPr>
                <a:t></a:t>
              </a:r>
              <a:r>
                <a:rPr lang="en-US" sz="2400" b="1">
                  <a:solidFill>
                    <a:schemeClr val="bg1"/>
                  </a:solidFill>
                  <a:latin typeface="Symbol" panose="05050102010706020507" pitchFamily="18" charset="2"/>
                </a:rPr>
                <a:t>+ </a:t>
              </a:r>
            </a:p>
          </p:txBody>
        </p:sp>
        <p:sp>
          <p:nvSpPr>
            <p:cNvPr id="81935" name="Text Box 158"/>
            <p:cNvSpPr txBox="1">
              <a:spLocks noChangeArrowheads="1"/>
            </p:cNvSpPr>
            <p:nvPr/>
          </p:nvSpPr>
          <p:spPr bwMode="auto">
            <a:xfrm>
              <a:off x="3128" y="1112"/>
              <a:ext cx="599"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04" tIns="45702" rIns="91404" bIns="45702">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300" b="1" baseline="50000">
                  <a:solidFill>
                    <a:schemeClr val="bg1"/>
                  </a:solidFill>
                  <a:latin typeface="Univers (W1)" charset="0"/>
                </a:rPr>
                <a:t>A</a:t>
              </a:r>
              <a:r>
                <a:rPr lang="en-US" sz="2300" baseline="50000">
                  <a:solidFill>
                    <a:schemeClr val="bg1"/>
                  </a:solidFill>
                  <a:latin typeface="Univers (W1)" charset="0"/>
                </a:rPr>
                <a:t> </a:t>
              </a:r>
              <a:r>
                <a:rPr lang="en-US" sz="2300">
                  <a:solidFill>
                    <a:schemeClr val="bg1"/>
                  </a:solidFill>
                  <a:latin typeface="Univers (W1)" charset="0"/>
                </a:rPr>
                <a:t>X</a:t>
              </a:r>
            </a:p>
          </p:txBody>
        </p:sp>
        <p:sp>
          <p:nvSpPr>
            <p:cNvPr id="81936" name="Text Box 159"/>
            <p:cNvSpPr txBox="1">
              <a:spLocks noChangeArrowheads="1"/>
            </p:cNvSpPr>
            <p:nvPr/>
          </p:nvSpPr>
          <p:spPr bwMode="auto">
            <a:xfrm>
              <a:off x="3127" y="1178"/>
              <a:ext cx="15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04" tIns="45702" rIns="91404" bIns="45702">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300">
                  <a:solidFill>
                    <a:schemeClr val="bg1"/>
                  </a:solidFill>
                  <a:latin typeface="Univers (W1)" charset="0"/>
                </a:rPr>
                <a:t>z</a:t>
              </a:r>
            </a:p>
          </p:txBody>
        </p:sp>
        <p:sp>
          <p:nvSpPr>
            <p:cNvPr id="191648" name="Line 160"/>
            <p:cNvSpPr>
              <a:spLocks noChangeShapeType="1"/>
            </p:cNvSpPr>
            <p:nvPr/>
          </p:nvSpPr>
          <p:spPr bwMode="auto">
            <a:xfrm>
              <a:off x="3286" y="1207"/>
              <a:ext cx="298" cy="0"/>
            </a:xfrm>
            <a:prstGeom prst="line">
              <a:avLst/>
            </a:prstGeom>
            <a:noFill/>
            <a:ln w="12700">
              <a:noFill/>
              <a:round/>
              <a:headEnd/>
              <a:tailEnd type="triangle" w="med" len="med"/>
            </a:ln>
            <a:effectLst/>
          </p:spPr>
          <p:txBody>
            <a:bodyPr lIns="91404" tIns="45702" rIns="91404" bIns="45702">
              <a:spAutoFit/>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91653" name="Line 165"/>
            <p:cNvSpPr>
              <a:spLocks noChangeShapeType="1"/>
            </p:cNvSpPr>
            <p:nvPr/>
          </p:nvSpPr>
          <p:spPr bwMode="auto">
            <a:xfrm>
              <a:off x="3485" y="1248"/>
              <a:ext cx="432" cy="0"/>
            </a:xfrm>
            <a:prstGeom prst="line">
              <a:avLst/>
            </a:prstGeom>
            <a:noFill/>
            <a:ln w="19050">
              <a:solidFill>
                <a:schemeClr val="bg1"/>
              </a:solidFill>
              <a:round/>
              <a:headEnd/>
              <a:tailEnd type="triangle" w="med" len="me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81939" name="Text Box 166"/>
            <p:cNvSpPr txBox="1">
              <a:spLocks noChangeArrowheads="1"/>
            </p:cNvSpPr>
            <p:nvPr/>
          </p:nvSpPr>
          <p:spPr bwMode="auto">
            <a:xfrm>
              <a:off x="3868" y="1257"/>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000" b="1" dirty="0">
                  <a:solidFill>
                    <a:schemeClr val="bg1"/>
                  </a:solidFill>
                  <a:latin typeface="Univers (W1)" charset="0"/>
                </a:rPr>
                <a:t>Z+1</a:t>
              </a:r>
            </a:p>
          </p:txBody>
        </p:sp>
        <p:sp>
          <p:nvSpPr>
            <p:cNvPr id="191655" name="Line 167"/>
            <p:cNvSpPr>
              <a:spLocks noChangeShapeType="1"/>
            </p:cNvSpPr>
            <p:nvPr/>
          </p:nvSpPr>
          <p:spPr bwMode="auto">
            <a:xfrm>
              <a:off x="4867" y="1183"/>
              <a:ext cx="101" cy="0"/>
            </a:xfrm>
            <a:prstGeom prst="line">
              <a:avLst/>
            </a:prstGeom>
            <a:noFill/>
            <a:ln w="15875">
              <a:solidFill>
                <a:schemeClr val="bg1"/>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90146" name="Object 2"/>
          <p:cNvGraphicFramePr>
            <a:graphicFrameLocks/>
          </p:cNvGraphicFramePr>
          <p:nvPr/>
        </p:nvGraphicFramePr>
        <p:xfrm>
          <a:off x="6172200" y="1585913"/>
          <a:ext cx="485775" cy="495300"/>
        </p:xfrm>
        <a:graphic>
          <a:graphicData uri="http://schemas.openxmlformats.org/presentationml/2006/ole">
            <mc:AlternateContent xmlns:mc="http://schemas.openxmlformats.org/markup-compatibility/2006">
              <mc:Choice xmlns:v="urn:schemas-microsoft-com:vml" Requires="v">
                <p:oleObj spid="_x0000_s84008" name="Bitmap Image" r:id="rId3" imgW="494959" imgH="504724" progId="Paint.Picture">
                  <p:embed/>
                </p:oleObj>
              </mc:Choice>
              <mc:Fallback>
                <p:oleObj name="Bitmap Image" r:id="rId3" imgW="494959" imgH="504724"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585913"/>
                        <a:ext cx="4857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0147" name="Rectangle 3"/>
          <p:cNvSpPr>
            <a:spLocks noGrp="1" noChangeArrowheads="1"/>
          </p:cNvSpPr>
          <p:nvPr>
            <p:ph type="title"/>
          </p:nvPr>
        </p:nvSpPr>
        <p:spPr>
          <a:xfrm>
            <a:off x="609600" y="0"/>
            <a:ext cx="7772400" cy="1143000"/>
          </a:xfrm>
        </p:spPr>
        <p:txBody>
          <a:bodyPr lIns="92075" tIns="46038" rIns="92075" bIns="46038"/>
          <a:lstStyle/>
          <a:p>
            <a:pPr eaLnBrk="1" hangingPunct="1">
              <a:defRPr/>
            </a:pPr>
            <a:r>
              <a:rPr lang="en-US" sz="4400" b="1" dirty="0" smtClean="0">
                <a:effectLst>
                  <a:outerShdw blurRad="38100" dist="38100" dir="2700000" algn="tl">
                    <a:srgbClr val="000000">
                      <a:alpha val="43137"/>
                    </a:srgbClr>
                  </a:outerShdw>
                </a:effectLst>
              </a:rPr>
              <a:t>Beta Radiation (</a:t>
            </a:r>
            <a:r>
              <a:rPr lang="en-US" sz="4400" b="1" dirty="0" smtClean="0">
                <a:effectLst>
                  <a:outerShdw blurRad="38100" dist="38100" dir="2700000" algn="tl">
                    <a:srgbClr val="000000">
                      <a:alpha val="43137"/>
                    </a:srgbClr>
                  </a:outerShdw>
                </a:effectLst>
                <a:latin typeface="Symbol" panose="05050102010706020507" pitchFamily="18" charset="2"/>
              </a:rPr>
              <a:t>b</a:t>
            </a:r>
            <a:r>
              <a:rPr lang="en-US" sz="4400" b="1" dirty="0" smtClean="0">
                <a:effectLst>
                  <a:outerShdw blurRad="38100" dist="38100" dir="2700000" algn="tl">
                    <a:srgbClr val="000000">
                      <a:alpha val="43137"/>
                    </a:srgbClr>
                  </a:outerShdw>
                </a:effectLst>
              </a:rPr>
              <a:t>)</a:t>
            </a:r>
          </a:p>
        </p:txBody>
      </p:sp>
      <p:grpSp>
        <p:nvGrpSpPr>
          <p:cNvPr id="3" name="Group 2"/>
          <p:cNvGrpSpPr>
            <a:grpSpLocks/>
          </p:cNvGrpSpPr>
          <p:nvPr/>
        </p:nvGrpSpPr>
        <p:grpSpPr bwMode="auto">
          <a:xfrm>
            <a:off x="762000" y="1354138"/>
            <a:ext cx="4943475" cy="917575"/>
            <a:chOff x="762000" y="1353344"/>
            <a:chExt cx="4943475" cy="918369"/>
          </a:xfrm>
        </p:grpSpPr>
        <p:sp>
          <p:nvSpPr>
            <p:cNvPr id="390161" name="Rectangle 17"/>
            <p:cNvSpPr>
              <a:spLocks noChangeArrowheads="1"/>
            </p:cNvSpPr>
            <p:nvPr/>
          </p:nvSpPr>
          <p:spPr bwMode="auto">
            <a:xfrm>
              <a:off x="3057525" y="1353344"/>
              <a:ext cx="2647950" cy="915191"/>
            </a:xfrm>
            <a:prstGeom prst="rect">
              <a:avLst/>
            </a:prstGeom>
            <a:noFill/>
            <a:ln w="38100">
              <a:solidFill>
                <a:schemeClr val="bg2"/>
              </a:solidFill>
              <a:miter lim="800000"/>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defRPr/>
              </a:pPr>
              <a:r>
                <a:rPr lang="en-US" sz="2000" b="1" dirty="0" smtClean="0">
                  <a:effectLst>
                    <a:outerShdw blurRad="38100" dist="38100" dir="2700000" algn="tl">
                      <a:srgbClr val="000000">
                        <a:alpha val="43137"/>
                      </a:srgbClr>
                    </a:outerShdw>
                  </a:effectLst>
                </a:rPr>
                <a:t>Particle, Small Mass,</a:t>
              </a:r>
            </a:p>
            <a:p>
              <a:pPr algn="ctr">
                <a:defRPr/>
              </a:pPr>
              <a:r>
                <a:rPr lang="en-US" sz="2000" b="1" dirty="0" smtClean="0">
                  <a:effectLst>
                    <a:outerShdw blurRad="38100" dist="38100" dir="2700000" algn="tl">
                      <a:srgbClr val="000000">
                        <a:alpha val="43137"/>
                      </a:srgbClr>
                    </a:outerShdw>
                  </a:effectLst>
                </a:rPr>
                <a:t>-1 Charge</a:t>
              </a:r>
            </a:p>
          </p:txBody>
        </p:sp>
        <p:sp>
          <p:nvSpPr>
            <p:cNvPr id="390151" name="Rectangle 7"/>
            <p:cNvSpPr>
              <a:spLocks noChangeArrowheads="1"/>
            </p:cNvSpPr>
            <p:nvPr/>
          </p:nvSpPr>
          <p:spPr bwMode="auto">
            <a:xfrm>
              <a:off x="762000" y="1356522"/>
              <a:ext cx="2286000" cy="915191"/>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Characteristics</a:t>
              </a:r>
            </a:p>
          </p:txBody>
        </p:sp>
      </p:grpSp>
      <p:grpSp>
        <p:nvGrpSpPr>
          <p:cNvPr id="4" name="Group 3"/>
          <p:cNvGrpSpPr>
            <a:grpSpLocks/>
          </p:cNvGrpSpPr>
          <p:nvPr/>
        </p:nvGrpSpPr>
        <p:grpSpPr bwMode="auto">
          <a:xfrm>
            <a:off x="762000" y="2271713"/>
            <a:ext cx="4943475" cy="914400"/>
            <a:chOff x="762000" y="2271713"/>
            <a:chExt cx="4943475" cy="914400"/>
          </a:xfrm>
        </p:grpSpPr>
        <p:sp>
          <p:nvSpPr>
            <p:cNvPr id="390152" name="Rectangle 8"/>
            <p:cNvSpPr>
              <a:spLocks noChangeArrowheads="1"/>
            </p:cNvSpPr>
            <p:nvPr/>
          </p:nvSpPr>
          <p:spPr bwMode="auto">
            <a:xfrm>
              <a:off x="762000" y="2271713"/>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Range</a:t>
              </a:r>
            </a:p>
          </p:txBody>
        </p:sp>
        <p:sp>
          <p:nvSpPr>
            <p:cNvPr id="390162" name="Rectangle 18"/>
            <p:cNvSpPr>
              <a:spLocks noChangeArrowheads="1"/>
            </p:cNvSpPr>
            <p:nvPr/>
          </p:nvSpPr>
          <p:spPr bwMode="auto">
            <a:xfrm>
              <a:off x="3057525" y="2271713"/>
              <a:ext cx="2647950" cy="914400"/>
            </a:xfrm>
            <a:prstGeom prst="rect">
              <a:avLst/>
            </a:prstGeom>
            <a:noFill/>
            <a:ln w="38100">
              <a:solidFill>
                <a:schemeClr val="bg2"/>
              </a:solidFill>
              <a:miter lim="800000"/>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defRPr/>
              </a:pPr>
              <a:endParaRPr lang="en-US" sz="2000" b="1" dirty="0" smtClean="0">
                <a:effectLst>
                  <a:outerShdw blurRad="38100" dist="38100" dir="2700000" algn="tl">
                    <a:srgbClr val="000000">
                      <a:alpha val="43137"/>
                    </a:srgbClr>
                  </a:outerShdw>
                </a:effectLst>
              </a:endParaRPr>
            </a:p>
            <a:p>
              <a:pPr algn="ctr">
                <a:defRPr/>
              </a:pPr>
              <a:r>
                <a:rPr lang="en-US" sz="2000" b="1" dirty="0" smtClean="0">
                  <a:effectLst>
                    <a:outerShdw blurRad="38100" dist="38100" dir="2700000" algn="tl">
                      <a:srgbClr val="000000">
                        <a:alpha val="43137"/>
                      </a:srgbClr>
                    </a:outerShdw>
                  </a:effectLst>
                </a:rPr>
                <a:t>12ft / MeV in air</a:t>
              </a:r>
            </a:p>
            <a:p>
              <a:pPr algn="ctr">
                <a:defRPr/>
              </a:pPr>
              <a:endParaRPr lang="en-US" sz="2000" b="1" dirty="0" smtClean="0">
                <a:effectLst>
                  <a:outerShdw blurRad="38100" dist="38100" dir="2700000" algn="tl">
                    <a:srgbClr val="000000">
                      <a:alpha val="43137"/>
                    </a:srgbClr>
                  </a:outerShdw>
                </a:effectLst>
              </a:endParaRPr>
            </a:p>
          </p:txBody>
        </p:sp>
      </p:grpSp>
      <p:grpSp>
        <p:nvGrpSpPr>
          <p:cNvPr id="10" name="Group 9"/>
          <p:cNvGrpSpPr>
            <a:grpSpLocks/>
          </p:cNvGrpSpPr>
          <p:nvPr/>
        </p:nvGrpSpPr>
        <p:grpSpPr bwMode="auto">
          <a:xfrm>
            <a:off x="762000" y="3186113"/>
            <a:ext cx="4943475" cy="914400"/>
            <a:chOff x="762000" y="3186113"/>
            <a:chExt cx="4943475" cy="914400"/>
          </a:xfrm>
        </p:grpSpPr>
        <p:sp>
          <p:nvSpPr>
            <p:cNvPr id="390153" name="Rectangle 9"/>
            <p:cNvSpPr>
              <a:spLocks noChangeArrowheads="1"/>
            </p:cNvSpPr>
            <p:nvPr/>
          </p:nvSpPr>
          <p:spPr bwMode="auto">
            <a:xfrm>
              <a:off x="762000" y="3186113"/>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Shielding</a:t>
              </a:r>
            </a:p>
          </p:txBody>
        </p:sp>
        <p:sp>
          <p:nvSpPr>
            <p:cNvPr id="83985" name="Rectangle 19"/>
            <p:cNvSpPr>
              <a:spLocks noChangeArrowheads="1"/>
            </p:cNvSpPr>
            <p:nvPr/>
          </p:nvSpPr>
          <p:spPr bwMode="auto">
            <a:xfrm>
              <a:off x="3057525" y="3186113"/>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a:t>Plastic, glass,</a:t>
              </a:r>
            </a:p>
            <a:p>
              <a:pPr algn="ctr"/>
              <a:r>
                <a:rPr lang="en-US" sz="2000" b="1"/>
                <a:t>aluminum, wood</a:t>
              </a:r>
            </a:p>
          </p:txBody>
        </p:sp>
      </p:grpSp>
      <p:grpSp>
        <p:nvGrpSpPr>
          <p:cNvPr id="6" name="Group 5"/>
          <p:cNvGrpSpPr>
            <a:grpSpLocks/>
          </p:cNvGrpSpPr>
          <p:nvPr/>
        </p:nvGrpSpPr>
        <p:grpSpPr bwMode="auto">
          <a:xfrm>
            <a:off x="762000" y="4100513"/>
            <a:ext cx="4953000" cy="914400"/>
            <a:chOff x="762000" y="4100513"/>
            <a:chExt cx="4953000" cy="914400"/>
          </a:xfrm>
        </p:grpSpPr>
        <p:sp>
          <p:nvSpPr>
            <p:cNvPr id="390154" name="Rectangle 10"/>
            <p:cNvSpPr>
              <a:spLocks noChangeArrowheads="1"/>
            </p:cNvSpPr>
            <p:nvPr/>
          </p:nvSpPr>
          <p:spPr bwMode="auto">
            <a:xfrm>
              <a:off x="762000" y="4100513"/>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Hazards</a:t>
              </a:r>
            </a:p>
          </p:txBody>
        </p:sp>
        <p:sp>
          <p:nvSpPr>
            <p:cNvPr id="83983" name="Rectangle 20"/>
            <p:cNvSpPr>
              <a:spLocks noChangeArrowheads="1"/>
            </p:cNvSpPr>
            <p:nvPr/>
          </p:nvSpPr>
          <p:spPr bwMode="auto">
            <a:xfrm>
              <a:off x="3067050" y="4100513"/>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a:t>Internal and the</a:t>
              </a:r>
            </a:p>
            <a:p>
              <a:pPr algn="ctr"/>
              <a:r>
                <a:rPr lang="en-US" sz="2000" b="1"/>
                <a:t>skin and eyes</a:t>
              </a:r>
            </a:p>
          </p:txBody>
        </p:sp>
      </p:grpSp>
      <p:grpSp>
        <p:nvGrpSpPr>
          <p:cNvPr id="7" name="Group 6"/>
          <p:cNvGrpSpPr>
            <a:grpSpLocks/>
          </p:cNvGrpSpPr>
          <p:nvPr/>
        </p:nvGrpSpPr>
        <p:grpSpPr bwMode="auto">
          <a:xfrm>
            <a:off x="762000" y="5014913"/>
            <a:ext cx="4953000" cy="914400"/>
            <a:chOff x="762000" y="5014913"/>
            <a:chExt cx="4953000" cy="914400"/>
          </a:xfrm>
        </p:grpSpPr>
        <p:sp>
          <p:nvSpPr>
            <p:cNvPr id="390155" name="Rectangle 11"/>
            <p:cNvSpPr>
              <a:spLocks noChangeArrowheads="1"/>
            </p:cNvSpPr>
            <p:nvPr/>
          </p:nvSpPr>
          <p:spPr bwMode="auto">
            <a:xfrm>
              <a:off x="762000" y="5014913"/>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Sources</a:t>
              </a:r>
            </a:p>
          </p:txBody>
        </p:sp>
        <p:sp>
          <p:nvSpPr>
            <p:cNvPr id="83981" name="Rectangle 21"/>
            <p:cNvSpPr>
              <a:spLocks noChangeArrowheads="1"/>
            </p:cNvSpPr>
            <p:nvPr/>
          </p:nvSpPr>
          <p:spPr bwMode="auto">
            <a:xfrm>
              <a:off x="3067050" y="5014913"/>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1800" b="1"/>
                <a:t>Tritium, Sr-90,</a:t>
              </a:r>
            </a:p>
            <a:p>
              <a:pPr algn="ctr"/>
              <a:r>
                <a:rPr lang="en-US" sz="1800" b="1"/>
                <a:t>Fission products </a:t>
              </a:r>
            </a:p>
          </p:txBody>
        </p:sp>
      </p:grpSp>
      <p:pic>
        <p:nvPicPr>
          <p:cNvPr id="390166" name="Picture 22" descr="BETAS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271713"/>
            <a:ext cx="3076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6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138" y="3194050"/>
            <a:ext cx="5029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100513"/>
            <a:ext cx="50355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0147"/>
                                        </p:tgtEl>
                                        <p:attrNameLst>
                                          <p:attrName>style.visibility</p:attrName>
                                        </p:attrNameLst>
                                      </p:cBhvr>
                                      <p:to>
                                        <p:strVal val="visible"/>
                                      </p:to>
                                    </p:set>
                                  </p:childTnLst>
                                </p:cTn>
                              </p:par>
                            </p:childTnLst>
                          </p:cTn>
                        </p:par>
                        <p:par>
                          <p:cTn id="7" fill="hold" nodeType="withGroup">
                            <p:stCondLst>
                              <p:cond delay="500"/>
                            </p:stCondLst>
                            <p:childTnLst>
                              <p:par>
                                <p:cTn id="8" presetID="23" presetClass="entr" presetSubtype="16" fill="hold" nodeType="afterEffect">
                                  <p:stCondLst>
                                    <p:cond delay="0"/>
                                  </p:stCondLst>
                                  <p:childTnLst>
                                    <p:set>
                                      <p:cBhvr>
                                        <p:cTn id="9" dur="1" fill="hold">
                                          <p:stCondLst>
                                            <p:cond delay="0"/>
                                          </p:stCondLst>
                                        </p:cTn>
                                        <p:tgtEl>
                                          <p:spTgt spid="390146"/>
                                        </p:tgtEl>
                                        <p:attrNameLst>
                                          <p:attrName>style.visibility</p:attrName>
                                        </p:attrNameLst>
                                      </p:cBhvr>
                                      <p:to>
                                        <p:strVal val="visible"/>
                                      </p:to>
                                    </p:set>
                                    <p:anim calcmode="lin" valueType="num">
                                      <p:cBhvr>
                                        <p:cTn id="10" dur="500" fill="hold"/>
                                        <p:tgtEl>
                                          <p:spTgt spid="390146"/>
                                        </p:tgtEl>
                                        <p:attrNameLst>
                                          <p:attrName>ppt_w</p:attrName>
                                        </p:attrNameLst>
                                      </p:cBhvr>
                                      <p:tavLst>
                                        <p:tav tm="0">
                                          <p:val>
                                            <p:fltVal val="0"/>
                                          </p:val>
                                        </p:tav>
                                        <p:tav tm="100000">
                                          <p:val>
                                            <p:strVal val="#ppt_w"/>
                                          </p:val>
                                        </p:tav>
                                      </p:tavLst>
                                    </p:anim>
                                    <p:anim calcmode="lin" valueType="num">
                                      <p:cBhvr>
                                        <p:cTn id="11" dur="500" fill="hold"/>
                                        <p:tgtEl>
                                          <p:spTgt spid="39014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390167"/>
                                        </p:tgtEl>
                                        <p:attrNameLst>
                                          <p:attrName>style.visibility</p:attrName>
                                        </p:attrNameLst>
                                      </p:cBhvr>
                                      <p:to>
                                        <p:strVal val="visible"/>
                                      </p:to>
                                    </p:set>
                                    <p:anim calcmode="lin" valueType="num">
                                      <p:cBhvr>
                                        <p:cTn id="25" dur="500" fill="hold"/>
                                        <p:tgtEl>
                                          <p:spTgt spid="390167"/>
                                        </p:tgtEl>
                                        <p:attrNameLst>
                                          <p:attrName>ppt_w</p:attrName>
                                        </p:attrNameLst>
                                      </p:cBhvr>
                                      <p:tavLst>
                                        <p:tav tm="0">
                                          <p:val>
                                            <p:fltVal val="0"/>
                                          </p:val>
                                        </p:tav>
                                        <p:tav tm="100000">
                                          <p:val>
                                            <p:strVal val="#ppt_w"/>
                                          </p:val>
                                        </p:tav>
                                      </p:tavLst>
                                    </p:anim>
                                    <p:anim calcmode="lin" valueType="num">
                                      <p:cBhvr>
                                        <p:cTn id="26" dur="500" fill="hold"/>
                                        <p:tgtEl>
                                          <p:spTgt spid="390167"/>
                                        </p:tgtEl>
                                        <p:attrNameLst>
                                          <p:attrName>ppt_h</p:attrName>
                                        </p:attrNameLst>
                                      </p:cBhvr>
                                      <p:tavLst>
                                        <p:tav tm="0">
                                          <p:val>
                                            <p:fltVal val="0"/>
                                          </p:val>
                                        </p:tav>
                                        <p:tav tm="100000">
                                          <p:val>
                                            <p:strVal val="#ppt_h"/>
                                          </p:val>
                                        </p:tav>
                                      </p:tavLst>
                                    </p:anim>
                                    <p:animEffect transition="in" filter="fade">
                                      <p:cBhvr>
                                        <p:cTn id="27" dur="500"/>
                                        <p:tgtEl>
                                          <p:spTgt spid="39016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par>
                                <p:cTn id="42" presetID="10" presetClass="exit" presetSubtype="0" fill="hold" nodeType="withEffect">
                                  <p:stCondLst>
                                    <p:cond delay="0"/>
                                  </p:stCondLst>
                                  <p:childTnLst>
                                    <p:animEffect transition="out" filter="fade">
                                      <p:cBhvr>
                                        <p:cTn id="43" dur="500"/>
                                        <p:tgtEl>
                                          <p:spTgt spid="390167"/>
                                        </p:tgtEl>
                                      </p:cBhvr>
                                    </p:animEffect>
                                    <p:set>
                                      <p:cBhvr>
                                        <p:cTn id="44" dur="1" fill="hold">
                                          <p:stCondLst>
                                            <p:cond delay="499"/>
                                          </p:stCondLst>
                                        </p:cTn>
                                        <p:tgtEl>
                                          <p:spTgt spid="39016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90166"/>
                                        </p:tgtEl>
                                        <p:attrNameLst>
                                          <p:attrName>style.visibility</p:attrName>
                                        </p:attrNameLst>
                                      </p:cBhvr>
                                      <p:to>
                                        <p:strVal val="visible"/>
                                      </p:to>
                                    </p:set>
                                    <p:animEffect transition="in" filter="fade">
                                      <p:cBhvr>
                                        <p:cTn id="53" dur="500"/>
                                        <p:tgtEl>
                                          <p:spTgt spid="390166"/>
                                        </p:tgtEl>
                                      </p:cBhvr>
                                    </p:animEffect>
                                  </p:childTnLst>
                                </p:cTn>
                              </p:par>
                              <p:par>
                                <p:cTn id="54" presetID="10" presetClass="exit" presetSubtype="0" fill="hold"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057400" y="182563"/>
            <a:ext cx="5097463" cy="1143000"/>
          </a:xfrm>
        </p:spPr>
        <p:txBody>
          <a:bodyPr/>
          <a:lstStyle/>
          <a:p>
            <a:pPr eaLnBrk="1" hangingPunct="1">
              <a:defRPr/>
            </a:pPr>
            <a:r>
              <a:rPr lang="en-US" b="1" dirty="0" smtClean="0">
                <a:effectLst>
                  <a:outerShdw blurRad="38100" dist="38100" dir="2700000" algn="tl">
                    <a:srgbClr val="000000">
                      <a:alpha val="43137"/>
                    </a:srgbClr>
                  </a:outerShdw>
                </a:effectLst>
              </a:rPr>
              <a:t>Beta Radiation is used in thickness gauging</a:t>
            </a:r>
          </a:p>
        </p:txBody>
      </p:sp>
      <p:sp>
        <p:nvSpPr>
          <p:cNvPr id="273411" name="Rectangle 3"/>
          <p:cNvSpPr>
            <a:spLocks noChangeArrowheads="1"/>
          </p:cNvSpPr>
          <p:nvPr/>
        </p:nvSpPr>
        <p:spPr bwMode="auto">
          <a:xfrm>
            <a:off x="1143000" y="4038600"/>
            <a:ext cx="685800" cy="457200"/>
          </a:xfrm>
          <a:prstGeom prst="rect">
            <a:avLst/>
          </a:prstGeom>
          <a:solidFill>
            <a:schemeClr val="accent1"/>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273412" name="Rectangle 4"/>
          <p:cNvSpPr>
            <a:spLocks noChangeArrowheads="1"/>
          </p:cNvSpPr>
          <p:nvPr/>
        </p:nvSpPr>
        <p:spPr bwMode="auto">
          <a:xfrm>
            <a:off x="3352800" y="3657600"/>
            <a:ext cx="1143000" cy="838200"/>
          </a:xfrm>
          <a:prstGeom prst="rect">
            <a:avLst/>
          </a:prstGeom>
          <a:solidFill>
            <a:schemeClr val="accent1"/>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273413" name="Rectangle 5"/>
          <p:cNvSpPr>
            <a:spLocks noChangeArrowheads="1"/>
          </p:cNvSpPr>
          <p:nvPr/>
        </p:nvSpPr>
        <p:spPr bwMode="auto">
          <a:xfrm>
            <a:off x="6019800" y="3352800"/>
            <a:ext cx="1524000" cy="1143000"/>
          </a:xfrm>
          <a:prstGeom prst="rect">
            <a:avLst/>
          </a:prstGeom>
          <a:solidFill>
            <a:schemeClr val="accent1"/>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273414" name="Line 6"/>
          <p:cNvSpPr>
            <a:spLocks noChangeShapeType="1"/>
          </p:cNvSpPr>
          <p:nvPr/>
        </p:nvSpPr>
        <p:spPr bwMode="auto">
          <a:xfrm>
            <a:off x="1447800" y="3200400"/>
            <a:ext cx="0" cy="838200"/>
          </a:xfrm>
          <a:prstGeom prst="line">
            <a:avLst/>
          </a:prstGeom>
          <a:noFill/>
          <a:ln w="76200">
            <a:solidFill>
              <a:schemeClr val="tx1"/>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15" name="Line 7"/>
          <p:cNvSpPr>
            <a:spLocks noChangeShapeType="1"/>
          </p:cNvSpPr>
          <p:nvPr/>
        </p:nvSpPr>
        <p:spPr bwMode="auto">
          <a:xfrm>
            <a:off x="1447800" y="4495800"/>
            <a:ext cx="0" cy="533400"/>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16" name="Line 8"/>
          <p:cNvSpPr>
            <a:spLocks noChangeShapeType="1"/>
          </p:cNvSpPr>
          <p:nvPr/>
        </p:nvSpPr>
        <p:spPr bwMode="auto">
          <a:xfrm>
            <a:off x="1447800" y="3162300"/>
            <a:ext cx="0" cy="838200"/>
          </a:xfrm>
          <a:prstGeom prst="line">
            <a:avLst/>
          </a:prstGeom>
          <a:noFill/>
          <a:ln w="76200">
            <a:pattFill prst="sphere">
              <a:fgClr>
                <a:schemeClr val="tx1"/>
              </a:fgClr>
              <a:bgClr>
                <a:srgbClr val="FFFFFF"/>
              </a:bgClr>
            </a:patt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17" name="Line 9"/>
          <p:cNvSpPr>
            <a:spLocks noChangeShapeType="1"/>
          </p:cNvSpPr>
          <p:nvPr/>
        </p:nvSpPr>
        <p:spPr bwMode="auto">
          <a:xfrm flipH="1">
            <a:off x="1143000" y="4495800"/>
            <a:ext cx="304800" cy="457200"/>
          </a:xfrm>
          <a:prstGeom prst="line">
            <a:avLst/>
          </a:prstGeom>
          <a:noFill/>
          <a:ln w="9525">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18" name="Line 10"/>
          <p:cNvSpPr>
            <a:spLocks noChangeShapeType="1"/>
          </p:cNvSpPr>
          <p:nvPr/>
        </p:nvSpPr>
        <p:spPr bwMode="auto">
          <a:xfrm>
            <a:off x="1447800" y="4495800"/>
            <a:ext cx="609600" cy="76200"/>
          </a:xfrm>
          <a:prstGeom prst="line">
            <a:avLst/>
          </a:prstGeom>
          <a:noFill/>
          <a:ln w="9525">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19" name="Line 11"/>
          <p:cNvSpPr>
            <a:spLocks noChangeShapeType="1"/>
          </p:cNvSpPr>
          <p:nvPr/>
        </p:nvSpPr>
        <p:spPr bwMode="auto">
          <a:xfrm>
            <a:off x="1447800" y="4572000"/>
            <a:ext cx="381000" cy="457200"/>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0" name="Line 12"/>
          <p:cNvSpPr>
            <a:spLocks noChangeShapeType="1"/>
          </p:cNvSpPr>
          <p:nvPr/>
        </p:nvSpPr>
        <p:spPr bwMode="auto">
          <a:xfrm>
            <a:off x="1447800" y="4495800"/>
            <a:ext cx="0" cy="457200"/>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1" name="Line 13"/>
          <p:cNvSpPr>
            <a:spLocks noChangeShapeType="1"/>
          </p:cNvSpPr>
          <p:nvPr/>
        </p:nvSpPr>
        <p:spPr bwMode="auto">
          <a:xfrm>
            <a:off x="1600200" y="4495800"/>
            <a:ext cx="228600" cy="457200"/>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2" name="Line 14"/>
          <p:cNvSpPr>
            <a:spLocks noChangeShapeType="1"/>
          </p:cNvSpPr>
          <p:nvPr/>
        </p:nvSpPr>
        <p:spPr bwMode="auto">
          <a:xfrm flipH="1">
            <a:off x="3352800" y="4495800"/>
            <a:ext cx="228600" cy="533400"/>
          </a:xfrm>
          <a:prstGeom prst="line">
            <a:avLst/>
          </a:prstGeom>
          <a:noFill/>
          <a:ln w="9525" cap="rnd">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3" name="Line 15"/>
          <p:cNvSpPr>
            <a:spLocks noChangeShapeType="1"/>
          </p:cNvSpPr>
          <p:nvPr/>
        </p:nvSpPr>
        <p:spPr bwMode="auto">
          <a:xfrm>
            <a:off x="3810000" y="4495800"/>
            <a:ext cx="0" cy="533400"/>
          </a:xfrm>
          <a:prstGeom prst="line">
            <a:avLst/>
          </a:prstGeom>
          <a:noFill/>
          <a:ln w="9525" cap="rnd">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4" name="Line 16"/>
          <p:cNvSpPr>
            <a:spLocks noChangeShapeType="1"/>
          </p:cNvSpPr>
          <p:nvPr/>
        </p:nvSpPr>
        <p:spPr bwMode="auto">
          <a:xfrm>
            <a:off x="4343400" y="4495800"/>
            <a:ext cx="228600" cy="533400"/>
          </a:xfrm>
          <a:prstGeom prst="line">
            <a:avLst/>
          </a:prstGeom>
          <a:noFill/>
          <a:ln w="9525" cap="rnd">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5" name="Line 17"/>
          <p:cNvSpPr>
            <a:spLocks noChangeShapeType="1"/>
          </p:cNvSpPr>
          <p:nvPr/>
        </p:nvSpPr>
        <p:spPr bwMode="auto">
          <a:xfrm>
            <a:off x="6629400" y="4495800"/>
            <a:ext cx="0" cy="381000"/>
          </a:xfrm>
          <a:prstGeom prst="line">
            <a:avLst/>
          </a:prstGeom>
          <a:noFill/>
          <a:ln w="9525" cap="rnd">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6" name="Line 18"/>
          <p:cNvSpPr>
            <a:spLocks noChangeShapeType="1"/>
          </p:cNvSpPr>
          <p:nvPr/>
        </p:nvSpPr>
        <p:spPr bwMode="auto">
          <a:xfrm flipH="1">
            <a:off x="914400" y="4495800"/>
            <a:ext cx="533400" cy="76200"/>
          </a:xfrm>
          <a:prstGeom prst="line">
            <a:avLst/>
          </a:prstGeom>
          <a:noFill/>
          <a:ln w="9525" cap="rnd">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7" name="Line 19"/>
          <p:cNvSpPr>
            <a:spLocks noChangeShapeType="1"/>
          </p:cNvSpPr>
          <p:nvPr/>
        </p:nvSpPr>
        <p:spPr bwMode="auto">
          <a:xfrm flipH="1">
            <a:off x="1028700" y="4495800"/>
            <a:ext cx="228600" cy="533400"/>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28" name="Rectangle 20"/>
          <p:cNvSpPr>
            <a:spLocks noChangeArrowheads="1"/>
          </p:cNvSpPr>
          <p:nvPr/>
        </p:nvSpPr>
        <p:spPr bwMode="auto">
          <a:xfrm>
            <a:off x="3695700" y="2163763"/>
            <a:ext cx="533400" cy="823912"/>
          </a:xfrm>
          <a:prstGeom prst="rect">
            <a:avLst/>
          </a:prstGeom>
          <a:noFill/>
          <a:ln w="9525">
            <a:noFill/>
            <a:miter lim="800000"/>
            <a:headEnd/>
            <a:tailEnd/>
          </a:ln>
          <a:effectLst/>
        </p:spPr>
        <p:txBody>
          <a:bodyPr>
            <a:spAutoFit/>
          </a:bodyPr>
          <a:lstStyle/>
          <a:p>
            <a:pPr eaLnBrk="1" hangingPunct="1">
              <a:spcBef>
                <a:spcPct val="20000"/>
              </a:spcBef>
              <a:buClr>
                <a:schemeClr val="hlink"/>
              </a:buClr>
              <a:buSzPct val="90000"/>
              <a:buFont typeface="Wingdings" panose="05000000000000000000" pitchFamily="2" charset="2"/>
              <a:buNone/>
              <a:defRPr/>
            </a:pPr>
            <a:r>
              <a:rPr lang="en-US" sz="4800">
                <a:solidFill>
                  <a:srgbClr val="00FFFF"/>
                </a:solidFill>
                <a:effectLst>
                  <a:outerShdw blurRad="38100" dist="38100" dir="2700000" algn="tl">
                    <a:srgbClr val="000000"/>
                  </a:outerShdw>
                </a:effectLst>
                <a:latin typeface="Times" pitchFamily="18" charset="0"/>
                <a:sym typeface="Symbol" pitchFamily="18" charset="2"/>
              </a:rPr>
              <a:t> </a:t>
            </a:r>
          </a:p>
        </p:txBody>
      </p:sp>
      <p:sp>
        <p:nvSpPr>
          <p:cNvPr id="273429" name="Line 21"/>
          <p:cNvSpPr>
            <a:spLocks noChangeShapeType="1"/>
          </p:cNvSpPr>
          <p:nvPr/>
        </p:nvSpPr>
        <p:spPr bwMode="auto">
          <a:xfrm>
            <a:off x="6781800" y="2438400"/>
            <a:ext cx="0" cy="990600"/>
          </a:xfrm>
          <a:prstGeom prst="line">
            <a:avLst/>
          </a:prstGeom>
          <a:noFill/>
          <a:ln w="76200">
            <a:pattFill prst="sphere">
              <a:fgClr>
                <a:schemeClr val="tx1"/>
              </a:fgClr>
              <a:bgClr>
                <a:srgbClr val="FFFFFF"/>
              </a:bgClr>
            </a:patt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30" name="Line 22"/>
          <p:cNvSpPr>
            <a:spLocks noChangeShapeType="1"/>
          </p:cNvSpPr>
          <p:nvPr/>
        </p:nvSpPr>
        <p:spPr bwMode="auto">
          <a:xfrm>
            <a:off x="3962400" y="2819400"/>
            <a:ext cx="0" cy="838200"/>
          </a:xfrm>
          <a:prstGeom prst="line">
            <a:avLst/>
          </a:prstGeom>
          <a:noFill/>
          <a:ln w="76200">
            <a:pattFill prst="sphere">
              <a:fgClr>
                <a:schemeClr val="tx1"/>
              </a:fgClr>
              <a:bgClr>
                <a:srgbClr val="FFFFFF"/>
              </a:bgClr>
            </a:patt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31" name="Text Box 23"/>
          <p:cNvSpPr txBox="1">
            <a:spLocks noChangeArrowheads="1"/>
          </p:cNvSpPr>
          <p:nvPr/>
        </p:nvSpPr>
        <p:spPr bwMode="auto">
          <a:xfrm>
            <a:off x="442711" y="5301579"/>
            <a:ext cx="8293993" cy="1077218"/>
          </a:xfrm>
          <a:prstGeom prst="rect">
            <a:avLst/>
          </a:prstGeom>
          <a:noFill/>
          <a:ln w="9525">
            <a:noFill/>
            <a:miter lim="800000"/>
            <a:headEnd/>
            <a:tailEnd/>
          </a:ln>
          <a:effectLst/>
        </p:spPr>
        <p:txBody>
          <a:bodyPr wrap="square">
            <a:spAutoFit/>
          </a:bodyPr>
          <a:lstStyle/>
          <a:p>
            <a:pPr eaLnBrk="1" hangingPunct="1">
              <a:spcBef>
                <a:spcPct val="50000"/>
              </a:spcBef>
              <a:buClr>
                <a:schemeClr val="hlink"/>
              </a:buClr>
              <a:buSzPct val="90000"/>
              <a:buFont typeface="Wingdings" panose="05000000000000000000" pitchFamily="2" charset="2"/>
              <a:buNone/>
              <a:defRPr/>
            </a:pPr>
            <a:r>
              <a:rPr lang="en-US" b="1" dirty="0">
                <a:effectLst>
                  <a:outerShdw blurRad="38100" dist="38100" dir="2700000" algn="tl">
                    <a:srgbClr val="000000">
                      <a:alpha val="43137"/>
                    </a:srgbClr>
                  </a:outerShdw>
                </a:effectLst>
              </a:rPr>
              <a:t>The thicker the material the less radiation will pass through the material</a:t>
            </a:r>
            <a:r>
              <a:rPr lang="en-US" b="1" dirty="0">
                <a:effectLst>
                  <a:outerShdw blurRad="38100" dist="38100" dir="2700000" algn="tl">
                    <a:srgbClr val="000000">
                      <a:alpha val="43137"/>
                    </a:srgbClr>
                  </a:outerShdw>
                </a:effectLst>
                <a:latin typeface="Times" pitchFamily="18" charset="0"/>
              </a:rPr>
              <a:t>.</a:t>
            </a:r>
          </a:p>
        </p:txBody>
      </p:sp>
      <p:sp>
        <p:nvSpPr>
          <p:cNvPr id="273432" name="Line 24"/>
          <p:cNvSpPr>
            <a:spLocks noChangeShapeType="1"/>
          </p:cNvSpPr>
          <p:nvPr/>
        </p:nvSpPr>
        <p:spPr bwMode="auto">
          <a:xfrm>
            <a:off x="7010400" y="4495800"/>
            <a:ext cx="0" cy="457200"/>
          </a:xfrm>
          <a:prstGeom prst="line">
            <a:avLst/>
          </a:prstGeom>
          <a:noFill/>
          <a:ln w="9525" cap="rnd">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33" name="Line 25"/>
          <p:cNvSpPr>
            <a:spLocks noChangeShapeType="1"/>
          </p:cNvSpPr>
          <p:nvPr/>
        </p:nvSpPr>
        <p:spPr bwMode="auto">
          <a:xfrm>
            <a:off x="0" y="1524000"/>
            <a:ext cx="9144000" cy="0"/>
          </a:xfrm>
          <a:prstGeom prst="line">
            <a:avLst/>
          </a:prstGeom>
          <a:noFill/>
          <a:ln w="9525">
            <a:solidFill>
              <a:srgbClr val="0000FF"/>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3434" name="Line 26"/>
          <p:cNvSpPr>
            <a:spLocks noChangeShapeType="1"/>
          </p:cNvSpPr>
          <p:nvPr/>
        </p:nvSpPr>
        <p:spPr bwMode="auto">
          <a:xfrm>
            <a:off x="4114800" y="4495800"/>
            <a:ext cx="0" cy="533400"/>
          </a:xfrm>
          <a:prstGeom prst="line">
            <a:avLst/>
          </a:prstGeom>
          <a:noFill/>
          <a:ln w="9525" cap="rnd">
            <a:solidFill>
              <a:schemeClr val="tx1"/>
            </a:solidFill>
            <a:prstDash val="sysDot"/>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aphicFrame>
        <p:nvGraphicFramePr>
          <p:cNvPr id="85019" name="Object 2"/>
          <p:cNvGraphicFramePr>
            <a:graphicFrameLocks noChangeAspect="1"/>
          </p:cNvGraphicFramePr>
          <p:nvPr/>
        </p:nvGraphicFramePr>
        <p:xfrm>
          <a:off x="6477000" y="1752600"/>
          <a:ext cx="609600" cy="663575"/>
        </p:xfrm>
        <a:graphic>
          <a:graphicData uri="http://schemas.openxmlformats.org/presentationml/2006/ole">
            <mc:AlternateContent xmlns:mc="http://schemas.openxmlformats.org/markup-compatibility/2006">
              <mc:Choice xmlns:v="urn:schemas-microsoft-com:vml" Requires="v">
                <p:oleObj spid="_x0000_s85079" name="Clip" r:id="rId3" imgW="701040" imgH="740664" progId="MS_ClipArt_Gallery.2">
                  <p:embed/>
                </p:oleObj>
              </mc:Choice>
              <mc:Fallback>
                <p:oleObj name="Clip" r:id="rId3" imgW="701040" imgH="740664"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52600"/>
                        <a:ext cx="609600" cy="663575"/>
                      </a:xfrm>
                      <a:prstGeom prst="rect">
                        <a:avLst/>
                      </a:prstGeom>
                      <a:solidFill>
                        <a:schemeClr val="hlink">
                          <a:alpha val="50195"/>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20" name="Object 3"/>
          <p:cNvGraphicFramePr>
            <a:graphicFrameLocks noChangeAspect="1"/>
          </p:cNvGraphicFramePr>
          <p:nvPr/>
        </p:nvGraphicFramePr>
        <p:xfrm>
          <a:off x="3657600" y="2057400"/>
          <a:ext cx="609600" cy="663575"/>
        </p:xfrm>
        <a:graphic>
          <a:graphicData uri="http://schemas.openxmlformats.org/presentationml/2006/ole">
            <mc:AlternateContent xmlns:mc="http://schemas.openxmlformats.org/markup-compatibility/2006">
              <mc:Choice xmlns:v="urn:schemas-microsoft-com:vml" Requires="v">
                <p:oleObj spid="_x0000_s85080" name="Clip" r:id="rId5" imgW="701040" imgH="740664" progId="MS_ClipArt_Gallery.2">
                  <p:embed/>
                </p:oleObj>
              </mc:Choice>
              <mc:Fallback>
                <p:oleObj name="Clip" r:id="rId5" imgW="701040" imgH="740664" progId="MS_ClipArt_Gallery.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057400"/>
                        <a:ext cx="609600" cy="663575"/>
                      </a:xfrm>
                      <a:prstGeom prst="rect">
                        <a:avLst/>
                      </a:prstGeom>
                      <a:solidFill>
                        <a:schemeClr val="hlink">
                          <a:alpha val="50195"/>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21" name="Object 4"/>
          <p:cNvGraphicFramePr>
            <a:graphicFrameLocks noChangeAspect="1"/>
          </p:cNvGraphicFramePr>
          <p:nvPr/>
        </p:nvGraphicFramePr>
        <p:xfrm>
          <a:off x="1219200" y="2438400"/>
          <a:ext cx="609600" cy="663575"/>
        </p:xfrm>
        <a:graphic>
          <a:graphicData uri="http://schemas.openxmlformats.org/presentationml/2006/ole">
            <mc:AlternateContent xmlns:mc="http://schemas.openxmlformats.org/markup-compatibility/2006">
              <mc:Choice xmlns:v="urn:schemas-microsoft-com:vml" Requires="v">
                <p:oleObj spid="_x0000_s85081" name="Clip" r:id="rId6" imgW="701040" imgH="740664" progId="MS_ClipArt_Gallery.2">
                  <p:embed/>
                </p:oleObj>
              </mc:Choice>
              <mc:Fallback>
                <p:oleObj name="Clip" r:id="rId6" imgW="701040" imgH="740664"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438400"/>
                        <a:ext cx="609600" cy="663575"/>
                      </a:xfrm>
                      <a:prstGeom prst="rect">
                        <a:avLst/>
                      </a:prstGeom>
                      <a:solidFill>
                        <a:schemeClr val="hlink">
                          <a:alpha val="50195"/>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13" y="1354138"/>
            <a:ext cx="7317926" cy="4705616"/>
          </a:xfrm>
          <a:prstGeom prst="rect">
            <a:avLst/>
          </a:prstGeom>
        </p:spPr>
      </p:pic>
      <p:sp>
        <p:nvSpPr>
          <p:cNvPr id="86018" name="Rectangle 2"/>
          <p:cNvSpPr>
            <a:spLocks noGrp="1" noChangeArrowheads="1"/>
          </p:cNvSpPr>
          <p:nvPr>
            <p:ph type="title"/>
          </p:nvPr>
        </p:nvSpPr>
        <p:spPr>
          <a:xfrm>
            <a:off x="2652713" y="463284"/>
            <a:ext cx="7164387" cy="668338"/>
          </a:xfrm>
          <a:effectLst>
            <a:outerShdw dist="17961" dir="13500000" algn="ctr" rotWithShape="0">
              <a:schemeClr val="bg2"/>
            </a:outerShdw>
          </a:effectLst>
        </p:spPr>
        <p:txBody>
          <a:bodyPr lIns="90476" tIns="44444" rIns="90476" bIns="44444" anchor="b"/>
          <a:lstStyle/>
          <a:p>
            <a:pPr eaLnBrk="1" hangingPunct="1"/>
            <a:r>
              <a:rPr lang="en-US" dirty="0" smtClean="0"/>
              <a:t>Gamma Emission</a:t>
            </a:r>
          </a:p>
        </p:txBody>
      </p:sp>
      <p:sp>
        <p:nvSpPr>
          <p:cNvPr id="195676" name="Rectangle 92"/>
          <p:cNvSpPr>
            <a:spLocks noChangeArrowheads="1"/>
          </p:cNvSpPr>
          <p:nvPr/>
        </p:nvSpPr>
        <p:spPr bwMode="auto">
          <a:xfrm>
            <a:off x="336550" y="1506538"/>
            <a:ext cx="8502650" cy="4849812"/>
          </a:xfrm>
          <a:prstGeom prst="rect">
            <a:avLst/>
          </a:prstGeom>
          <a:noFill/>
          <a:ln w="12700">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C0C0C0"/>
                </a:outerShdw>
              </a:effectLst>
            </a:endParaRPr>
          </a:p>
        </p:txBody>
      </p:sp>
      <p:sp>
        <p:nvSpPr>
          <p:cNvPr id="86021" name="Rectangle 44"/>
          <p:cNvSpPr>
            <a:spLocks noChangeArrowheads="1"/>
          </p:cNvSpPr>
          <p:nvPr/>
        </p:nvSpPr>
        <p:spPr bwMode="auto">
          <a:xfrm>
            <a:off x="6910956" y="4977212"/>
            <a:ext cx="163671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2300" b="1" dirty="0">
                <a:solidFill>
                  <a:schemeClr val="bg1"/>
                </a:solidFill>
                <a:effectLst>
                  <a:outerShdw blurRad="38100" dist="38100" dir="2700000" algn="tl">
                    <a:srgbClr val="000000">
                      <a:alpha val="43137"/>
                    </a:srgbClr>
                  </a:outerShdw>
                </a:effectLst>
                <a:latin typeface="Univers (W1)" charset="0"/>
              </a:rPr>
              <a:t>Gamma Rays</a:t>
            </a:r>
          </a:p>
        </p:txBody>
      </p:sp>
      <p:sp>
        <p:nvSpPr>
          <p:cNvPr id="86022" name="Rectangle 45"/>
          <p:cNvSpPr>
            <a:spLocks noChangeArrowheads="1"/>
          </p:cNvSpPr>
          <p:nvPr/>
        </p:nvSpPr>
        <p:spPr bwMode="auto">
          <a:xfrm>
            <a:off x="922338" y="4303713"/>
            <a:ext cx="203041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u="sng" dirty="0">
                <a:solidFill>
                  <a:schemeClr val="bg1"/>
                </a:solidFill>
                <a:effectLst>
                  <a:outerShdw blurRad="38100" dist="38100" dir="2700000" algn="tl">
                    <a:srgbClr val="000000">
                      <a:alpha val="43137"/>
                    </a:srgbClr>
                  </a:outerShdw>
                </a:effectLst>
                <a:latin typeface="Univers (W1)" charset="0"/>
              </a:rPr>
              <a:t>Parent Nucleus</a:t>
            </a:r>
            <a:endParaRPr lang="en-US" sz="2000" b="1" dirty="0">
              <a:solidFill>
                <a:schemeClr val="bg1"/>
              </a:solidFill>
              <a:effectLst>
                <a:outerShdw blurRad="38100" dist="38100" dir="2700000" algn="tl">
                  <a:srgbClr val="000000">
                    <a:alpha val="43137"/>
                  </a:srgbClr>
                </a:outerShdw>
              </a:effectLst>
              <a:latin typeface="Univers (W1)" charset="0"/>
            </a:endParaRPr>
          </a:p>
          <a:p>
            <a:pPr algn="ctr"/>
            <a:r>
              <a:rPr lang="en-US" sz="2000" b="1" dirty="0">
                <a:solidFill>
                  <a:schemeClr val="bg1"/>
                </a:solidFill>
                <a:effectLst>
                  <a:outerShdw blurRad="38100" dist="38100" dir="2700000" algn="tl">
                    <a:srgbClr val="000000">
                      <a:alpha val="43137"/>
                    </a:srgbClr>
                  </a:outerShdw>
                </a:effectLst>
                <a:latin typeface="Univers (W1)" charset="0"/>
              </a:rPr>
              <a:t>Cobalt-60</a:t>
            </a:r>
          </a:p>
          <a:p>
            <a:pPr algn="ctr"/>
            <a:r>
              <a:rPr lang="en-US" sz="2000" b="1" dirty="0">
                <a:solidFill>
                  <a:schemeClr val="bg1"/>
                </a:solidFill>
                <a:effectLst>
                  <a:outerShdw blurRad="38100" dist="38100" dir="2700000" algn="tl">
                    <a:srgbClr val="000000">
                      <a:alpha val="43137"/>
                    </a:srgbClr>
                  </a:outerShdw>
                </a:effectLst>
                <a:latin typeface="Univers (W1)" charset="0"/>
              </a:rPr>
              <a:t>(Beta decay)</a:t>
            </a:r>
          </a:p>
        </p:txBody>
      </p:sp>
      <p:sp>
        <p:nvSpPr>
          <p:cNvPr id="86024" name="Rectangle 77"/>
          <p:cNvSpPr>
            <a:spLocks noChangeArrowheads="1"/>
          </p:cNvSpPr>
          <p:nvPr/>
        </p:nvSpPr>
        <p:spPr bwMode="auto">
          <a:xfrm>
            <a:off x="5191919" y="2333625"/>
            <a:ext cx="2355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u="sng" dirty="0">
                <a:solidFill>
                  <a:schemeClr val="bg1"/>
                </a:solidFill>
                <a:effectLst>
                  <a:outerShdw blurRad="38100" dist="38100" dir="2700000" algn="tl">
                    <a:srgbClr val="000000">
                      <a:alpha val="43137"/>
                    </a:srgbClr>
                  </a:outerShdw>
                </a:effectLst>
                <a:latin typeface="Univers (W1)" charset="0"/>
              </a:rPr>
              <a:t>Daughter Nucleus</a:t>
            </a:r>
            <a:endParaRPr lang="en-US" sz="2000" b="1" dirty="0">
              <a:solidFill>
                <a:schemeClr val="bg1"/>
              </a:solidFill>
              <a:effectLst>
                <a:outerShdw blurRad="38100" dist="38100" dir="2700000" algn="tl">
                  <a:srgbClr val="000000">
                    <a:alpha val="43137"/>
                  </a:srgbClr>
                </a:outerShdw>
              </a:effectLst>
              <a:latin typeface="Univers (W1)" charset="0"/>
            </a:endParaRPr>
          </a:p>
          <a:p>
            <a:pPr algn="ctr"/>
            <a:r>
              <a:rPr lang="en-US" sz="2000" b="1" dirty="0">
                <a:solidFill>
                  <a:schemeClr val="bg1"/>
                </a:solidFill>
                <a:effectLst>
                  <a:outerShdw blurRad="38100" dist="38100" dir="2700000" algn="tl">
                    <a:srgbClr val="000000">
                      <a:alpha val="43137"/>
                    </a:srgbClr>
                  </a:outerShdw>
                </a:effectLst>
                <a:latin typeface="Univers (W1)" charset="0"/>
              </a:rPr>
              <a:t>Nickel-60</a:t>
            </a:r>
          </a:p>
        </p:txBody>
      </p:sp>
      <p:sp>
        <p:nvSpPr>
          <p:cNvPr id="86026" name="Rectangle 79"/>
          <p:cNvSpPr>
            <a:spLocks noChangeArrowheads="1"/>
          </p:cNvSpPr>
          <p:nvPr/>
        </p:nvSpPr>
        <p:spPr bwMode="auto">
          <a:xfrm>
            <a:off x="3648075" y="1803400"/>
            <a:ext cx="522556" cy="53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76" tIns="44444" rIns="90476" bIns="44444">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2900" b="1" dirty="0" smtClean="0">
                <a:solidFill>
                  <a:schemeClr val="bg1"/>
                </a:solidFill>
                <a:effectLst>
                  <a:outerShdw blurRad="38100" dist="38100" dir="2700000" algn="tl">
                    <a:srgbClr val="000000">
                      <a:alpha val="43137"/>
                    </a:srgbClr>
                  </a:outerShdw>
                </a:effectLst>
                <a:latin typeface="Symbol" panose="05050102010706020507" pitchFamily="18" charset="2"/>
              </a:rPr>
              <a:t></a:t>
            </a:r>
            <a:r>
              <a:rPr lang="en-US" sz="2900" b="1" baseline="30000" dirty="0" smtClean="0">
                <a:solidFill>
                  <a:schemeClr val="bg1"/>
                </a:solidFill>
                <a:effectLst>
                  <a:outerShdw blurRad="38100" dist="38100" dir="2700000" algn="tl">
                    <a:srgbClr val="000000">
                      <a:alpha val="43137"/>
                    </a:srgbClr>
                  </a:outerShdw>
                </a:effectLst>
                <a:latin typeface="Symbol" panose="05050102010706020507" pitchFamily="18" charset="2"/>
              </a:rPr>
              <a:t></a:t>
            </a:r>
            <a:endParaRPr lang="en-US" sz="2900" b="1" baseline="30000" dirty="0">
              <a:solidFill>
                <a:schemeClr val="bg1"/>
              </a:solidFill>
              <a:effectLst>
                <a:outerShdw blurRad="38100" dist="38100" dir="2700000" algn="tl">
                  <a:srgbClr val="000000">
                    <a:alpha val="43137"/>
                  </a:srgbClr>
                </a:outerShdw>
              </a:effectLst>
              <a:latin typeface="Symbol" panose="05050102010706020507" pitchFamily="18" charset="2"/>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1170" name="Picture 2" descr="GAMMAT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585" y="2804206"/>
            <a:ext cx="2676525" cy="3524250"/>
          </a:xfrm>
          <a:prstGeom prst="rect">
            <a:avLst/>
          </a:prstGeom>
          <a:noFill/>
          <a:ln w="2857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91171" name="Rectangle 3"/>
          <p:cNvSpPr>
            <a:spLocks noGrp="1" noChangeArrowheads="1"/>
          </p:cNvSpPr>
          <p:nvPr>
            <p:ph type="title"/>
          </p:nvPr>
        </p:nvSpPr>
        <p:spPr>
          <a:xfrm>
            <a:off x="735239" y="331108"/>
            <a:ext cx="7772400" cy="1143000"/>
          </a:xfrm>
        </p:spPr>
        <p:txBody>
          <a:bodyPr lIns="92075" tIns="46038" rIns="92075" bIns="46038"/>
          <a:lstStyle/>
          <a:p>
            <a:pPr eaLnBrk="1" hangingPunct="1"/>
            <a:r>
              <a:rPr lang="en-US" sz="4400" b="1" dirty="0" smtClean="0">
                <a:effectLst>
                  <a:outerShdw blurRad="38100" dist="38100" dir="2700000" algn="tl">
                    <a:srgbClr val="000000">
                      <a:alpha val="43137"/>
                    </a:srgbClr>
                  </a:outerShdw>
                </a:effectLst>
              </a:rPr>
              <a:t>Gamma Rays (</a:t>
            </a:r>
            <a:r>
              <a:rPr lang="en-US" sz="4400" b="1" dirty="0" smtClean="0">
                <a:effectLst>
                  <a:outerShdw blurRad="38100" dist="38100" dir="2700000" algn="tl">
                    <a:srgbClr val="000000">
                      <a:alpha val="43137"/>
                    </a:srgbClr>
                  </a:outerShdw>
                </a:effectLst>
                <a:latin typeface="Symbol" panose="05050102010706020507" pitchFamily="18" charset="2"/>
              </a:rPr>
              <a:t>g</a:t>
            </a:r>
            <a:r>
              <a:rPr lang="en-US" sz="4400" b="1" dirty="0" smtClean="0">
                <a:effectLst>
                  <a:outerShdw blurRad="38100" dist="38100" dir="2700000" algn="tl">
                    <a:srgbClr val="000000">
                      <a:alpha val="43137"/>
                    </a:srgbClr>
                  </a:outerShdw>
                </a:effectLst>
              </a:rPr>
              <a:t>) and X-Rays</a:t>
            </a:r>
          </a:p>
        </p:txBody>
      </p:sp>
      <p:grpSp>
        <p:nvGrpSpPr>
          <p:cNvPr id="3" name="Group 2"/>
          <p:cNvGrpSpPr/>
          <p:nvPr/>
        </p:nvGrpSpPr>
        <p:grpSpPr>
          <a:xfrm>
            <a:off x="501650" y="1823924"/>
            <a:ext cx="4933950" cy="915193"/>
            <a:chOff x="501650" y="967581"/>
            <a:chExt cx="4933950" cy="915193"/>
          </a:xfrm>
        </p:grpSpPr>
        <p:sp>
          <p:nvSpPr>
            <p:cNvPr id="391176" name="Rectangle 8"/>
            <p:cNvSpPr>
              <a:spLocks noChangeArrowheads="1"/>
            </p:cNvSpPr>
            <p:nvPr/>
          </p:nvSpPr>
          <p:spPr bwMode="auto">
            <a:xfrm>
              <a:off x="501650" y="967581"/>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solidFill>
                    <a:schemeClr val="bg1"/>
                  </a:solidFill>
                  <a:effectLst>
                    <a:outerShdw blurRad="38100" dist="38100" dir="2700000" algn="tl">
                      <a:srgbClr val="000000"/>
                    </a:outerShdw>
                  </a:effectLst>
                </a:rPr>
                <a:t>Characteristics</a:t>
              </a:r>
            </a:p>
          </p:txBody>
        </p:sp>
        <p:sp>
          <p:nvSpPr>
            <p:cNvPr id="391186" name="Rectangle 18"/>
            <p:cNvSpPr>
              <a:spLocks noChangeArrowheads="1"/>
            </p:cNvSpPr>
            <p:nvPr/>
          </p:nvSpPr>
          <p:spPr bwMode="auto">
            <a:xfrm>
              <a:off x="2787650" y="968374"/>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dirty="0"/>
                <a:t>No </a:t>
              </a:r>
              <a:r>
                <a:rPr lang="en-US" sz="2000" b="1" dirty="0" smtClean="0"/>
                <a:t>electromagnetic</a:t>
              </a:r>
              <a:endParaRPr lang="en-US" sz="2000" b="1" dirty="0"/>
            </a:p>
            <a:p>
              <a:pPr algn="ctr"/>
              <a:r>
                <a:rPr lang="en-US" sz="2000" b="1" dirty="0" smtClean="0"/>
                <a:t>mass</a:t>
              </a:r>
              <a:r>
                <a:rPr lang="en-US" sz="2000" b="1" dirty="0"/>
                <a:t>, no charge</a:t>
              </a:r>
            </a:p>
          </p:txBody>
        </p:sp>
      </p:grpSp>
      <p:grpSp>
        <p:nvGrpSpPr>
          <p:cNvPr id="4" name="Group 3"/>
          <p:cNvGrpSpPr/>
          <p:nvPr/>
        </p:nvGrpSpPr>
        <p:grpSpPr>
          <a:xfrm>
            <a:off x="501650" y="2738324"/>
            <a:ext cx="4933950" cy="914400"/>
            <a:chOff x="501650" y="1881981"/>
            <a:chExt cx="4933950" cy="914400"/>
          </a:xfrm>
        </p:grpSpPr>
        <p:sp>
          <p:nvSpPr>
            <p:cNvPr id="391177" name="Rectangle 9"/>
            <p:cNvSpPr>
              <a:spLocks noChangeArrowheads="1"/>
            </p:cNvSpPr>
            <p:nvPr/>
          </p:nvSpPr>
          <p:spPr bwMode="auto">
            <a:xfrm>
              <a:off x="501650" y="1881981"/>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Range</a:t>
              </a:r>
            </a:p>
          </p:txBody>
        </p:sp>
        <p:sp>
          <p:nvSpPr>
            <p:cNvPr id="391187" name="Rectangle 19"/>
            <p:cNvSpPr>
              <a:spLocks noChangeArrowheads="1"/>
            </p:cNvSpPr>
            <p:nvPr/>
          </p:nvSpPr>
          <p:spPr bwMode="auto">
            <a:xfrm>
              <a:off x="2787650" y="1881981"/>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endParaRPr lang="en-US" sz="2000" b="1" dirty="0"/>
            </a:p>
            <a:p>
              <a:pPr algn="ctr"/>
              <a:r>
                <a:rPr lang="en-US" sz="2000" b="1" dirty="0"/>
                <a:t>Hundreds of feet</a:t>
              </a:r>
            </a:p>
            <a:p>
              <a:pPr algn="ctr"/>
              <a:r>
                <a:rPr lang="en-US" sz="2000" b="1" dirty="0"/>
                <a:t>in air</a:t>
              </a:r>
            </a:p>
            <a:p>
              <a:pPr algn="ctr"/>
              <a:endParaRPr lang="en-US" sz="2000" b="1" dirty="0"/>
            </a:p>
          </p:txBody>
        </p:sp>
      </p:grpSp>
      <p:grpSp>
        <p:nvGrpSpPr>
          <p:cNvPr id="5" name="Group 4"/>
          <p:cNvGrpSpPr/>
          <p:nvPr/>
        </p:nvGrpSpPr>
        <p:grpSpPr>
          <a:xfrm>
            <a:off x="501650" y="3652724"/>
            <a:ext cx="4933950" cy="914400"/>
            <a:chOff x="501650" y="2796381"/>
            <a:chExt cx="4933950" cy="914400"/>
          </a:xfrm>
        </p:grpSpPr>
        <p:sp>
          <p:nvSpPr>
            <p:cNvPr id="391178" name="Rectangle 10"/>
            <p:cNvSpPr>
              <a:spLocks noChangeArrowheads="1"/>
            </p:cNvSpPr>
            <p:nvPr/>
          </p:nvSpPr>
          <p:spPr bwMode="auto">
            <a:xfrm>
              <a:off x="501650" y="2796381"/>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Shielding</a:t>
              </a:r>
            </a:p>
          </p:txBody>
        </p:sp>
        <p:sp>
          <p:nvSpPr>
            <p:cNvPr id="391188" name="Rectangle 20"/>
            <p:cNvSpPr>
              <a:spLocks noChangeArrowheads="1"/>
            </p:cNvSpPr>
            <p:nvPr/>
          </p:nvSpPr>
          <p:spPr bwMode="auto">
            <a:xfrm>
              <a:off x="2787650" y="2796381"/>
              <a:ext cx="2647950" cy="914400"/>
            </a:xfrm>
            <a:prstGeom prst="rect">
              <a:avLst/>
            </a:prstGeom>
            <a:noFill/>
            <a:ln w="381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dirty="0"/>
                <a:t>Lead, Steel</a:t>
              </a:r>
            </a:p>
            <a:p>
              <a:pPr algn="ctr"/>
              <a:r>
                <a:rPr lang="en-US" sz="2000" b="1" dirty="0"/>
                <a:t>Concrete</a:t>
              </a:r>
            </a:p>
          </p:txBody>
        </p:sp>
      </p:grpSp>
      <p:grpSp>
        <p:nvGrpSpPr>
          <p:cNvPr id="7" name="Group 6"/>
          <p:cNvGrpSpPr/>
          <p:nvPr/>
        </p:nvGrpSpPr>
        <p:grpSpPr>
          <a:xfrm>
            <a:off x="511573" y="5475173"/>
            <a:ext cx="4924027" cy="920751"/>
            <a:chOff x="511573" y="4618830"/>
            <a:chExt cx="4924027" cy="920751"/>
          </a:xfrm>
        </p:grpSpPr>
        <p:sp>
          <p:nvSpPr>
            <p:cNvPr id="391180" name="Rectangle 12"/>
            <p:cNvSpPr>
              <a:spLocks noChangeArrowheads="1"/>
            </p:cNvSpPr>
            <p:nvPr/>
          </p:nvSpPr>
          <p:spPr bwMode="auto">
            <a:xfrm>
              <a:off x="511573" y="4625181"/>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Sources</a:t>
              </a:r>
            </a:p>
          </p:txBody>
        </p:sp>
        <p:sp>
          <p:nvSpPr>
            <p:cNvPr id="391189" name="Rectangle 21"/>
            <p:cNvSpPr>
              <a:spLocks noChangeArrowheads="1"/>
            </p:cNvSpPr>
            <p:nvPr/>
          </p:nvSpPr>
          <p:spPr bwMode="auto">
            <a:xfrm>
              <a:off x="2787650" y="4618830"/>
              <a:ext cx="2647950" cy="914400"/>
            </a:xfrm>
            <a:prstGeom prst="rect">
              <a:avLst/>
            </a:prstGeom>
            <a:noFill/>
            <a:ln w="38100">
              <a:solidFill>
                <a:schemeClr val="bg2"/>
              </a:solidFill>
              <a:miter lim="800000"/>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1800" b="1" dirty="0"/>
                <a:t>Co-60, Kr-88, Cs-137</a:t>
              </a:r>
            </a:p>
          </p:txBody>
        </p:sp>
      </p:grpSp>
      <p:graphicFrame>
        <p:nvGraphicFramePr>
          <p:cNvPr id="391190" name="Object 22"/>
          <p:cNvGraphicFramePr>
            <a:graphicFrameLocks/>
          </p:cNvGraphicFramePr>
          <p:nvPr>
            <p:extLst>
              <p:ext uri="{D42A27DB-BD31-4B8C-83A1-F6EECF244321}">
                <p14:modId xmlns:p14="http://schemas.microsoft.com/office/powerpoint/2010/main" val="3171692413"/>
              </p:ext>
            </p:extLst>
          </p:nvPr>
        </p:nvGraphicFramePr>
        <p:xfrm>
          <a:off x="5857874" y="1823924"/>
          <a:ext cx="2809875" cy="828675"/>
        </p:xfrm>
        <a:graphic>
          <a:graphicData uri="http://schemas.openxmlformats.org/presentationml/2006/ole">
            <mc:AlternateContent xmlns:mc="http://schemas.openxmlformats.org/markup-compatibility/2006">
              <mc:Choice xmlns:v="urn:schemas-microsoft-com:vml" Requires="v">
                <p:oleObj spid="_x0000_s88105" name="Bitmap Image" r:id="rId4" imgW="3629111" imgH="1076142" progId="Paint.Picture">
                  <p:embed/>
                </p:oleObj>
              </mc:Choice>
              <mc:Fallback>
                <p:oleObj name="Bitmap Image" r:id="rId4" imgW="3629111" imgH="1076142" progId="Paint.Picture">
                  <p:embed/>
                  <p:pic>
                    <p:nvPicPr>
                      <p:cNvPr id="0" name="Object 2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4" y="1823924"/>
                        <a:ext cx="28098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 name="Group 5"/>
          <p:cNvGrpSpPr/>
          <p:nvPr/>
        </p:nvGrpSpPr>
        <p:grpSpPr>
          <a:xfrm>
            <a:off x="511573" y="4566331"/>
            <a:ext cx="4928989" cy="915193"/>
            <a:chOff x="511573" y="3709988"/>
            <a:chExt cx="4928989" cy="915193"/>
          </a:xfrm>
        </p:grpSpPr>
        <p:sp>
          <p:nvSpPr>
            <p:cNvPr id="391179" name="Rectangle 11"/>
            <p:cNvSpPr>
              <a:spLocks noChangeArrowheads="1"/>
            </p:cNvSpPr>
            <p:nvPr/>
          </p:nvSpPr>
          <p:spPr bwMode="auto">
            <a:xfrm>
              <a:off x="511573" y="3710781"/>
              <a:ext cx="2286000" cy="914400"/>
            </a:xfrm>
            <a:prstGeom prst="rect">
              <a:avLst/>
            </a:prstGeom>
            <a:noFill/>
            <a:ln w="38100">
              <a:solidFill>
                <a:schemeClr val="bg2"/>
              </a:solidFill>
              <a:miter lim="800000"/>
              <a:headEnd type="none" w="sm" len="sm"/>
              <a:tailEnd type="none" w="sm" len="sm"/>
            </a:ln>
            <a:effectLst/>
          </p:spPr>
          <p:txBody>
            <a:bodyPr wrap="none" anchor="ctr"/>
            <a:lstStyle/>
            <a:p>
              <a:pPr algn="ctr">
                <a:defRPr/>
              </a:pPr>
              <a:r>
                <a:rPr lang="en-US" sz="2400" b="1" dirty="0">
                  <a:effectLst>
                    <a:outerShdw blurRad="38100" dist="38100" dir="2700000" algn="tl">
                      <a:srgbClr val="000000"/>
                    </a:outerShdw>
                  </a:effectLst>
                </a:rPr>
                <a:t>Hazards</a:t>
              </a:r>
            </a:p>
          </p:txBody>
        </p:sp>
        <p:sp>
          <p:nvSpPr>
            <p:cNvPr id="391191" name="Rectangle 23"/>
            <p:cNvSpPr>
              <a:spLocks noChangeArrowheads="1"/>
            </p:cNvSpPr>
            <p:nvPr/>
          </p:nvSpPr>
          <p:spPr bwMode="auto">
            <a:xfrm>
              <a:off x="2792612" y="3709988"/>
              <a:ext cx="2647950" cy="914400"/>
            </a:xfrm>
            <a:prstGeom prst="rect">
              <a:avLst/>
            </a:prstGeom>
            <a:noFill/>
            <a:ln w="38100">
              <a:solidFill>
                <a:schemeClr val="bg2"/>
              </a:solidFill>
              <a:miter lim="800000"/>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2000" b="1" dirty="0"/>
                <a:t>External Source</a:t>
              </a:r>
            </a:p>
            <a:p>
              <a:pPr algn="ctr"/>
              <a:r>
                <a:rPr lang="en-US" sz="2000" b="1" dirty="0"/>
                <a:t>Whole Body</a:t>
              </a:r>
            </a:p>
            <a:p>
              <a:pPr algn="ctr"/>
              <a:r>
                <a:rPr lang="en-US" sz="2000" b="1" dirty="0"/>
                <a:t> Penetrating</a:t>
              </a:r>
            </a:p>
          </p:txBody>
        </p:sp>
      </p:grpSp>
      <p:pic>
        <p:nvPicPr>
          <p:cNvPr id="39119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747" y="2793435"/>
            <a:ext cx="312420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325" y="4673999"/>
            <a:ext cx="5871824" cy="1714781"/>
          </a:xfrm>
          <a:prstGeom prst="rect">
            <a:avLst/>
          </a:prstGeom>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1190"/>
                                        </p:tgtEl>
                                        <p:attrNameLst>
                                          <p:attrName>style.visibility</p:attrName>
                                        </p:attrNameLst>
                                      </p:cBhvr>
                                      <p:to>
                                        <p:strVal val="visible"/>
                                      </p:to>
                                    </p:set>
                                    <p:animEffect transition="in" filter="fade">
                                      <p:cBhvr>
                                        <p:cTn id="7" dur="500"/>
                                        <p:tgtEl>
                                          <p:spTgt spid="39119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91192"/>
                                        </p:tgtEl>
                                        <p:attrNameLst>
                                          <p:attrName>style.visibility</p:attrName>
                                        </p:attrNameLst>
                                      </p:cBhvr>
                                      <p:to>
                                        <p:strVal val="visible"/>
                                      </p:to>
                                    </p:set>
                                    <p:animEffect transition="in" filter="fade">
                                      <p:cBhvr>
                                        <p:cTn id="18" dur="500"/>
                                        <p:tgtEl>
                                          <p:spTgt spid="39119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3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style.rotation</p:attrName>
                                        </p:attrNameLst>
                                      </p:cBhvr>
                                      <p:tavLst>
                                        <p:tav tm="0">
                                          <p:val>
                                            <p:fltVal val="90"/>
                                          </p:val>
                                        </p:tav>
                                        <p:tav tm="100000">
                                          <p:val>
                                            <p:fltVal val="0"/>
                                          </p:val>
                                        </p:tav>
                                      </p:tavLst>
                                    </p:anim>
                                    <p:animEffect transition="in" filter="fade">
                                      <p:cBhvr>
                                        <p:cTn id="32" dur="1000"/>
                                        <p:tgtEl>
                                          <p:spTgt spid="2"/>
                                        </p:tgtEl>
                                      </p:cBhvr>
                                    </p:animEffect>
                                  </p:childTnLst>
                                </p:cTn>
                              </p:par>
                              <p:par>
                                <p:cTn id="33" presetID="10" presetClass="exit" presetSubtype="0" fill="hold" nodeType="withEffect">
                                  <p:stCondLst>
                                    <p:cond delay="0"/>
                                  </p:stCondLst>
                                  <p:childTnLst>
                                    <p:animEffect transition="out" filter="fade">
                                      <p:cBhvr>
                                        <p:cTn id="34" dur="500"/>
                                        <p:tgtEl>
                                          <p:spTgt spid="391192"/>
                                        </p:tgtEl>
                                      </p:cBhvr>
                                    </p:animEffect>
                                    <p:set>
                                      <p:cBhvr>
                                        <p:cTn id="35" dur="1" fill="hold">
                                          <p:stCondLst>
                                            <p:cond delay="499"/>
                                          </p:stCondLst>
                                        </p:cTn>
                                        <p:tgtEl>
                                          <p:spTgt spid="39119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6" presetClass="entr" presetSubtype="42" fill="hold" nodeType="withEffect">
                                  <p:stCondLst>
                                    <p:cond delay="0"/>
                                  </p:stCondLst>
                                  <p:childTnLst>
                                    <p:set>
                                      <p:cBhvr>
                                        <p:cTn id="42" dur="1" fill="hold">
                                          <p:stCondLst>
                                            <p:cond delay="0"/>
                                          </p:stCondLst>
                                        </p:cTn>
                                        <p:tgtEl>
                                          <p:spTgt spid="391170"/>
                                        </p:tgtEl>
                                        <p:attrNameLst>
                                          <p:attrName>style.visibility</p:attrName>
                                        </p:attrNameLst>
                                      </p:cBhvr>
                                      <p:to>
                                        <p:strVal val="visible"/>
                                      </p:to>
                                    </p:set>
                                    <p:animEffect transition="in" filter="barn(outHorizontal)">
                                      <p:cBhvr>
                                        <p:cTn id="43" dur="500"/>
                                        <p:tgtEl>
                                          <p:spTgt spid="391170"/>
                                        </p:tgtEl>
                                      </p:cBhvr>
                                    </p:animEffect>
                                  </p:childTnLst>
                                </p:cTn>
                              </p:par>
                              <p:par>
                                <p:cTn id="44" presetID="10" presetClass="exit" presetSubtype="0" fill="hold" nodeType="with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0"/>
            <a:ext cx="7772400" cy="1143000"/>
          </a:xfrm>
        </p:spPr>
        <p:txBody>
          <a:bodyPr/>
          <a:lstStyle/>
          <a:p>
            <a:pPr eaLnBrk="1" hangingPunct="1">
              <a:defRPr/>
            </a:pPr>
            <a:r>
              <a:rPr lang="en-US" sz="4400" b="1" dirty="0" smtClean="0">
                <a:effectLst>
                  <a:outerShdw blurRad="38100" dist="38100" dir="2700000" algn="tl">
                    <a:srgbClr val="000000">
                      <a:alpha val="43137"/>
                    </a:srgbClr>
                  </a:outerShdw>
                </a:effectLst>
              </a:rPr>
              <a:t>Uses for Gamma Radiation:</a:t>
            </a:r>
          </a:p>
        </p:txBody>
      </p:sp>
      <p:sp>
        <p:nvSpPr>
          <p:cNvPr id="91139" name="Rectangle 3"/>
          <p:cNvSpPr>
            <a:spLocks noGrp="1" noChangeArrowheads="1"/>
          </p:cNvSpPr>
          <p:nvPr>
            <p:ph idx="1"/>
          </p:nvPr>
        </p:nvSpPr>
        <p:spPr>
          <a:xfrm>
            <a:off x="685800" y="1608138"/>
            <a:ext cx="7772400" cy="2484437"/>
          </a:xfrm>
        </p:spPr>
        <p:txBody>
          <a:bodyPr rtlCol="0">
            <a:normAutofit/>
          </a:bodyPr>
          <a:lstStyle/>
          <a:p>
            <a:pPr eaLnBrk="1" hangingPunct="1">
              <a:lnSpc>
                <a:spcPct val="150000"/>
              </a:lnSpc>
              <a:defRPr/>
            </a:pPr>
            <a:r>
              <a:rPr lang="en-US" b="1" dirty="0" smtClean="0">
                <a:effectLst>
                  <a:outerShdw blurRad="38100" dist="38100" dir="2700000" algn="tl">
                    <a:srgbClr val="000000">
                      <a:alpha val="43137"/>
                    </a:srgbClr>
                  </a:outerShdw>
                </a:effectLst>
              </a:rPr>
              <a:t>Food irradiation</a:t>
            </a:r>
          </a:p>
          <a:p>
            <a:pPr eaLnBrk="1" hangingPunct="1">
              <a:lnSpc>
                <a:spcPct val="150000"/>
              </a:lnSpc>
              <a:defRPr/>
            </a:pPr>
            <a:r>
              <a:rPr lang="en-US" b="1" dirty="0" smtClean="0">
                <a:effectLst>
                  <a:outerShdw blurRad="38100" dist="38100" dir="2700000" algn="tl">
                    <a:srgbClr val="000000">
                      <a:alpha val="43137"/>
                    </a:srgbClr>
                  </a:outerShdw>
                </a:effectLst>
              </a:rPr>
              <a:t>Sterilization of medical equipment</a:t>
            </a:r>
          </a:p>
          <a:p>
            <a:pPr eaLnBrk="1" hangingPunct="1">
              <a:lnSpc>
                <a:spcPct val="150000"/>
              </a:lnSpc>
              <a:defRPr/>
            </a:pPr>
            <a:r>
              <a:rPr lang="en-US" b="1" dirty="0" smtClean="0">
                <a:effectLst>
                  <a:outerShdw blurRad="38100" dist="38100" dir="2700000" algn="tl">
                    <a:srgbClr val="000000">
                      <a:alpha val="43137"/>
                    </a:srgbClr>
                  </a:outerShdw>
                </a:effectLst>
              </a:rPr>
              <a:t>Creation of different varieties of flowers</a:t>
            </a:r>
          </a:p>
          <a:p>
            <a:pPr eaLnBrk="1" hangingPunct="1">
              <a:lnSpc>
                <a:spcPct val="150000"/>
              </a:lnSpc>
              <a:defRPr/>
            </a:pPr>
            <a:r>
              <a:rPr lang="en-US" b="1" dirty="0" smtClean="0">
                <a:effectLst>
                  <a:outerShdw blurRad="38100" dist="38100" dir="2700000" algn="tl">
                    <a:srgbClr val="000000">
                      <a:alpha val="43137"/>
                    </a:srgbClr>
                  </a:outerShdw>
                </a:effectLst>
              </a:rPr>
              <a:t>Inspect bridges, vessel welds and Statue Of Liberty.</a:t>
            </a:r>
          </a:p>
        </p:txBody>
      </p:sp>
      <p:graphicFrame>
        <p:nvGraphicFramePr>
          <p:cNvPr id="89092" name="Object 2"/>
          <p:cNvGraphicFramePr>
            <a:graphicFrameLocks noChangeAspect="1"/>
          </p:cNvGraphicFramePr>
          <p:nvPr/>
        </p:nvGraphicFramePr>
        <p:xfrm>
          <a:off x="990600" y="5105400"/>
          <a:ext cx="2057400" cy="990600"/>
        </p:xfrm>
        <a:graphic>
          <a:graphicData uri="http://schemas.openxmlformats.org/presentationml/2006/ole">
            <mc:AlternateContent xmlns:mc="http://schemas.openxmlformats.org/markup-compatibility/2006">
              <mc:Choice xmlns:v="urn:schemas-microsoft-com:vml" Requires="v">
                <p:oleObj spid="_x0000_s89158" name="Microsoft ClipArt Gallery" r:id="rId3" imgW="844296" imgH="463296" progId="MS_ClipArt_Gallery">
                  <p:embed/>
                </p:oleObj>
              </mc:Choice>
              <mc:Fallback>
                <p:oleObj name="Microsoft ClipArt Gallery" r:id="rId3" imgW="844296" imgH="463296" progId="MS_ClipArt_Gallery">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105400"/>
                        <a:ext cx="2057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9093" name="Object 3"/>
          <p:cNvGraphicFramePr>
            <a:graphicFrameLocks noChangeAspect="1"/>
          </p:cNvGraphicFramePr>
          <p:nvPr/>
        </p:nvGraphicFramePr>
        <p:xfrm>
          <a:off x="6324600" y="4114800"/>
          <a:ext cx="1676400" cy="2465388"/>
        </p:xfrm>
        <a:graphic>
          <a:graphicData uri="http://schemas.openxmlformats.org/presentationml/2006/ole">
            <mc:AlternateContent xmlns:mc="http://schemas.openxmlformats.org/markup-compatibility/2006">
              <mc:Choice xmlns:v="urn:schemas-microsoft-com:vml" Requires="v">
                <p:oleObj spid="_x0000_s89159" name="Microsoft ClipArt Gallery" r:id="rId5" imgW="1405128" imgH="2542032" progId="MS_ClipArt_Gallery">
                  <p:embed/>
                </p:oleObj>
              </mc:Choice>
              <mc:Fallback>
                <p:oleObj name="Microsoft ClipArt Gallery" r:id="rId5" imgW="1405128" imgH="2542032" progId="MS_ClipArt_Gallery">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114800"/>
                        <a:ext cx="1676400" cy="246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7510" name="AutoShape 6"/>
          <p:cNvSpPr>
            <a:spLocks noChangeArrowheads="1"/>
          </p:cNvSpPr>
          <p:nvPr/>
        </p:nvSpPr>
        <p:spPr bwMode="auto">
          <a:xfrm>
            <a:off x="3581400" y="4191000"/>
            <a:ext cx="1752600" cy="2057400"/>
          </a:xfrm>
          <a:custGeom>
            <a:avLst/>
            <a:gdLst>
              <a:gd name="G0" fmla="+- 7278 0 0"/>
              <a:gd name="G1" fmla="+- 11796479 0 0"/>
              <a:gd name="G2" fmla="+- 0 0 11796479"/>
              <a:gd name="T0" fmla="*/ 0 256 1"/>
              <a:gd name="T1" fmla="*/ 180 256 1"/>
              <a:gd name="G3" fmla="+- 11796479 T0 T1"/>
              <a:gd name="T2" fmla="*/ 0 256 1"/>
              <a:gd name="T3" fmla="*/ 90 256 1"/>
              <a:gd name="G4" fmla="+- 11796479 T2 T3"/>
              <a:gd name="G5" fmla="*/ G4 2 1"/>
              <a:gd name="T4" fmla="*/ 90 256 1"/>
              <a:gd name="T5" fmla="*/ 0 256 1"/>
              <a:gd name="G6" fmla="+- 11796479 T4 T5"/>
              <a:gd name="G7" fmla="*/ G6 2 1"/>
              <a:gd name="G8" fmla="abs 1179647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278"/>
              <a:gd name="G18" fmla="*/ 7278 1 2"/>
              <a:gd name="G19" fmla="+- G18 5400 0"/>
              <a:gd name="G20" fmla="cos G19 11796479"/>
              <a:gd name="G21" fmla="sin G19 11796479"/>
              <a:gd name="G22" fmla="+- G20 10800 0"/>
              <a:gd name="G23" fmla="+- G21 10800 0"/>
              <a:gd name="G24" fmla="+- 10800 0 G20"/>
              <a:gd name="G25" fmla="+- 7278 10800 0"/>
              <a:gd name="G26" fmla="?: G9 G17 G25"/>
              <a:gd name="G27" fmla="?: G9 0 21600"/>
              <a:gd name="G28" fmla="cos 10800 11796479"/>
              <a:gd name="G29" fmla="sin 10800 11796479"/>
              <a:gd name="G30" fmla="sin 7278 11796479"/>
              <a:gd name="G31" fmla="+- G28 10800 0"/>
              <a:gd name="G32" fmla="+- G29 10800 0"/>
              <a:gd name="G33" fmla="+- G30 10800 0"/>
              <a:gd name="G34" fmla="?: G4 0 G31"/>
              <a:gd name="G35" fmla="?: 11796479 G34 0"/>
              <a:gd name="G36" fmla="?: G6 G35 G31"/>
              <a:gd name="G37" fmla="+- 21600 0 G36"/>
              <a:gd name="G38" fmla="?: G4 0 G33"/>
              <a:gd name="G39" fmla="?: 11796479 G38 G32"/>
              <a:gd name="G40" fmla="?: G6 G39 0"/>
              <a:gd name="G41" fmla="?: G4 G32 21600"/>
              <a:gd name="G42" fmla="?: G6 G41 G33"/>
              <a:gd name="T12" fmla="*/ 10800 w 21600"/>
              <a:gd name="T13" fmla="*/ 0 h 21600"/>
              <a:gd name="T14" fmla="*/ 1761 w 21600"/>
              <a:gd name="T15" fmla="*/ 10800 h 21600"/>
              <a:gd name="T16" fmla="*/ 10800 w 21600"/>
              <a:gd name="T17" fmla="*/ 3522 h 21600"/>
              <a:gd name="T18" fmla="*/ 19839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522" y="10800"/>
                </a:moveTo>
                <a:cubicBezTo>
                  <a:pt x="3522" y="10800"/>
                  <a:pt x="3522" y="10800"/>
                  <a:pt x="3522" y="10800"/>
                </a:cubicBezTo>
                <a:cubicBezTo>
                  <a:pt x="3522" y="6780"/>
                  <a:pt x="6780" y="3522"/>
                  <a:pt x="10800" y="3522"/>
                </a:cubicBezTo>
                <a:cubicBezTo>
                  <a:pt x="14819" y="3522"/>
                  <a:pt x="18078" y="6780"/>
                  <a:pt x="18078" y="10800"/>
                </a:cubicBezTo>
                <a:cubicBezTo>
                  <a:pt x="18078" y="10800"/>
                  <a:pt x="18077" y="10800"/>
                  <a:pt x="18077" y="10800"/>
                </a:cubicBezTo>
                <a:lnTo>
                  <a:pt x="21599" y="10800"/>
                </a:lnTo>
                <a:cubicBezTo>
                  <a:pt x="21599" y="10800"/>
                  <a:pt x="21600" y="10800"/>
                  <a:pt x="21600" y="10800"/>
                </a:cubicBezTo>
                <a:cubicBezTo>
                  <a:pt x="21600" y="4835"/>
                  <a:pt x="16764" y="0"/>
                  <a:pt x="10800" y="0"/>
                </a:cubicBezTo>
                <a:cubicBezTo>
                  <a:pt x="4835" y="0"/>
                  <a:pt x="0" y="4835"/>
                  <a:pt x="0" y="10800"/>
                </a:cubicBezTo>
                <a:cubicBezTo>
                  <a:pt x="-1" y="10800"/>
                  <a:pt x="0" y="10800"/>
                  <a:pt x="0" y="10800"/>
                </a:cubicBezTo>
                <a:close/>
              </a:path>
            </a:pathLst>
          </a:custGeom>
          <a:solidFill>
            <a:schemeClr val="accent1"/>
          </a:solidFill>
          <a:ln w="9525">
            <a:noFill/>
            <a:miter lim="800000"/>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7511" name="AutoShape 7"/>
          <p:cNvSpPr>
            <a:spLocks noChangeArrowheads="1"/>
          </p:cNvSpPr>
          <p:nvPr/>
        </p:nvSpPr>
        <p:spPr bwMode="auto">
          <a:xfrm rot="10748286">
            <a:off x="3581400" y="4343400"/>
            <a:ext cx="1752600" cy="2057400"/>
          </a:xfrm>
          <a:custGeom>
            <a:avLst/>
            <a:gdLst>
              <a:gd name="G0" fmla="+- 7278 0 0"/>
              <a:gd name="G1" fmla="+- 11796479 0 0"/>
              <a:gd name="G2" fmla="+- 0 0 11796479"/>
              <a:gd name="T0" fmla="*/ 0 256 1"/>
              <a:gd name="T1" fmla="*/ 180 256 1"/>
              <a:gd name="G3" fmla="+- 11796479 T0 T1"/>
              <a:gd name="T2" fmla="*/ 0 256 1"/>
              <a:gd name="T3" fmla="*/ 90 256 1"/>
              <a:gd name="G4" fmla="+- 11796479 T2 T3"/>
              <a:gd name="G5" fmla="*/ G4 2 1"/>
              <a:gd name="T4" fmla="*/ 90 256 1"/>
              <a:gd name="T5" fmla="*/ 0 256 1"/>
              <a:gd name="G6" fmla="+- 11796479 T4 T5"/>
              <a:gd name="G7" fmla="*/ G6 2 1"/>
              <a:gd name="G8" fmla="abs 1179647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278"/>
              <a:gd name="G18" fmla="*/ 7278 1 2"/>
              <a:gd name="G19" fmla="+- G18 5400 0"/>
              <a:gd name="G20" fmla="cos G19 11796479"/>
              <a:gd name="G21" fmla="sin G19 11796479"/>
              <a:gd name="G22" fmla="+- G20 10800 0"/>
              <a:gd name="G23" fmla="+- G21 10800 0"/>
              <a:gd name="G24" fmla="+- 10800 0 G20"/>
              <a:gd name="G25" fmla="+- 7278 10800 0"/>
              <a:gd name="G26" fmla="?: G9 G17 G25"/>
              <a:gd name="G27" fmla="?: G9 0 21600"/>
              <a:gd name="G28" fmla="cos 10800 11796479"/>
              <a:gd name="G29" fmla="sin 10800 11796479"/>
              <a:gd name="G30" fmla="sin 7278 11796479"/>
              <a:gd name="G31" fmla="+- G28 10800 0"/>
              <a:gd name="G32" fmla="+- G29 10800 0"/>
              <a:gd name="G33" fmla="+- G30 10800 0"/>
              <a:gd name="G34" fmla="?: G4 0 G31"/>
              <a:gd name="G35" fmla="?: 11796479 G34 0"/>
              <a:gd name="G36" fmla="?: G6 G35 G31"/>
              <a:gd name="G37" fmla="+- 21600 0 G36"/>
              <a:gd name="G38" fmla="?: G4 0 G33"/>
              <a:gd name="G39" fmla="?: 11796479 G38 G32"/>
              <a:gd name="G40" fmla="?: G6 G39 0"/>
              <a:gd name="G41" fmla="?: G4 G32 21600"/>
              <a:gd name="G42" fmla="?: G6 G41 G33"/>
              <a:gd name="T12" fmla="*/ 10800 w 21600"/>
              <a:gd name="T13" fmla="*/ 0 h 21600"/>
              <a:gd name="T14" fmla="*/ 1761 w 21600"/>
              <a:gd name="T15" fmla="*/ 10800 h 21600"/>
              <a:gd name="T16" fmla="*/ 10800 w 21600"/>
              <a:gd name="T17" fmla="*/ 3522 h 21600"/>
              <a:gd name="T18" fmla="*/ 19839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522" y="10800"/>
                </a:moveTo>
                <a:cubicBezTo>
                  <a:pt x="3522" y="10800"/>
                  <a:pt x="3522" y="10800"/>
                  <a:pt x="3522" y="10800"/>
                </a:cubicBezTo>
                <a:cubicBezTo>
                  <a:pt x="3522" y="6780"/>
                  <a:pt x="6780" y="3522"/>
                  <a:pt x="10800" y="3522"/>
                </a:cubicBezTo>
                <a:cubicBezTo>
                  <a:pt x="14819" y="3522"/>
                  <a:pt x="18078" y="6780"/>
                  <a:pt x="18078" y="10800"/>
                </a:cubicBezTo>
                <a:cubicBezTo>
                  <a:pt x="18078" y="10800"/>
                  <a:pt x="18077" y="10800"/>
                  <a:pt x="18077" y="10800"/>
                </a:cubicBezTo>
                <a:lnTo>
                  <a:pt x="21599" y="10800"/>
                </a:lnTo>
                <a:cubicBezTo>
                  <a:pt x="21599" y="10800"/>
                  <a:pt x="21600" y="10800"/>
                  <a:pt x="21600" y="10800"/>
                </a:cubicBezTo>
                <a:cubicBezTo>
                  <a:pt x="21600" y="4835"/>
                  <a:pt x="16764" y="0"/>
                  <a:pt x="10800" y="0"/>
                </a:cubicBezTo>
                <a:cubicBezTo>
                  <a:pt x="4835" y="0"/>
                  <a:pt x="0" y="4835"/>
                  <a:pt x="0" y="10800"/>
                </a:cubicBezTo>
                <a:cubicBezTo>
                  <a:pt x="-1" y="10800"/>
                  <a:pt x="0" y="10800"/>
                  <a:pt x="0" y="10800"/>
                </a:cubicBezTo>
                <a:close/>
              </a:path>
            </a:pathLst>
          </a:custGeom>
          <a:solidFill>
            <a:schemeClr val="accent1"/>
          </a:solidFill>
          <a:ln w="9525">
            <a:noFill/>
            <a:miter lim="800000"/>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7512" name="Freeform 8"/>
          <p:cNvSpPr>
            <a:spLocks/>
          </p:cNvSpPr>
          <p:nvPr/>
        </p:nvSpPr>
        <p:spPr bwMode="auto">
          <a:xfrm>
            <a:off x="3941763" y="5484813"/>
            <a:ext cx="966787" cy="522287"/>
          </a:xfrm>
          <a:custGeom>
            <a:avLst/>
            <a:gdLst/>
            <a:ahLst/>
            <a:cxnLst>
              <a:cxn ang="0">
                <a:pos x="108" y="108"/>
              </a:cxn>
              <a:cxn ang="0">
                <a:pos x="279" y="317"/>
              </a:cxn>
              <a:cxn ang="0">
                <a:pos x="527" y="260"/>
              </a:cxn>
              <a:cxn ang="0">
                <a:pos x="565" y="203"/>
              </a:cxn>
              <a:cxn ang="0">
                <a:pos x="603" y="89"/>
              </a:cxn>
              <a:cxn ang="0">
                <a:pos x="584" y="12"/>
              </a:cxn>
              <a:cxn ang="0">
                <a:pos x="470" y="51"/>
              </a:cxn>
              <a:cxn ang="0">
                <a:pos x="336" y="260"/>
              </a:cxn>
              <a:cxn ang="0">
                <a:pos x="108" y="51"/>
              </a:cxn>
              <a:cxn ang="0">
                <a:pos x="70" y="12"/>
              </a:cxn>
              <a:cxn ang="0">
                <a:pos x="51" y="108"/>
              </a:cxn>
              <a:cxn ang="0">
                <a:pos x="146" y="203"/>
              </a:cxn>
              <a:cxn ang="0">
                <a:pos x="184" y="260"/>
              </a:cxn>
              <a:cxn ang="0">
                <a:pos x="241" y="298"/>
              </a:cxn>
              <a:cxn ang="0">
                <a:pos x="260" y="317"/>
              </a:cxn>
              <a:cxn ang="0">
                <a:pos x="349" y="241"/>
              </a:cxn>
            </a:cxnLst>
            <a:rect l="0" t="0" r="r" b="b"/>
            <a:pathLst>
              <a:path w="609" h="329">
                <a:moveTo>
                  <a:pt x="108" y="108"/>
                </a:moveTo>
                <a:cubicBezTo>
                  <a:pt x="140" y="204"/>
                  <a:pt x="194" y="260"/>
                  <a:pt x="279" y="317"/>
                </a:cubicBezTo>
                <a:cubicBezTo>
                  <a:pt x="378" y="307"/>
                  <a:pt x="457" y="329"/>
                  <a:pt x="527" y="260"/>
                </a:cubicBezTo>
                <a:cubicBezTo>
                  <a:pt x="543" y="243"/>
                  <a:pt x="555" y="223"/>
                  <a:pt x="565" y="203"/>
                </a:cubicBezTo>
                <a:cubicBezTo>
                  <a:pt x="581" y="166"/>
                  <a:pt x="603" y="89"/>
                  <a:pt x="603" y="89"/>
                </a:cubicBezTo>
                <a:cubicBezTo>
                  <a:pt x="596" y="63"/>
                  <a:pt x="609" y="19"/>
                  <a:pt x="584" y="12"/>
                </a:cubicBezTo>
                <a:cubicBezTo>
                  <a:pt x="545" y="0"/>
                  <a:pt x="470" y="51"/>
                  <a:pt x="470" y="51"/>
                </a:cubicBezTo>
                <a:cubicBezTo>
                  <a:pt x="420" y="124"/>
                  <a:pt x="364" y="173"/>
                  <a:pt x="336" y="260"/>
                </a:cubicBezTo>
                <a:cubicBezTo>
                  <a:pt x="297" y="145"/>
                  <a:pt x="220" y="88"/>
                  <a:pt x="108" y="51"/>
                </a:cubicBezTo>
                <a:cubicBezTo>
                  <a:pt x="95" y="38"/>
                  <a:pt x="88" y="12"/>
                  <a:pt x="70" y="12"/>
                </a:cubicBezTo>
                <a:cubicBezTo>
                  <a:pt x="0" y="12"/>
                  <a:pt x="42" y="91"/>
                  <a:pt x="51" y="108"/>
                </a:cubicBezTo>
                <a:cubicBezTo>
                  <a:pt x="83" y="171"/>
                  <a:pt x="88" y="164"/>
                  <a:pt x="146" y="203"/>
                </a:cubicBezTo>
                <a:cubicBezTo>
                  <a:pt x="158" y="222"/>
                  <a:pt x="167" y="243"/>
                  <a:pt x="184" y="260"/>
                </a:cubicBezTo>
                <a:cubicBezTo>
                  <a:pt x="200" y="276"/>
                  <a:pt x="222" y="284"/>
                  <a:pt x="241" y="298"/>
                </a:cubicBezTo>
                <a:cubicBezTo>
                  <a:pt x="248" y="303"/>
                  <a:pt x="253" y="310"/>
                  <a:pt x="260" y="317"/>
                </a:cubicBezTo>
                <a:lnTo>
                  <a:pt x="349" y="241"/>
                </a:lnTo>
              </a:path>
            </a:pathLst>
          </a:custGeom>
          <a:solidFill>
            <a:schemeClr val="accent1"/>
          </a:solidFill>
          <a:ln w="9525">
            <a:no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7513" name="Freeform 9"/>
          <p:cNvSpPr>
            <a:spLocks/>
          </p:cNvSpPr>
          <p:nvPr/>
        </p:nvSpPr>
        <p:spPr bwMode="auto">
          <a:xfrm>
            <a:off x="3962400" y="5410200"/>
            <a:ext cx="533400" cy="560388"/>
          </a:xfrm>
          <a:custGeom>
            <a:avLst/>
            <a:gdLst/>
            <a:ahLst/>
            <a:cxnLst>
              <a:cxn ang="0">
                <a:pos x="0" y="0"/>
              </a:cxn>
              <a:cxn ang="0">
                <a:pos x="133" y="286"/>
              </a:cxn>
              <a:cxn ang="0">
                <a:pos x="190" y="305"/>
              </a:cxn>
              <a:cxn ang="0">
                <a:pos x="247" y="286"/>
              </a:cxn>
              <a:cxn ang="0">
                <a:pos x="247" y="172"/>
              </a:cxn>
              <a:cxn ang="0">
                <a:pos x="190" y="153"/>
              </a:cxn>
              <a:cxn ang="0">
                <a:pos x="152" y="96"/>
              </a:cxn>
              <a:cxn ang="0">
                <a:pos x="38" y="39"/>
              </a:cxn>
              <a:cxn ang="0">
                <a:pos x="0" y="0"/>
              </a:cxn>
            </a:cxnLst>
            <a:rect l="0" t="0" r="r" b="b"/>
            <a:pathLst>
              <a:path w="272" h="305">
                <a:moveTo>
                  <a:pt x="0" y="0"/>
                </a:moveTo>
                <a:cubicBezTo>
                  <a:pt x="14" y="43"/>
                  <a:pt x="73" y="266"/>
                  <a:pt x="133" y="286"/>
                </a:cubicBezTo>
                <a:cubicBezTo>
                  <a:pt x="152" y="292"/>
                  <a:pt x="171" y="298"/>
                  <a:pt x="190" y="305"/>
                </a:cubicBezTo>
                <a:cubicBezTo>
                  <a:pt x="209" y="298"/>
                  <a:pt x="232" y="300"/>
                  <a:pt x="247" y="286"/>
                </a:cubicBezTo>
                <a:cubicBezTo>
                  <a:pt x="272" y="260"/>
                  <a:pt x="272" y="197"/>
                  <a:pt x="247" y="172"/>
                </a:cubicBezTo>
                <a:cubicBezTo>
                  <a:pt x="232" y="157"/>
                  <a:pt x="209" y="159"/>
                  <a:pt x="190" y="153"/>
                </a:cubicBezTo>
                <a:cubicBezTo>
                  <a:pt x="177" y="134"/>
                  <a:pt x="168" y="112"/>
                  <a:pt x="152" y="96"/>
                </a:cubicBezTo>
                <a:cubicBezTo>
                  <a:pt x="77" y="21"/>
                  <a:pt x="117" y="87"/>
                  <a:pt x="38" y="39"/>
                </a:cubicBezTo>
                <a:cubicBezTo>
                  <a:pt x="22" y="29"/>
                  <a:pt x="12" y="13"/>
                  <a:pt x="0" y="0"/>
                </a:cubicBezTo>
                <a:close/>
              </a:path>
            </a:pathLst>
          </a:custGeom>
          <a:solidFill>
            <a:schemeClr val="accent1"/>
          </a:solidFill>
          <a:ln w="9525">
            <a:no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277514" name="Oval 10"/>
          <p:cNvSpPr>
            <a:spLocks noChangeArrowheads="1"/>
          </p:cNvSpPr>
          <p:nvPr/>
        </p:nvSpPr>
        <p:spPr bwMode="auto">
          <a:xfrm>
            <a:off x="4191000" y="4953000"/>
            <a:ext cx="457200" cy="533400"/>
          </a:xfrm>
          <a:prstGeom prst="ellipse">
            <a:avLst/>
          </a:prstGeom>
          <a:solidFill>
            <a:schemeClr val="accent1"/>
          </a:solidFill>
          <a:ln w="9525">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277515" name="Rectangle 11"/>
          <p:cNvSpPr>
            <a:spLocks noChangeArrowheads="1"/>
          </p:cNvSpPr>
          <p:nvPr/>
        </p:nvSpPr>
        <p:spPr bwMode="auto">
          <a:xfrm>
            <a:off x="4419600" y="4191000"/>
            <a:ext cx="152400" cy="609600"/>
          </a:xfrm>
          <a:prstGeom prst="rect">
            <a:avLst/>
          </a:prstGeom>
          <a:solidFill>
            <a:schemeClr val="hlink"/>
          </a:solidFill>
          <a:ln w="9525">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277516" name="Rectangle 12"/>
          <p:cNvSpPr>
            <a:spLocks noChangeArrowheads="1"/>
          </p:cNvSpPr>
          <p:nvPr/>
        </p:nvSpPr>
        <p:spPr bwMode="auto">
          <a:xfrm rot="3369239">
            <a:off x="4953000" y="4495800"/>
            <a:ext cx="152400" cy="609600"/>
          </a:xfrm>
          <a:prstGeom prst="rect">
            <a:avLst/>
          </a:prstGeom>
          <a:solidFill>
            <a:schemeClr val="hlink"/>
          </a:solidFill>
          <a:ln w="9525">
            <a:no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277517" name="Rectangle 13"/>
          <p:cNvSpPr>
            <a:spLocks noChangeArrowheads="1"/>
          </p:cNvSpPr>
          <p:nvPr/>
        </p:nvSpPr>
        <p:spPr bwMode="auto">
          <a:xfrm rot="-3033754">
            <a:off x="3810000" y="4419600"/>
            <a:ext cx="152400" cy="609600"/>
          </a:xfrm>
          <a:prstGeom prst="rect">
            <a:avLst/>
          </a:prstGeom>
          <a:solidFill>
            <a:schemeClr val="hlink"/>
          </a:solidFill>
          <a:ln w="9525">
            <a:solidFill>
              <a:schemeClr val="hlink"/>
            </a:solid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277518" name="Line 14"/>
          <p:cNvSpPr>
            <a:spLocks noChangeShapeType="1"/>
          </p:cNvSpPr>
          <p:nvPr/>
        </p:nvSpPr>
        <p:spPr bwMode="auto">
          <a:xfrm>
            <a:off x="0" y="1447800"/>
            <a:ext cx="9144000" cy="0"/>
          </a:xfrm>
          <a:prstGeom prst="line">
            <a:avLst/>
          </a:prstGeom>
          <a:noFill/>
          <a:ln w="9525">
            <a:solidFill>
              <a:srgbClr val="0000FF"/>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aphicFrame>
        <p:nvGraphicFramePr>
          <p:cNvPr id="89103" name="Object 4"/>
          <p:cNvGraphicFramePr>
            <a:graphicFrameLocks noChangeAspect="1"/>
          </p:cNvGraphicFramePr>
          <p:nvPr/>
        </p:nvGraphicFramePr>
        <p:xfrm>
          <a:off x="6934200" y="1752600"/>
          <a:ext cx="1371600" cy="1384300"/>
        </p:xfrm>
        <a:graphic>
          <a:graphicData uri="http://schemas.openxmlformats.org/presentationml/2006/ole">
            <mc:AlternateContent xmlns:mc="http://schemas.openxmlformats.org/markup-compatibility/2006">
              <mc:Choice xmlns:v="urn:schemas-microsoft-com:vml" Requires="v">
                <p:oleObj spid="_x0000_s89160" name="Microsoft ClipArt Gallery" r:id="rId7" imgW="2921000" imgH="3060700" progId="MS_ClipArt_Gallery">
                  <p:embed/>
                </p:oleObj>
              </mc:Choice>
              <mc:Fallback>
                <p:oleObj name="Microsoft ClipArt Gallery" r:id="rId7" imgW="2921000" imgH="3060700" progId="MS_ClipArt_Gallery">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752600"/>
                        <a:ext cx="1371600" cy="138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557326" y="259556"/>
            <a:ext cx="8000773" cy="1325563"/>
          </a:xfrm>
          <a:ln>
            <a:solidFill>
              <a:schemeClr val="tx1"/>
            </a:solidFill>
            <a:miter lim="800000"/>
            <a:headEnd/>
            <a:tailEnd/>
          </a:ln>
        </p:spPr>
        <p:txBody>
          <a:bodyPr/>
          <a:lstStyle/>
          <a:p>
            <a:pPr eaLnBrk="1" hangingPunct="1">
              <a:defRPr/>
            </a:pPr>
            <a:r>
              <a:rPr lang="en-US" sz="3600" b="1" dirty="0" smtClean="0">
                <a:effectLst>
                  <a:outerShdw blurRad="38100" dist="38100" dir="2700000" algn="tl">
                    <a:srgbClr val="000000">
                      <a:alpha val="43137"/>
                    </a:srgbClr>
                  </a:outerShdw>
                </a:effectLst>
              </a:rPr>
              <a:t>RADIOACTIVE DECAY REACTIONS</a:t>
            </a:r>
          </a:p>
        </p:txBody>
      </p:sp>
      <p:grpSp>
        <p:nvGrpSpPr>
          <p:cNvPr id="2" name="Group 3"/>
          <p:cNvGrpSpPr>
            <a:grpSpLocks/>
          </p:cNvGrpSpPr>
          <p:nvPr/>
        </p:nvGrpSpPr>
        <p:grpSpPr bwMode="auto">
          <a:xfrm>
            <a:off x="685800" y="1752600"/>
            <a:ext cx="7772400" cy="1462088"/>
            <a:chOff x="432" y="1104"/>
            <a:chExt cx="4896" cy="921"/>
          </a:xfrm>
        </p:grpSpPr>
        <p:sp>
          <p:nvSpPr>
            <p:cNvPr id="335876" name="Rectangle 4"/>
            <p:cNvSpPr>
              <a:spLocks noChangeArrowheads="1"/>
            </p:cNvSpPr>
            <p:nvPr/>
          </p:nvSpPr>
          <p:spPr bwMode="auto">
            <a:xfrm>
              <a:off x="432" y="1104"/>
              <a:ext cx="4896" cy="336"/>
            </a:xfrm>
            <a:prstGeom prst="rect">
              <a:avLst/>
            </a:prstGeom>
            <a:noFill/>
            <a:ln w="12700">
              <a:noFill/>
              <a:miter lim="800000"/>
              <a:headEnd/>
              <a:tailEnd/>
            </a:ln>
            <a:effectLst/>
          </p:spPr>
          <p:txBody>
            <a:bodyPr lIns="90487" tIns="44450" rIns="90487" bIns="44450"/>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algn="ctr" eaLnBrk="1" hangingPunct="1">
                <a:lnSpc>
                  <a:spcPct val="90000"/>
                </a:lnSpc>
                <a:spcBef>
                  <a:spcPct val="20000"/>
                </a:spcBef>
                <a:buClr>
                  <a:schemeClr val="hlink"/>
                </a:buClr>
                <a:buSzPct val="90000"/>
                <a:buFont typeface="Wingdings" panose="05000000000000000000" pitchFamily="2" charset="2"/>
                <a:buNone/>
                <a:defRPr/>
              </a:pPr>
              <a:r>
                <a:rPr lang="en-US" b="1" u="sng" smtClean="0">
                  <a:effectLst>
                    <a:outerShdw blurRad="38100" dist="38100" dir="2700000" algn="tl">
                      <a:srgbClr val="000000"/>
                    </a:outerShdw>
                  </a:effectLst>
                </a:rPr>
                <a:t>ALPHA DECAY</a:t>
              </a:r>
              <a:endParaRPr lang="en-US" b="1" smtClean="0">
                <a:effectLst>
                  <a:outerShdw blurRad="38100" dist="38100" dir="2700000" algn="tl">
                    <a:srgbClr val="000000"/>
                  </a:outerShdw>
                </a:effectLst>
              </a:endParaRPr>
            </a:p>
            <a:p>
              <a:pPr algn="ctr" eaLnBrk="1" hangingPunct="1">
                <a:lnSpc>
                  <a:spcPct val="90000"/>
                </a:lnSpc>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grpSp>
          <p:nvGrpSpPr>
            <p:cNvPr id="90137" name="Group 5"/>
            <p:cNvGrpSpPr>
              <a:grpSpLocks/>
            </p:cNvGrpSpPr>
            <p:nvPr/>
          </p:nvGrpSpPr>
          <p:grpSpPr bwMode="auto">
            <a:xfrm>
              <a:off x="1248" y="1392"/>
              <a:ext cx="3696" cy="633"/>
              <a:chOff x="1248" y="1392"/>
              <a:chExt cx="3696" cy="633"/>
            </a:xfrm>
          </p:grpSpPr>
          <p:sp>
            <p:nvSpPr>
              <p:cNvPr id="90138" name="Text Box 6"/>
              <p:cNvSpPr txBox="1">
                <a:spLocks noChangeArrowheads="1"/>
              </p:cNvSpPr>
              <p:nvPr/>
            </p:nvSpPr>
            <p:spPr bwMode="auto">
              <a:xfrm>
                <a:off x="1248" y="1440"/>
                <a:ext cx="480"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a:solidFill>
                      <a:schemeClr val="tx2"/>
                    </a:solidFill>
                    <a:latin typeface="Book Antiqua" panose="02040602050305030304" pitchFamily="18" charset="0"/>
                  </a:rPr>
                  <a:t>238</a:t>
                </a:r>
              </a:p>
              <a:p>
                <a:pPr>
                  <a:spcBef>
                    <a:spcPct val="20000"/>
                  </a:spcBef>
                </a:pPr>
                <a:r>
                  <a:rPr lang="en-US" sz="2400">
                    <a:solidFill>
                      <a:schemeClr val="tx2"/>
                    </a:solidFill>
                    <a:latin typeface="Book Antiqua" panose="02040602050305030304" pitchFamily="18" charset="0"/>
                  </a:rPr>
                  <a:t>92</a:t>
                </a:r>
              </a:p>
            </p:txBody>
          </p:sp>
          <p:sp>
            <p:nvSpPr>
              <p:cNvPr id="90139" name="Text Box 7"/>
              <p:cNvSpPr txBox="1">
                <a:spLocks noChangeArrowheads="1"/>
              </p:cNvSpPr>
              <p:nvPr/>
            </p:nvSpPr>
            <p:spPr bwMode="auto">
              <a:xfrm>
                <a:off x="1680" y="1488"/>
                <a:ext cx="38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latin typeface="Book Antiqua" panose="02040602050305030304" pitchFamily="18" charset="0"/>
                  </a:rPr>
                  <a:t>U</a:t>
                </a:r>
                <a:endParaRPr lang="en-US" sz="2400">
                  <a:solidFill>
                    <a:schemeClr val="accent1"/>
                  </a:solidFill>
                  <a:latin typeface="Book Antiqua" panose="02040602050305030304" pitchFamily="18" charset="0"/>
                </a:endParaRPr>
              </a:p>
            </p:txBody>
          </p:sp>
          <p:sp>
            <p:nvSpPr>
              <p:cNvPr id="335880" name="AutoShape 8"/>
              <p:cNvSpPr>
                <a:spLocks noChangeArrowheads="1"/>
              </p:cNvSpPr>
              <p:nvPr/>
            </p:nvSpPr>
            <p:spPr bwMode="auto">
              <a:xfrm>
                <a:off x="2256" y="1536"/>
                <a:ext cx="615" cy="306"/>
              </a:xfrm>
              <a:prstGeom prst="rightArrow">
                <a:avLst>
                  <a:gd name="adj1" fmla="val 50000"/>
                  <a:gd name="adj2" fmla="val 50245"/>
                </a:avLst>
              </a:prstGeom>
              <a:solidFill>
                <a:srgbClr val="FFFF00"/>
              </a:solidFill>
              <a:ln w="12700">
                <a:solidFill>
                  <a:schemeClr val="tx2"/>
                </a:solid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90141" name="Text Box 9"/>
              <p:cNvSpPr txBox="1">
                <a:spLocks noChangeArrowheads="1"/>
              </p:cNvSpPr>
              <p:nvPr/>
            </p:nvSpPr>
            <p:spPr bwMode="auto">
              <a:xfrm>
                <a:off x="2976" y="1392"/>
                <a:ext cx="480"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a:solidFill>
                      <a:schemeClr val="tx2"/>
                    </a:solidFill>
                    <a:latin typeface="Book Antiqua" panose="02040602050305030304" pitchFamily="18" charset="0"/>
                  </a:rPr>
                  <a:t>234</a:t>
                </a:r>
              </a:p>
              <a:p>
                <a:pPr>
                  <a:spcBef>
                    <a:spcPct val="20000"/>
                  </a:spcBef>
                </a:pPr>
                <a:r>
                  <a:rPr lang="en-US" sz="2400">
                    <a:solidFill>
                      <a:schemeClr val="tx2"/>
                    </a:solidFill>
                    <a:latin typeface="Book Antiqua" panose="02040602050305030304" pitchFamily="18" charset="0"/>
                  </a:rPr>
                  <a:t>90</a:t>
                </a:r>
                <a:endParaRPr lang="en-US" sz="2400">
                  <a:solidFill>
                    <a:schemeClr val="accent1"/>
                  </a:solidFill>
                  <a:latin typeface="Book Antiqua" panose="02040602050305030304" pitchFamily="18" charset="0"/>
                </a:endParaRPr>
              </a:p>
            </p:txBody>
          </p:sp>
          <p:sp>
            <p:nvSpPr>
              <p:cNvPr id="90142" name="Text Box 10"/>
              <p:cNvSpPr txBox="1">
                <a:spLocks noChangeArrowheads="1"/>
              </p:cNvSpPr>
              <p:nvPr/>
            </p:nvSpPr>
            <p:spPr bwMode="auto">
              <a:xfrm>
                <a:off x="3408" y="1488"/>
                <a:ext cx="124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latin typeface="Book Antiqua" panose="02040602050305030304" pitchFamily="18" charset="0"/>
                  </a:rPr>
                  <a:t>Th  +</a:t>
                </a:r>
                <a:endParaRPr lang="en-US" sz="2400">
                  <a:solidFill>
                    <a:schemeClr val="accent1"/>
                  </a:solidFill>
                  <a:latin typeface="Book Antiqua" panose="02040602050305030304" pitchFamily="18" charset="0"/>
                </a:endParaRPr>
              </a:p>
            </p:txBody>
          </p:sp>
          <p:sp>
            <p:nvSpPr>
              <p:cNvPr id="90143" name="Text Box 11"/>
              <p:cNvSpPr txBox="1">
                <a:spLocks noChangeArrowheads="1"/>
              </p:cNvSpPr>
              <p:nvPr/>
            </p:nvSpPr>
            <p:spPr bwMode="auto">
              <a:xfrm>
                <a:off x="4272" y="1392"/>
                <a:ext cx="24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a:solidFill>
                      <a:schemeClr val="tx2"/>
                    </a:solidFill>
                    <a:latin typeface="Book Antiqua" panose="02040602050305030304" pitchFamily="18" charset="0"/>
                  </a:rPr>
                  <a:t>4</a:t>
                </a:r>
              </a:p>
              <a:p>
                <a:pPr>
                  <a:spcBef>
                    <a:spcPct val="50000"/>
                  </a:spcBef>
                </a:pPr>
                <a:r>
                  <a:rPr lang="en-US" sz="2400">
                    <a:solidFill>
                      <a:schemeClr val="tx2"/>
                    </a:solidFill>
                    <a:latin typeface="Book Antiqua" panose="02040602050305030304" pitchFamily="18" charset="0"/>
                  </a:rPr>
                  <a:t>2</a:t>
                </a:r>
              </a:p>
            </p:txBody>
          </p:sp>
          <p:sp>
            <p:nvSpPr>
              <p:cNvPr id="90144" name="Text Box 12"/>
              <p:cNvSpPr txBox="1">
                <a:spLocks noChangeArrowheads="1"/>
              </p:cNvSpPr>
              <p:nvPr/>
            </p:nvSpPr>
            <p:spPr bwMode="auto">
              <a:xfrm>
                <a:off x="4560" y="1440"/>
                <a:ext cx="38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latin typeface="Symbol" panose="05050102010706020507" pitchFamily="18" charset="2"/>
                  </a:rPr>
                  <a:t>a</a:t>
                </a:r>
                <a:endParaRPr lang="en-US" sz="2400">
                  <a:solidFill>
                    <a:schemeClr val="accent1"/>
                  </a:solidFill>
                  <a:latin typeface="Symbol" panose="05050102010706020507" pitchFamily="18" charset="2"/>
                </a:endParaRPr>
              </a:p>
            </p:txBody>
          </p:sp>
        </p:grpSp>
      </p:grpSp>
      <p:grpSp>
        <p:nvGrpSpPr>
          <p:cNvPr id="4" name="Group 13"/>
          <p:cNvGrpSpPr>
            <a:grpSpLocks/>
          </p:cNvGrpSpPr>
          <p:nvPr/>
        </p:nvGrpSpPr>
        <p:grpSpPr bwMode="auto">
          <a:xfrm>
            <a:off x="1752600" y="3276600"/>
            <a:ext cx="7086600" cy="1614488"/>
            <a:chOff x="1104" y="2064"/>
            <a:chExt cx="4464" cy="1017"/>
          </a:xfrm>
        </p:grpSpPr>
        <p:sp>
          <p:nvSpPr>
            <p:cNvPr id="90125" name="Text Box 14"/>
            <p:cNvSpPr txBox="1">
              <a:spLocks noChangeArrowheads="1"/>
            </p:cNvSpPr>
            <p:nvPr/>
          </p:nvSpPr>
          <p:spPr bwMode="auto">
            <a:xfrm>
              <a:off x="1104" y="2448"/>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a:solidFill>
                    <a:schemeClr val="tx2"/>
                  </a:solidFill>
                  <a:latin typeface="Symbol" panose="05050102010706020507" pitchFamily="18" charset="2"/>
                </a:rPr>
                <a:t>234</a:t>
              </a:r>
            </a:p>
            <a:p>
              <a:pPr>
                <a:spcBef>
                  <a:spcPct val="50000"/>
                </a:spcBef>
              </a:pPr>
              <a:r>
                <a:rPr lang="en-US" sz="2400">
                  <a:solidFill>
                    <a:schemeClr val="tx2"/>
                  </a:solidFill>
                  <a:latin typeface="Symbol" panose="05050102010706020507" pitchFamily="18" charset="2"/>
                </a:rPr>
                <a:t>90</a:t>
              </a:r>
            </a:p>
          </p:txBody>
        </p:sp>
        <p:sp>
          <p:nvSpPr>
            <p:cNvPr id="90126" name="Text Box 15"/>
            <p:cNvSpPr txBox="1">
              <a:spLocks noChangeArrowheads="1"/>
            </p:cNvSpPr>
            <p:nvPr/>
          </p:nvSpPr>
          <p:spPr bwMode="auto">
            <a:xfrm>
              <a:off x="1680" y="2448"/>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rPr>
                <a:t>Th</a:t>
              </a:r>
              <a:endParaRPr lang="en-US" sz="2400">
                <a:solidFill>
                  <a:schemeClr val="accent1"/>
                </a:solidFill>
              </a:endParaRPr>
            </a:p>
          </p:txBody>
        </p:sp>
        <p:sp>
          <p:nvSpPr>
            <p:cNvPr id="335888" name="AutoShape 16"/>
            <p:cNvSpPr>
              <a:spLocks noChangeArrowheads="1"/>
            </p:cNvSpPr>
            <p:nvPr/>
          </p:nvSpPr>
          <p:spPr bwMode="auto">
            <a:xfrm>
              <a:off x="2256" y="2496"/>
              <a:ext cx="615" cy="306"/>
            </a:xfrm>
            <a:prstGeom prst="rightArrow">
              <a:avLst>
                <a:gd name="adj1" fmla="val 50000"/>
                <a:gd name="adj2" fmla="val 50245"/>
              </a:avLst>
            </a:prstGeom>
            <a:solidFill>
              <a:srgbClr val="FFFF00"/>
            </a:solidFill>
            <a:ln w="12700">
              <a:solidFill>
                <a:schemeClr val="tx2"/>
              </a:solid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90128" name="Text Box 17"/>
            <p:cNvSpPr txBox="1">
              <a:spLocks noChangeArrowheads="1"/>
            </p:cNvSpPr>
            <p:nvPr/>
          </p:nvSpPr>
          <p:spPr bwMode="auto">
            <a:xfrm>
              <a:off x="3024" y="2448"/>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a:solidFill>
                    <a:schemeClr val="tx2"/>
                  </a:solidFill>
                  <a:latin typeface="Symbol" panose="05050102010706020507" pitchFamily="18" charset="2"/>
                </a:rPr>
                <a:t>234</a:t>
              </a:r>
            </a:p>
            <a:p>
              <a:pPr>
                <a:spcBef>
                  <a:spcPct val="50000"/>
                </a:spcBef>
              </a:pPr>
              <a:r>
                <a:rPr lang="en-US" sz="2400">
                  <a:solidFill>
                    <a:schemeClr val="tx2"/>
                  </a:solidFill>
                  <a:latin typeface="Symbol" panose="05050102010706020507" pitchFamily="18" charset="2"/>
                </a:rPr>
                <a:t>91</a:t>
              </a:r>
            </a:p>
          </p:txBody>
        </p:sp>
        <p:sp>
          <p:nvSpPr>
            <p:cNvPr id="90129" name="Text Box 18"/>
            <p:cNvSpPr txBox="1">
              <a:spLocks noChangeArrowheads="1"/>
            </p:cNvSpPr>
            <p:nvPr/>
          </p:nvSpPr>
          <p:spPr bwMode="auto">
            <a:xfrm>
              <a:off x="3456" y="2400"/>
              <a:ext cx="105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rPr>
                <a:t>Pa  </a:t>
              </a:r>
              <a:r>
                <a:rPr lang="en-US" sz="4000">
                  <a:solidFill>
                    <a:schemeClr val="tx2"/>
                  </a:solidFill>
                </a:rPr>
                <a:t>+</a:t>
              </a:r>
              <a:r>
                <a:rPr lang="en-US" sz="4000" b="1">
                  <a:solidFill>
                    <a:schemeClr val="tx2"/>
                  </a:solidFill>
                </a:rPr>
                <a:t> </a:t>
              </a:r>
              <a:endParaRPr lang="en-US" sz="2400">
                <a:solidFill>
                  <a:schemeClr val="accent1"/>
                </a:solidFill>
              </a:endParaRPr>
            </a:p>
          </p:txBody>
        </p:sp>
        <p:sp>
          <p:nvSpPr>
            <p:cNvPr id="90130" name="Text Box 19"/>
            <p:cNvSpPr txBox="1">
              <a:spLocks noChangeArrowheads="1"/>
            </p:cNvSpPr>
            <p:nvPr/>
          </p:nvSpPr>
          <p:spPr bwMode="auto">
            <a:xfrm>
              <a:off x="4320" y="2304"/>
              <a:ext cx="43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a:solidFill>
                    <a:schemeClr val="tx2"/>
                  </a:solidFill>
                  <a:latin typeface="Symbol" panose="05050102010706020507" pitchFamily="18" charset="2"/>
                </a:rPr>
                <a:t>0</a:t>
              </a:r>
            </a:p>
            <a:p>
              <a:pPr>
                <a:spcBef>
                  <a:spcPct val="50000"/>
                </a:spcBef>
              </a:pPr>
              <a:r>
                <a:rPr lang="en-US" sz="2400">
                  <a:solidFill>
                    <a:schemeClr val="tx2"/>
                  </a:solidFill>
                  <a:latin typeface="Symbol" panose="05050102010706020507" pitchFamily="18" charset="2"/>
                </a:rPr>
                <a:t>-1</a:t>
              </a:r>
              <a:endParaRPr lang="en-US" sz="2400">
                <a:solidFill>
                  <a:schemeClr val="accent1"/>
                </a:solidFill>
                <a:latin typeface="Symbol" panose="05050102010706020507" pitchFamily="18" charset="2"/>
              </a:endParaRPr>
            </a:p>
          </p:txBody>
        </p:sp>
        <p:sp>
          <p:nvSpPr>
            <p:cNvPr id="90131" name="Text Box 20"/>
            <p:cNvSpPr txBox="1">
              <a:spLocks noChangeArrowheads="1"/>
            </p:cNvSpPr>
            <p:nvPr/>
          </p:nvSpPr>
          <p:spPr bwMode="auto">
            <a:xfrm>
              <a:off x="4560" y="2400"/>
              <a:ext cx="38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latin typeface="Symbol" panose="05050102010706020507" pitchFamily="18" charset="2"/>
                </a:rPr>
                <a:t>b</a:t>
              </a:r>
              <a:endParaRPr lang="en-US" sz="2400">
                <a:solidFill>
                  <a:schemeClr val="accent1"/>
                </a:solidFill>
                <a:latin typeface="Symbol" panose="05050102010706020507" pitchFamily="18" charset="2"/>
              </a:endParaRPr>
            </a:p>
          </p:txBody>
        </p:sp>
        <p:sp>
          <p:nvSpPr>
            <p:cNvPr id="90132" name="Rectangle 21"/>
            <p:cNvSpPr>
              <a:spLocks noChangeArrowheads="1"/>
            </p:cNvSpPr>
            <p:nvPr/>
          </p:nvSpPr>
          <p:spPr bwMode="auto">
            <a:xfrm>
              <a:off x="4848" y="2400"/>
              <a:ext cx="30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4000">
                  <a:solidFill>
                    <a:schemeClr val="tx2"/>
                  </a:solidFill>
                </a:rPr>
                <a:t>+</a:t>
              </a:r>
            </a:p>
          </p:txBody>
        </p:sp>
        <p:sp>
          <p:nvSpPr>
            <p:cNvPr id="90133" name="Text Box 22"/>
            <p:cNvSpPr txBox="1">
              <a:spLocks noChangeArrowheads="1"/>
            </p:cNvSpPr>
            <p:nvPr/>
          </p:nvSpPr>
          <p:spPr bwMode="auto">
            <a:xfrm>
              <a:off x="5232" y="2448"/>
              <a:ext cx="33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a:solidFill>
                    <a:schemeClr val="tx2"/>
                  </a:solidFill>
                  <a:latin typeface="Symbol" panose="05050102010706020507" pitchFamily="18" charset="2"/>
                </a:rPr>
                <a:t>n</a:t>
              </a:r>
            </a:p>
          </p:txBody>
        </p:sp>
        <p:sp>
          <p:nvSpPr>
            <p:cNvPr id="335895" name="Line 23"/>
            <p:cNvSpPr>
              <a:spLocks noChangeShapeType="1"/>
            </p:cNvSpPr>
            <p:nvPr/>
          </p:nvSpPr>
          <p:spPr bwMode="auto">
            <a:xfrm>
              <a:off x="5280" y="2544"/>
              <a:ext cx="240" cy="0"/>
            </a:xfrm>
            <a:prstGeom prst="line">
              <a:avLst/>
            </a:prstGeom>
            <a:noFill/>
            <a:ln w="38100">
              <a:solidFill>
                <a:schemeClr val="tx2"/>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90135" name="Rectangle 24"/>
            <p:cNvSpPr>
              <a:spLocks noChangeArrowheads="1"/>
            </p:cNvSpPr>
            <p:nvPr/>
          </p:nvSpPr>
          <p:spPr bwMode="auto">
            <a:xfrm>
              <a:off x="1985" y="2064"/>
              <a:ext cx="1789"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spcBef>
                  <a:spcPct val="20000"/>
                </a:spcBef>
              </a:pPr>
              <a:r>
                <a:rPr kumimoji="1" lang="en-US" b="1" u="sng" dirty="0">
                  <a:latin typeface="+mj-lt"/>
                </a:rPr>
                <a:t>BETA DECAY</a:t>
              </a:r>
            </a:p>
          </p:txBody>
        </p:sp>
      </p:grpSp>
      <p:grpSp>
        <p:nvGrpSpPr>
          <p:cNvPr id="5" name="Group 25"/>
          <p:cNvGrpSpPr>
            <a:grpSpLocks/>
          </p:cNvGrpSpPr>
          <p:nvPr/>
        </p:nvGrpSpPr>
        <p:grpSpPr bwMode="auto">
          <a:xfrm>
            <a:off x="1676400" y="4800600"/>
            <a:ext cx="5867400" cy="1828800"/>
            <a:chOff x="1056" y="3024"/>
            <a:chExt cx="3696" cy="1152"/>
          </a:xfrm>
        </p:grpSpPr>
        <p:sp>
          <p:nvSpPr>
            <p:cNvPr id="90118" name="Text Box 26"/>
            <p:cNvSpPr txBox="1">
              <a:spLocks noChangeArrowheads="1"/>
            </p:cNvSpPr>
            <p:nvPr/>
          </p:nvSpPr>
          <p:spPr bwMode="auto">
            <a:xfrm>
              <a:off x="1056" y="3543"/>
              <a:ext cx="67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a:solidFill>
                    <a:schemeClr val="tx2"/>
                  </a:solidFill>
                  <a:latin typeface="Symbol" panose="05050102010706020507" pitchFamily="18" charset="2"/>
                </a:rPr>
                <a:t>137</a:t>
              </a:r>
              <a:r>
                <a:rPr lang="en-US" sz="2400">
                  <a:solidFill>
                    <a:schemeClr val="tx2"/>
                  </a:solidFill>
                </a:rPr>
                <a:t>m</a:t>
              </a:r>
            </a:p>
            <a:p>
              <a:pPr>
                <a:spcBef>
                  <a:spcPct val="50000"/>
                </a:spcBef>
              </a:pPr>
              <a:r>
                <a:rPr lang="en-US" sz="2400">
                  <a:solidFill>
                    <a:schemeClr val="tx2"/>
                  </a:solidFill>
                </a:rPr>
                <a:t>56</a:t>
              </a:r>
              <a:endParaRPr lang="en-US" sz="2400">
                <a:solidFill>
                  <a:schemeClr val="accent1"/>
                </a:solidFill>
                <a:latin typeface="Symbol" panose="05050102010706020507" pitchFamily="18" charset="2"/>
              </a:endParaRPr>
            </a:p>
          </p:txBody>
        </p:sp>
        <p:sp>
          <p:nvSpPr>
            <p:cNvPr id="90119" name="Text Box 27"/>
            <p:cNvSpPr txBox="1">
              <a:spLocks noChangeArrowheads="1"/>
            </p:cNvSpPr>
            <p:nvPr/>
          </p:nvSpPr>
          <p:spPr bwMode="auto">
            <a:xfrm>
              <a:off x="1776" y="3552"/>
              <a:ext cx="52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rPr>
                <a:t>Ba</a:t>
              </a:r>
              <a:endParaRPr lang="en-US" sz="2400">
                <a:solidFill>
                  <a:schemeClr val="accent1"/>
                </a:solidFill>
              </a:endParaRPr>
            </a:p>
          </p:txBody>
        </p:sp>
        <p:sp>
          <p:nvSpPr>
            <p:cNvPr id="335900" name="AutoShape 28"/>
            <p:cNvSpPr>
              <a:spLocks noChangeArrowheads="1"/>
            </p:cNvSpPr>
            <p:nvPr/>
          </p:nvSpPr>
          <p:spPr bwMode="auto">
            <a:xfrm>
              <a:off x="2304" y="3600"/>
              <a:ext cx="615" cy="306"/>
            </a:xfrm>
            <a:prstGeom prst="rightArrow">
              <a:avLst>
                <a:gd name="adj1" fmla="val 50000"/>
                <a:gd name="adj2" fmla="val 50245"/>
              </a:avLst>
            </a:prstGeom>
            <a:solidFill>
              <a:srgbClr val="FFFF00"/>
            </a:solidFill>
            <a:ln w="12700">
              <a:solidFill>
                <a:schemeClr val="tx2"/>
              </a:solid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90121" name="Text Box 29"/>
            <p:cNvSpPr txBox="1">
              <a:spLocks noChangeArrowheads="1"/>
            </p:cNvSpPr>
            <p:nvPr/>
          </p:nvSpPr>
          <p:spPr bwMode="auto">
            <a:xfrm>
              <a:off x="3024" y="3504"/>
              <a:ext cx="62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400">
                  <a:solidFill>
                    <a:schemeClr val="tx2"/>
                  </a:solidFill>
                  <a:latin typeface="Symbol" panose="05050102010706020507" pitchFamily="18" charset="2"/>
                </a:rPr>
                <a:t>137</a:t>
              </a:r>
            </a:p>
            <a:p>
              <a:pPr>
                <a:spcBef>
                  <a:spcPct val="50000"/>
                </a:spcBef>
              </a:pPr>
              <a:r>
                <a:rPr lang="en-US" sz="2400">
                  <a:solidFill>
                    <a:schemeClr val="tx2"/>
                  </a:solidFill>
                  <a:latin typeface="Symbol" panose="05050102010706020507" pitchFamily="18" charset="2"/>
                </a:rPr>
                <a:t>56</a:t>
              </a:r>
              <a:endParaRPr lang="en-US" sz="2400">
                <a:solidFill>
                  <a:schemeClr val="accent1"/>
                </a:solidFill>
                <a:latin typeface="Symbol" panose="05050102010706020507" pitchFamily="18" charset="2"/>
              </a:endParaRPr>
            </a:p>
          </p:txBody>
        </p:sp>
        <p:sp>
          <p:nvSpPr>
            <p:cNvPr id="90122" name="Text Box 30"/>
            <p:cNvSpPr txBox="1">
              <a:spLocks noChangeArrowheads="1"/>
            </p:cNvSpPr>
            <p:nvPr/>
          </p:nvSpPr>
          <p:spPr bwMode="auto">
            <a:xfrm>
              <a:off x="3456" y="3552"/>
              <a:ext cx="120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rPr>
                <a:t>Ba  </a:t>
              </a:r>
              <a:r>
                <a:rPr lang="en-US" sz="4000">
                  <a:solidFill>
                    <a:schemeClr val="tx2"/>
                  </a:solidFill>
                </a:rPr>
                <a:t>+</a:t>
              </a:r>
              <a:endParaRPr lang="en-US" sz="2400">
                <a:solidFill>
                  <a:schemeClr val="accent1"/>
                </a:solidFill>
              </a:endParaRPr>
            </a:p>
          </p:txBody>
        </p:sp>
        <p:sp>
          <p:nvSpPr>
            <p:cNvPr id="90123" name="Text Box 31"/>
            <p:cNvSpPr txBox="1">
              <a:spLocks noChangeArrowheads="1"/>
            </p:cNvSpPr>
            <p:nvPr/>
          </p:nvSpPr>
          <p:spPr bwMode="auto">
            <a:xfrm>
              <a:off x="4416" y="3504"/>
              <a:ext cx="33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4000" b="1">
                  <a:solidFill>
                    <a:schemeClr val="tx2"/>
                  </a:solidFill>
                  <a:latin typeface="Symbol" panose="05050102010706020507" pitchFamily="18" charset="2"/>
                </a:rPr>
                <a:t>g</a:t>
              </a:r>
              <a:endParaRPr lang="en-US" sz="2400">
                <a:solidFill>
                  <a:schemeClr val="accent1"/>
                </a:solidFill>
                <a:latin typeface="Symbol" panose="05050102010706020507" pitchFamily="18" charset="2"/>
              </a:endParaRPr>
            </a:p>
          </p:txBody>
        </p:sp>
        <p:sp>
          <p:nvSpPr>
            <p:cNvPr id="90124" name="Rectangle 32"/>
            <p:cNvSpPr>
              <a:spLocks noChangeArrowheads="1"/>
            </p:cNvSpPr>
            <p:nvPr/>
          </p:nvSpPr>
          <p:spPr bwMode="auto">
            <a:xfrm>
              <a:off x="1808" y="3024"/>
              <a:ext cx="21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kumimoji="1" lang="en-US" b="1" u="sng" dirty="0">
                  <a:latin typeface="+mj-lt"/>
                </a:rPr>
                <a:t>GAMMA DECAY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643063" y="250825"/>
            <a:ext cx="6926262" cy="722313"/>
          </a:xfrm>
        </p:spPr>
        <p:txBody>
          <a:bodyPr/>
          <a:lstStyle/>
          <a:p>
            <a:pPr eaLnBrk="1" hangingPunct="1">
              <a:defRPr/>
            </a:pPr>
            <a:r>
              <a:rPr lang="en-US" sz="4400" b="1" dirty="0" smtClean="0">
                <a:effectLst>
                  <a:outerShdw blurRad="38100" dist="38100" dir="2700000" algn="tl">
                    <a:srgbClr val="000000">
                      <a:alpha val="43137"/>
                    </a:srgbClr>
                  </a:outerShdw>
                </a:effectLst>
              </a:rPr>
              <a:t>Radioactive Half-life</a:t>
            </a:r>
          </a:p>
        </p:txBody>
      </p:sp>
      <p:pic>
        <p:nvPicPr>
          <p:cNvPr id="91139" name="Picture 3"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319213"/>
            <a:ext cx="8729662"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6050" y="138113"/>
            <a:ext cx="8839200" cy="1143000"/>
          </a:xfrm>
        </p:spPr>
        <p:txBody>
          <a:bodyPr/>
          <a:lstStyle/>
          <a:p>
            <a:pPr eaLnBrk="1" hangingPunct="1">
              <a:defRPr/>
            </a:pPr>
            <a:r>
              <a:rPr lang="en-US" sz="3600" b="1" dirty="0" smtClean="0">
                <a:effectLst>
                  <a:outerShdw blurRad="38100" dist="38100" dir="2700000" algn="tl">
                    <a:srgbClr val="000000">
                      <a:alpha val="43137"/>
                    </a:srgbClr>
                  </a:outerShdw>
                </a:effectLst>
              </a:rPr>
              <a:t>Do you think of these things as well?</a:t>
            </a:r>
          </a:p>
        </p:txBody>
      </p:sp>
      <p:pic>
        <p:nvPicPr>
          <p:cNvPr id="386051" name="Picture 3" descr="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50" y="1401763"/>
            <a:ext cx="3040063"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2" name="Picture 4" descr="new-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412908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247650" y="1546225"/>
            <a:ext cx="435927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lnSpc>
                <a:spcPct val="150000"/>
              </a:lnSpc>
              <a:buFontTx/>
              <a:buChar char="•"/>
              <a:defRPr/>
            </a:pPr>
            <a:r>
              <a:rPr lang="en-US" sz="3600" dirty="0" smtClean="0">
                <a:effectLst>
                  <a:outerShdw blurRad="38100" dist="38100" dir="2700000" algn="tl">
                    <a:srgbClr val="000000">
                      <a:alpha val="43137"/>
                    </a:srgbClr>
                  </a:outerShdw>
                </a:effectLst>
              </a:rPr>
              <a:t> </a:t>
            </a:r>
            <a:r>
              <a:rPr lang="en-US" sz="3600" b="1" dirty="0" smtClean="0">
                <a:effectLst>
                  <a:outerShdw blurRad="38100" dist="38100" dir="2700000" algn="tl">
                    <a:srgbClr val="000000">
                      <a:alpha val="43137"/>
                    </a:srgbClr>
                  </a:outerShdw>
                </a:effectLst>
              </a:rPr>
              <a:t>Food</a:t>
            </a:r>
          </a:p>
          <a:p>
            <a:pPr eaLnBrk="1" hangingPunct="1">
              <a:lnSpc>
                <a:spcPct val="150000"/>
              </a:lnSpc>
              <a:buFontTx/>
              <a:buChar char="•"/>
              <a:defRPr/>
            </a:pPr>
            <a:r>
              <a:rPr lang="en-US" sz="3600" dirty="0" smtClean="0">
                <a:effectLst>
                  <a:outerShdw blurRad="38100" dist="38100" dir="2700000" algn="tl">
                    <a:srgbClr val="000000">
                      <a:alpha val="43137"/>
                    </a:srgbClr>
                  </a:outerShdw>
                </a:effectLst>
              </a:rPr>
              <a:t> </a:t>
            </a:r>
            <a:r>
              <a:rPr lang="en-US" sz="3600" b="1" dirty="0" smtClean="0">
                <a:effectLst>
                  <a:outerShdw blurRad="38100" dist="38100" dir="2700000" algn="tl">
                    <a:srgbClr val="000000">
                      <a:alpha val="43137"/>
                    </a:srgbClr>
                  </a:outerShdw>
                </a:effectLst>
              </a:rPr>
              <a:t>Space</a:t>
            </a:r>
          </a:p>
          <a:p>
            <a:pPr eaLnBrk="1" hangingPunct="1">
              <a:lnSpc>
                <a:spcPct val="150000"/>
              </a:lnSpc>
              <a:buFontTx/>
              <a:buChar char="•"/>
              <a:defRPr/>
            </a:pPr>
            <a:r>
              <a:rPr lang="en-US" sz="3600"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Utilities</a:t>
            </a:r>
          </a:p>
          <a:p>
            <a:pPr eaLnBrk="1" hangingPunct="1">
              <a:lnSpc>
                <a:spcPct val="150000"/>
              </a:lnSpc>
              <a:buFontTx/>
              <a:buChar char="•"/>
              <a:defRPr/>
            </a:pPr>
            <a:r>
              <a:rPr lang="en-US" b="1" dirty="0" smtClean="0">
                <a:effectLst>
                  <a:outerShdw blurRad="38100" dist="38100" dir="2700000" algn="tl">
                    <a:srgbClr val="000000">
                      <a:alpha val="43137"/>
                    </a:srgbClr>
                  </a:outerShdw>
                </a:effectLst>
              </a:rPr>
              <a:t> Consumer Products</a:t>
            </a:r>
          </a:p>
          <a:p>
            <a:pPr eaLnBrk="1" hangingPunct="1">
              <a:lnSpc>
                <a:spcPct val="150000"/>
              </a:lnSpc>
              <a:buFontTx/>
              <a:buChar char="•"/>
              <a:defRPr/>
            </a:pPr>
            <a:r>
              <a:rPr lang="en-US" b="1" dirty="0" smtClean="0">
                <a:effectLst>
                  <a:outerShdw blurRad="38100" dist="38100" dir="2700000" algn="tl">
                    <a:srgbClr val="000000">
                      <a:alpha val="43137"/>
                    </a:srgbClr>
                  </a:outerShdw>
                </a:effectLst>
              </a:rPr>
              <a:t> Medicine</a:t>
            </a:r>
          </a:p>
        </p:txBody>
      </p:sp>
      <p:pic>
        <p:nvPicPr>
          <p:cNvPr id="386054" name="Picture 6" descr="A23 Utility Light Bulbs 200 Watts (Cl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265238"/>
            <a:ext cx="12874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5" name="Picture 7" descr="A23 Utility Light Bulbs 200 Watts (Cl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325" y="1265238"/>
            <a:ext cx="12874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6" name="Picture 8" descr="A23 Utility Light Bulbs 200 Watts (Cl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265238"/>
            <a:ext cx="128746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7" name="Picture 9" descr="A23 Utility Light Bulbs 200 Watts (Cl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940050"/>
            <a:ext cx="12874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8" name="Picture 10" descr="A23 Utility Light Bulbs 200 Watts (Cl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325" y="2940050"/>
            <a:ext cx="12874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9" name="Picture 11" descr="A23 Utility Light Bulbs 200 Watts (Cl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2940050"/>
            <a:ext cx="1287462"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4588" y="1550988"/>
            <a:ext cx="34004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61" name="Picture 13" descr="cat-scan-contr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250" y="1370013"/>
            <a:ext cx="297338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6051"/>
                                        </p:tgtEl>
                                        <p:attrNameLst>
                                          <p:attrName>style.visibility</p:attrName>
                                        </p:attrNameLst>
                                      </p:cBhvr>
                                      <p:to>
                                        <p:strVal val="visible"/>
                                      </p:to>
                                    </p:set>
                                    <p:animEffect transition="in" filter="fade">
                                      <p:cBhvr>
                                        <p:cTn id="7" dur="500"/>
                                        <p:tgtEl>
                                          <p:spTgt spid="386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86051"/>
                                        </p:tgtEl>
                                      </p:cBhvr>
                                    </p:animEffect>
                                    <p:set>
                                      <p:cBhvr>
                                        <p:cTn id="12" dur="1" fill="hold">
                                          <p:stCondLst>
                                            <p:cond delay="499"/>
                                          </p:stCondLst>
                                        </p:cTn>
                                        <p:tgtEl>
                                          <p:spTgt spid="386051"/>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386052"/>
                                        </p:tgtEl>
                                        <p:attrNameLst>
                                          <p:attrName>style.visibility</p:attrName>
                                        </p:attrNameLst>
                                      </p:cBhvr>
                                      <p:to>
                                        <p:strVal val="visible"/>
                                      </p:to>
                                    </p:set>
                                    <p:animEffect transition="in" filter="fade">
                                      <p:cBhvr>
                                        <p:cTn id="16" dur="500"/>
                                        <p:tgtEl>
                                          <p:spTgt spid="3860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386052"/>
                                        </p:tgtEl>
                                      </p:cBhvr>
                                    </p:animEffect>
                                    <p:set>
                                      <p:cBhvr>
                                        <p:cTn id="21" dur="1" fill="hold">
                                          <p:stCondLst>
                                            <p:cond delay="499"/>
                                          </p:stCondLst>
                                        </p:cTn>
                                        <p:tgtEl>
                                          <p:spTgt spid="386052"/>
                                        </p:tgtEl>
                                        <p:attrNameLst>
                                          <p:attrName>style.visibility</p:attrName>
                                        </p:attrNameLst>
                                      </p:cBhvr>
                                      <p:to>
                                        <p:strVal val="hidden"/>
                                      </p:to>
                                    </p:set>
                                  </p:childTnLst>
                                </p:cTn>
                              </p:par>
                            </p:childTnLst>
                          </p:cTn>
                        </p:par>
                        <p:par>
                          <p:cTn id="22" fill="hold" nodeType="afterGroup">
                            <p:stCondLst>
                              <p:cond delay="500"/>
                            </p:stCondLst>
                            <p:childTnLst>
                              <p:par>
                                <p:cTn id="23" presetID="45" presetClass="entr" presetSubtype="0" fill="hold" nodeType="afterEffect">
                                  <p:stCondLst>
                                    <p:cond delay="0"/>
                                  </p:stCondLst>
                                  <p:childTnLst>
                                    <p:set>
                                      <p:cBhvr>
                                        <p:cTn id="24" dur="1" fill="hold">
                                          <p:stCondLst>
                                            <p:cond delay="0"/>
                                          </p:stCondLst>
                                        </p:cTn>
                                        <p:tgtEl>
                                          <p:spTgt spid="386054"/>
                                        </p:tgtEl>
                                        <p:attrNameLst>
                                          <p:attrName>style.visibility</p:attrName>
                                        </p:attrNameLst>
                                      </p:cBhvr>
                                      <p:to>
                                        <p:strVal val="visible"/>
                                      </p:to>
                                    </p:set>
                                    <p:animEffect transition="in" filter="fade">
                                      <p:cBhvr>
                                        <p:cTn id="25" dur="1000"/>
                                        <p:tgtEl>
                                          <p:spTgt spid="386054"/>
                                        </p:tgtEl>
                                      </p:cBhvr>
                                    </p:animEffect>
                                    <p:anim calcmode="lin" valueType="num">
                                      <p:cBhvr>
                                        <p:cTn id="26" dur="1000" fill="hold"/>
                                        <p:tgtEl>
                                          <p:spTgt spid="386054"/>
                                        </p:tgtEl>
                                        <p:attrNameLst>
                                          <p:attrName>ppt_w</p:attrName>
                                        </p:attrNameLst>
                                      </p:cBhvr>
                                      <p:tavLst>
                                        <p:tav tm="0" fmla="#ppt_w*sin(2.5*pi*$)">
                                          <p:val>
                                            <p:fltVal val="0"/>
                                          </p:val>
                                        </p:tav>
                                        <p:tav tm="100000">
                                          <p:val>
                                            <p:fltVal val="1"/>
                                          </p:val>
                                        </p:tav>
                                      </p:tavLst>
                                    </p:anim>
                                    <p:anim calcmode="lin" valueType="num">
                                      <p:cBhvr>
                                        <p:cTn id="27" dur="1000" fill="hold"/>
                                        <p:tgtEl>
                                          <p:spTgt spid="386054"/>
                                        </p:tgtEl>
                                        <p:attrNameLst>
                                          <p:attrName>ppt_h</p:attrName>
                                        </p:attrNameLst>
                                      </p:cBhvr>
                                      <p:tavLst>
                                        <p:tav tm="0">
                                          <p:val>
                                            <p:strVal val="#ppt_h"/>
                                          </p:val>
                                        </p:tav>
                                        <p:tav tm="100000">
                                          <p:val>
                                            <p:strVal val="#ppt_h"/>
                                          </p:val>
                                        </p:tav>
                                      </p:tavLst>
                                    </p:anim>
                                  </p:childTnLst>
                                </p:cTn>
                              </p:par>
                              <p:par>
                                <p:cTn id="28" presetID="21" presetClass="entr" presetSubtype="1" fill="hold" nodeType="withEffect">
                                  <p:stCondLst>
                                    <p:cond delay="0"/>
                                  </p:stCondLst>
                                  <p:childTnLst>
                                    <p:set>
                                      <p:cBhvr>
                                        <p:cTn id="29" dur="1" fill="hold">
                                          <p:stCondLst>
                                            <p:cond delay="0"/>
                                          </p:stCondLst>
                                        </p:cTn>
                                        <p:tgtEl>
                                          <p:spTgt spid="386056"/>
                                        </p:tgtEl>
                                        <p:attrNameLst>
                                          <p:attrName>style.visibility</p:attrName>
                                        </p:attrNameLst>
                                      </p:cBhvr>
                                      <p:to>
                                        <p:strVal val="visible"/>
                                      </p:to>
                                    </p:set>
                                    <p:animEffect transition="in" filter="wheel(1)">
                                      <p:cBhvr>
                                        <p:cTn id="30" dur="1000"/>
                                        <p:tgtEl>
                                          <p:spTgt spid="386056"/>
                                        </p:tgtEl>
                                      </p:cBhvr>
                                    </p:animEffect>
                                  </p:childTnLst>
                                </p:cTn>
                              </p:par>
                              <p:par>
                                <p:cTn id="31" presetID="45" presetClass="entr" presetSubtype="0" fill="hold" nodeType="withEffect">
                                  <p:stCondLst>
                                    <p:cond delay="0"/>
                                  </p:stCondLst>
                                  <p:childTnLst>
                                    <p:set>
                                      <p:cBhvr>
                                        <p:cTn id="32" dur="1" fill="hold">
                                          <p:stCondLst>
                                            <p:cond delay="0"/>
                                          </p:stCondLst>
                                        </p:cTn>
                                        <p:tgtEl>
                                          <p:spTgt spid="386055"/>
                                        </p:tgtEl>
                                        <p:attrNameLst>
                                          <p:attrName>style.visibility</p:attrName>
                                        </p:attrNameLst>
                                      </p:cBhvr>
                                      <p:to>
                                        <p:strVal val="visible"/>
                                      </p:to>
                                    </p:set>
                                    <p:animEffect transition="in" filter="fade">
                                      <p:cBhvr>
                                        <p:cTn id="33" dur="1000"/>
                                        <p:tgtEl>
                                          <p:spTgt spid="386055"/>
                                        </p:tgtEl>
                                      </p:cBhvr>
                                    </p:animEffect>
                                    <p:anim calcmode="lin" valueType="num">
                                      <p:cBhvr>
                                        <p:cTn id="34" dur="1000" fill="hold"/>
                                        <p:tgtEl>
                                          <p:spTgt spid="386055"/>
                                        </p:tgtEl>
                                        <p:attrNameLst>
                                          <p:attrName>ppt_w</p:attrName>
                                        </p:attrNameLst>
                                      </p:cBhvr>
                                      <p:tavLst>
                                        <p:tav tm="0" fmla="#ppt_w*sin(2.5*pi*$)">
                                          <p:val>
                                            <p:fltVal val="0"/>
                                          </p:val>
                                        </p:tav>
                                        <p:tav tm="100000">
                                          <p:val>
                                            <p:fltVal val="1"/>
                                          </p:val>
                                        </p:tav>
                                      </p:tavLst>
                                    </p:anim>
                                    <p:anim calcmode="lin" valueType="num">
                                      <p:cBhvr>
                                        <p:cTn id="35" dur="1000" fill="hold"/>
                                        <p:tgtEl>
                                          <p:spTgt spid="386055"/>
                                        </p:tgtEl>
                                        <p:attrNameLst>
                                          <p:attrName>ppt_h</p:attrName>
                                        </p:attrNameLst>
                                      </p:cBhvr>
                                      <p:tavLst>
                                        <p:tav tm="0">
                                          <p:val>
                                            <p:strVal val="#ppt_h"/>
                                          </p:val>
                                        </p:tav>
                                        <p:tav tm="100000">
                                          <p:val>
                                            <p:strVal val="#ppt_h"/>
                                          </p:val>
                                        </p:tav>
                                      </p:tavLst>
                                    </p:anim>
                                  </p:childTnLst>
                                </p:cTn>
                              </p:par>
                              <p:par>
                                <p:cTn id="36" presetID="21" presetClass="entr" presetSubtype="1" fill="hold" nodeType="withEffect">
                                  <p:stCondLst>
                                    <p:cond delay="0"/>
                                  </p:stCondLst>
                                  <p:childTnLst>
                                    <p:set>
                                      <p:cBhvr>
                                        <p:cTn id="37" dur="1" fill="hold">
                                          <p:stCondLst>
                                            <p:cond delay="0"/>
                                          </p:stCondLst>
                                        </p:cTn>
                                        <p:tgtEl>
                                          <p:spTgt spid="386057"/>
                                        </p:tgtEl>
                                        <p:attrNameLst>
                                          <p:attrName>style.visibility</p:attrName>
                                        </p:attrNameLst>
                                      </p:cBhvr>
                                      <p:to>
                                        <p:strVal val="visible"/>
                                      </p:to>
                                    </p:set>
                                    <p:animEffect transition="in" filter="wheel(1)">
                                      <p:cBhvr>
                                        <p:cTn id="38" dur="1000"/>
                                        <p:tgtEl>
                                          <p:spTgt spid="386057"/>
                                        </p:tgtEl>
                                      </p:cBhvr>
                                    </p:animEffect>
                                  </p:childTnLst>
                                </p:cTn>
                              </p:par>
                              <p:par>
                                <p:cTn id="39" presetID="45" presetClass="entr" presetSubtype="0" fill="hold" nodeType="withEffect">
                                  <p:stCondLst>
                                    <p:cond delay="0"/>
                                  </p:stCondLst>
                                  <p:childTnLst>
                                    <p:set>
                                      <p:cBhvr>
                                        <p:cTn id="40" dur="1" fill="hold">
                                          <p:stCondLst>
                                            <p:cond delay="0"/>
                                          </p:stCondLst>
                                        </p:cTn>
                                        <p:tgtEl>
                                          <p:spTgt spid="386059"/>
                                        </p:tgtEl>
                                        <p:attrNameLst>
                                          <p:attrName>style.visibility</p:attrName>
                                        </p:attrNameLst>
                                      </p:cBhvr>
                                      <p:to>
                                        <p:strVal val="visible"/>
                                      </p:to>
                                    </p:set>
                                    <p:animEffect transition="in" filter="fade">
                                      <p:cBhvr>
                                        <p:cTn id="41" dur="1000"/>
                                        <p:tgtEl>
                                          <p:spTgt spid="386059"/>
                                        </p:tgtEl>
                                      </p:cBhvr>
                                    </p:animEffect>
                                    <p:anim calcmode="lin" valueType="num">
                                      <p:cBhvr>
                                        <p:cTn id="42" dur="1000" fill="hold"/>
                                        <p:tgtEl>
                                          <p:spTgt spid="386059"/>
                                        </p:tgtEl>
                                        <p:attrNameLst>
                                          <p:attrName>ppt_w</p:attrName>
                                        </p:attrNameLst>
                                      </p:cBhvr>
                                      <p:tavLst>
                                        <p:tav tm="0" fmla="#ppt_w*sin(2.5*pi*$)">
                                          <p:val>
                                            <p:fltVal val="0"/>
                                          </p:val>
                                        </p:tav>
                                        <p:tav tm="100000">
                                          <p:val>
                                            <p:fltVal val="1"/>
                                          </p:val>
                                        </p:tav>
                                      </p:tavLst>
                                    </p:anim>
                                    <p:anim calcmode="lin" valueType="num">
                                      <p:cBhvr>
                                        <p:cTn id="43" dur="1000" fill="hold"/>
                                        <p:tgtEl>
                                          <p:spTgt spid="386059"/>
                                        </p:tgtEl>
                                        <p:attrNameLst>
                                          <p:attrName>ppt_h</p:attrName>
                                        </p:attrNameLst>
                                      </p:cBhvr>
                                      <p:tavLst>
                                        <p:tav tm="0">
                                          <p:val>
                                            <p:strVal val="#ppt_h"/>
                                          </p:val>
                                        </p:tav>
                                        <p:tav tm="100000">
                                          <p:val>
                                            <p:strVal val="#ppt_h"/>
                                          </p:val>
                                        </p:tav>
                                      </p:tavLst>
                                    </p:anim>
                                  </p:childTnLst>
                                </p:cTn>
                              </p:par>
                              <p:par>
                                <p:cTn id="44" presetID="21" presetClass="entr" presetSubtype="1" fill="hold" nodeType="withEffect">
                                  <p:stCondLst>
                                    <p:cond delay="0"/>
                                  </p:stCondLst>
                                  <p:childTnLst>
                                    <p:set>
                                      <p:cBhvr>
                                        <p:cTn id="45" dur="1" fill="hold">
                                          <p:stCondLst>
                                            <p:cond delay="0"/>
                                          </p:stCondLst>
                                        </p:cTn>
                                        <p:tgtEl>
                                          <p:spTgt spid="386058"/>
                                        </p:tgtEl>
                                        <p:attrNameLst>
                                          <p:attrName>style.visibility</p:attrName>
                                        </p:attrNameLst>
                                      </p:cBhvr>
                                      <p:to>
                                        <p:strVal val="visible"/>
                                      </p:to>
                                    </p:set>
                                    <p:animEffect transition="in" filter="wheel(1)">
                                      <p:cBhvr>
                                        <p:cTn id="46" dur="1000"/>
                                        <p:tgtEl>
                                          <p:spTgt spid="38605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xit" presetSubtype="1" fill="hold" nodeType="clickEffect">
                                  <p:stCondLst>
                                    <p:cond delay="0"/>
                                  </p:stCondLst>
                                  <p:childTnLst>
                                    <p:animEffect transition="out" filter="wheel(1)">
                                      <p:cBhvr>
                                        <p:cTn id="50" dur="1000"/>
                                        <p:tgtEl>
                                          <p:spTgt spid="386054"/>
                                        </p:tgtEl>
                                      </p:cBhvr>
                                    </p:animEffect>
                                    <p:set>
                                      <p:cBhvr>
                                        <p:cTn id="51" dur="1" fill="hold">
                                          <p:stCondLst>
                                            <p:cond delay="999"/>
                                          </p:stCondLst>
                                        </p:cTn>
                                        <p:tgtEl>
                                          <p:spTgt spid="386054"/>
                                        </p:tgtEl>
                                        <p:attrNameLst>
                                          <p:attrName>style.visibility</p:attrName>
                                        </p:attrNameLst>
                                      </p:cBhvr>
                                      <p:to>
                                        <p:strVal val="hidden"/>
                                      </p:to>
                                    </p:set>
                                  </p:childTnLst>
                                </p:cTn>
                              </p:par>
                              <p:par>
                                <p:cTn id="52" presetID="45" presetClass="exit" presetSubtype="0" fill="hold" nodeType="withEffect">
                                  <p:stCondLst>
                                    <p:cond delay="0"/>
                                  </p:stCondLst>
                                  <p:childTnLst>
                                    <p:animEffect transition="out" filter="fade">
                                      <p:cBhvr>
                                        <p:cTn id="53" dur="1000"/>
                                        <p:tgtEl>
                                          <p:spTgt spid="386056"/>
                                        </p:tgtEl>
                                      </p:cBhvr>
                                    </p:animEffect>
                                    <p:anim calcmode="lin" valueType="num">
                                      <p:cBhvr>
                                        <p:cTn id="54" dur="1000"/>
                                        <p:tgtEl>
                                          <p:spTgt spid="38605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5" dur="1000"/>
                                        <p:tgtEl>
                                          <p:spTgt spid="386056"/>
                                        </p:tgtEl>
                                        <p:attrNameLst>
                                          <p:attrName>ppt_h</p:attrName>
                                        </p:attrNameLst>
                                      </p:cBhvr>
                                      <p:tavLst>
                                        <p:tav tm="0">
                                          <p:val>
                                            <p:strVal val="ppt_h"/>
                                          </p:val>
                                        </p:tav>
                                        <p:tav tm="100000">
                                          <p:val>
                                            <p:strVal val="ppt_h"/>
                                          </p:val>
                                        </p:tav>
                                      </p:tavLst>
                                    </p:anim>
                                    <p:set>
                                      <p:cBhvr>
                                        <p:cTn id="56" dur="1" fill="hold">
                                          <p:stCondLst>
                                            <p:cond delay="999"/>
                                          </p:stCondLst>
                                        </p:cTn>
                                        <p:tgtEl>
                                          <p:spTgt spid="386056"/>
                                        </p:tgtEl>
                                        <p:attrNameLst>
                                          <p:attrName>style.visibility</p:attrName>
                                        </p:attrNameLst>
                                      </p:cBhvr>
                                      <p:to>
                                        <p:strVal val="hidden"/>
                                      </p:to>
                                    </p:set>
                                  </p:childTnLst>
                                </p:cTn>
                              </p:par>
                              <p:par>
                                <p:cTn id="57" presetID="21" presetClass="exit" presetSubtype="1" fill="hold" nodeType="withEffect">
                                  <p:stCondLst>
                                    <p:cond delay="0"/>
                                  </p:stCondLst>
                                  <p:childTnLst>
                                    <p:animEffect transition="out" filter="wheel(1)">
                                      <p:cBhvr>
                                        <p:cTn id="58" dur="1000"/>
                                        <p:tgtEl>
                                          <p:spTgt spid="386055"/>
                                        </p:tgtEl>
                                      </p:cBhvr>
                                    </p:animEffect>
                                    <p:set>
                                      <p:cBhvr>
                                        <p:cTn id="59" dur="1" fill="hold">
                                          <p:stCondLst>
                                            <p:cond delay="999"/>
                                          </p:stCondLst>
                                        </p:cTn>
                                        <p:tgtEl>
                                          <p:spTgt spid="386055"/>
                                        </p:tgtEl>
                                        <p:attrNameLst>
                                          <p:attrName>style.visibility</p:attrName>
                                        </p:attrNameLst>
                                      </p:cBhvr>
                                      <p:to>
                                        <p:strVal val="hidden"/>
                                      </p:to>
                                    </p:set>
                                  </p:childTnLst>
                                </p:cTn>
                              </p:par>
                              <p:par>
                                <p:cTn id="60" presetID="45" presetClass="exit" presetSubtype="0" fill="hold" nodeType="withEffect">
                                  <p:stCondLst>
                                    <p:cond delay="0"/>
                                  </p:stCondLst>
                                  <p:childTnLst>
                                    <p:animEffect transition="out" filter="fade">
                                      <p:cBhvr>
                                        <p:cTn id="61" dur="1000"/>
                                        <p:tgtEl>
                                          <p:spTgt spid="386057"/>
                                        </p:tgtEl>
                                      </p:cBhvr>
                                    </p:animEffect>
                                    <p:anim calcmode="lin" valueType="num">
                                      <p:cBhvr>
                                        <p:cTn id="62" dur="1000"/>
                                        <p:tgtEl>
                                          <p:spTgt spid="38605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1000"/>
                                        <p:tgtEl>
                                          <p:spTgt spid="386057"/>
                                        </p:tgtEl>
                                        <p:attrNameLst>
                                          <p:attrName>ppt_h</p:attrName>
                                        </p:attrNameLst>
                                      </p:cBhvr>
                                      <p:tavLst>
                                        <p:tav tm="0">
                                          <p:val>
                                            <p:strVal val="ppt_h"/>
                                          </p:val>
                                        </p:tav>
                                        <p:tav tm="100000">
                                          <p:val>
                                            <p:strVal val="ppt_h"/>
                                          </p:val>
                                        </p:tav>
                                      </p:tavLst>
                                    </p:anim>
                                    <p:set>
                                      <p:cBhvr>
                                        <p:cTn id="64" dur="1" fill="hold">
                                          <p:stCondLst>
                                            <p:cond delay="999"/>
                                          </p:stCondLst>
                                        </p:cTn>
                                        <p:tgtEl>
                                          <p:spTgt spid="386057"/>
                                        </p:tgtEl>
                                        <p:attrNameLst>
                                          <p:attrName>style.visibility</p:attrName>
                                        </p:attrNameLst>
                                      </p:cBhvr>
                                      <p:to>
                                        <p:strVal val="hidden"/>
                                      </p:to>
                                    </p:set>
                                  </p:childTnLst>
                                </p:cTn>
                              </p:par>
                              <p:par>
                                <p:cTn id="65" presetID="21" presetClass="exit" presetSubtype="1" fill="hold" nodeType="withEffect">
                                  <p:stCondLst>
                                    <p:cond delay="0"/>
                                  </p:stCondLst>
                                  <p:childTnLst>
                                    <p:animEffect transition="out" filter="wheel(1)">
                                      <p:cBhvr>
                                        <p:cTn id="66" dur="1000"/>
                                        <p:tgtEl>
                                          <p:spTgt spid="386059"/>
                                        </p:tgtEl>
                                      </p:cBhvr>
                                    </p:animEffect>
                                    <p:set>
                                      <p:cBhvr>
                                        <p:cTn id="67" dur="1" fill="hold">
                                          <p:stCondLst>
                                            <p:cond delay="999"/>
                                          </p:stCondLst>
                                        </p:cTn>
                                        <p:tgtEl>
                                          <p:spTgt spid="386059"/>
                                        </p:tgtEl>
                                        <p:attrNameLst>
                                          <p:attrName>style.visibility</p:attrName>
                                        </p:attrNameLst>
                                      </p:cBhvr>
                                      <p:to>
                                        <p:strVal val="hidden"/>
                                      </p:to>
                                    </p:set>
                                  </p:childTnLst>
                                </p:cTn>
                              </p:par>
                              <p:par>
                                <p:cTn id="68" presetID="45" presetClass="exit" presetSubtype="0" fill="hold" nodeType="withEffect">
                                  <p:stCondLst>
                                    <p:cond delay="0"/>
                                  </p:stCondLst>
                                  <p:childTnLst>
                                    <p:animEffect transition="out" filter="fade">
                                      <p:cBhvr>
                                        <p:cTn id="69" dur="1000"/>
                                        <p:tgtEl>
                                          <p:spTgt spid="386058"/>
                                        </p:tgtEl>
                                      </p:cBhvr>
                                    </p:animEffect>
                                    <p:anim calcmode="lin" valueType="num">
                                      <p:cBhvr>
                                        <p:cTn id="70" dur="1000"/>
                                        <p:tgtEl>
                                          <p:spTgt spid="38605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1" dur="1000"/>
                                        <p:tgtEl>
                                          <p:spTgt spid="386058"/>
                                        </p:tgtEl>
                                        <p:attrNameLst>
                                          <p:attrName>ppt_h</p:attrName>
                                        </p:attrNameLst>
                                      </p:cBhvr>
                                      <p:tavLst>
                                        <p:tav tm="0">
                                          <p:val>
                                            <p:strVal val="ppt_h"/>
                                          </p:val>
                                        </p:tav>
                                        <p:tav tm="100000">
                                          <p:val>
                                            <p:strVal val="ppt_h"/>
                                          </p:val>
                                        </p:tav>
                                      </p:tavLst>
                                    </p:anim>
                                    <p:set>
                                      <p:cBhvr>
                                        <p:cTn id="72" dur="1" fill="hold">
                                          <p:stCondLst>
                                            <p:cond delay="999"/>
                                          </p:stCondLst>
                                        </p:cTn>
                                        <p:tgtEl>
                                          <p:spTgt spid="386058"/>
                                        </p:tgtEl>
                                        <p:attrNameLst>
                                          <p:attrName>style.visibility</p:attrName>
                                        </p:attrNameLst>
                                      </p:cBhvr>
                                      <p:to>
                                        <p:strVal val="hidden"/>
                                      </p:to>
                                    </p:set>
                                  </p:childTnLst>
                                </p:cTn>
                              </p:par>
                            </p:childTnLst>
                          </p:cTn>
                        </p:par>
                        <p:par>
                          <p:cTn id="73" fill="hold" nodeType="afterGroup">
                            <p:stCondLst>
                              <p:cond delay="1000"/>
                            </p:stCondLst>
                            <p:childTnLst>
                              <p:par>
                                <p:cTn id="74" presetID="10" presetClass="entr" presetSubtype="0" fill="hold" nodeType="afterEffect">
                                  <p:stCondLst>
                                    <p:cond delay="0"/>
                                  </p:stCondLst>
                                  <p:childTnLst>
                                    <p:set>
                                      <p:cBhvr>
                                        <p:cTn id="75" dur="1" fill="hold">
                                          <p:stCondLst>
                                            <p:cond delay="0"/>
                                          </p:stCondLst>
                                        </p:cTn>
                                        <p:tgtEl>
                                          <p:spTgt spid="386060"/>
                                        </p:tgtEl>
                                        <p:attrNameLst>
                                          <p:attrName>style.visibility</p:attrName>
                                        </p:attrNameLst>
                                      </p:cBhvr>
                                      <p:to>
                                        <p:strVal val="visible"/>
                                      </p:to>
                                    </p:set>
                                    <p:animEffect transition="in" filter="fade">
                                      <p:cBhvr>
                                        <p:cTn id="76" dur="500"/>
                                        <p:tgtEl>
                                          <p:spTgt spid="386060"/>
                                        </p:tgtEl>
                                      </p:cBhvr>
                                    </p:animEffec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nodeType="clickEffect">
                                  <p:stCondLst>
                                    <p:cond delay="0"/>
                                  </p:stCondLst>
                                  <p:childTnLst>
                                    <p:animEffect transition="out" filter="fade">
                                      <p:cBhvr>
                                        <p:cTn id="80" dur="500"/>
                                        <p:tgtEl>
                                          <p:spTgt spid="386060"/>
                                        </p:tgtEl>
                                      </p:cBhvr>
                                    </p:animEffect>
                                    <p:set>
                                      <p:cBhvr>
                                        <p:cTn id="81" dur="1" fill="hold">
                                          <p:stCondLst>
                                            <p:cond delay="499"/>
                                          </p:stCondLst>
                                        </p:cTn>
                                        <p:tgtEl>
                                          <p:spTgt spid="386060"/>
                                        </p:tgtEl>
                                        <p:attrNameLst>
                                          <p:attrName>style.visibility</p:attrName>
                                        </p:attrNameLst>
                                      </p:cBhvr>
                                      <p:to>
                                        <p:strVal val="hidden"/>
                                      </p:to>
                                    </p:set>
                                  </p:childTnLst>
                                </p:cTn>
                              </p:par>
                            </p:childTnLst>
                          </p:cTn>
                        </p:par>
                        <p:par>
                          <p:cTn id="82" fill="hold" nodeType="afterGroup">
                            <p:stCondLst>
                              <p:cond delay="500"/>
                            </p:stCondLst>
                            <p:childTnLst>
                              <p:par>
                                <p:cTn id="83" presetID="10" presetClass="entr" presetSubtype="0" fill="hold" nodeType="afterEffect">
                                  <p:stCondLst>
                                    <p:cond delay="0"/>
                                  </p:stCondLst>
                                  <p:childTnLst>
                                    <p:set>
                                      <p:cBhvr>
                                        <p:cTn id="84" dur="1" fill="hold">
                                          <p:stCondLst>
                                            <p:cond delay="0"/>
                                          </p:stCondLst>
                                        </p:cTn>
                                        <p:tgtEl>
                                          <p:spTgt spid="386061"/>
                                        </p:tgtEl>
                                        <p:attrNameLst>
                                          <p:attrName>style.visibility</p:attrName>
                                        </p:attrNameLst>
                                      </p:cBhvr>
                                      <p:to>
                                        <p:strVal val="visible"/>
                                      </p:to>
                                    </p:set>
                                    <p:animEffect transition="in" filter="fade">
                                      <p:cBhvr>
                                        <p:cTn id="85" dur="500"/>
                                        <p:tgtEl>
                                          <p:spTgt spid="386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241675" y="288925"/>
            <a:ext cx="2933700" cy="1139825"/>
          </a:xfrm>
        </p:spPr>
        <p:txBody>
          <a:bodyPr/>
          <a:lstStyle/>
          <a:p>
            <a:pPr eaLnBrk="1" hangingPunct="1">
              <a:defRPr/>
            </a:pPr>
            <a:r>
              <a:rPr lang="en-US" sz="4400" b="1" dirty="0" smtClean="0">
                <a:effectLst>
                  <a:outerShdw blurRad="38100" dist="38100" dir="2700000" algn="tl">
                    <a:srgbClr val="000000">
                      <a:alpha val="43137"/>
                    </a:srgbClr>
                  </a:outerShdw>
                </a:effectLst>
              </a:rPr>
              <a:t>Half-Life</a:t>
            </a:r>
          </a:p>
        </p:txBody>
      </p:sp>
      <p:pic>
        <p:nvPicPr>
          <p:cNvPr id="93187" name="Picture 3" descr="NE 02-xx Half-Life Y"/>
          <p:cNvPicPr>
            <a:picLocks noGrp="1" noChangeAspect="1" noChangeArrowheads="1"/>
          </p:cNvPicPr>
          <p:nvPr>
            <p:ph idx="1"/>
          </p:nvPr>
        </p:nvPicPr>
        <p:blipFill>
          <a:blip r:embed="rId2" cstate="print">
            <a:grayscl/>
            <a:biLevel thresh="50000"/>
            <a:extLst>
              <a:ext uri="{28A0092B-C50C-407E-A947-70E740481C1C}">
                <a14:useLocalDpi xmlns:a14="http://schemas.microsoft.com/office/drawing/2010/main" val="0"/>
              </a:ext>
            </a:extLst>
          </a:blip>
          <a:srcRect/>
          <a:stretch>
            <a:fillRect/>
          </a:stretch>
        </p:blipFill>
        <p:spPr>
          <a:xfrm>
            <a:off x="1473200" y="1825625"/>
            <a:ext cx="6197600" cy="4351338"/>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2642"/>
            <a:ext cx="9144000" cy="44998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641"/>
            <a:ext cx="9144000" cy="44998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2640"/>
            <a:ext cx="9144000" cy="4499887"/>
          </a:xfrm>
          <a:prstGeom prst="rect">
            <a:avLst/>
          </a:prstGeom>
        </p:spPr>
      </p:pic>
      <p:sp>
        <p:nvSpPr>
          <p:cNvPr id="8" name="TextBox 7"/>
          <p:cNvSpPr txBox="1"/>
          <p:nvPr/>
        </p:nvSpPr>
        <p:spPr>
          <a:xfrm>
            <a:off x="3193576" y="298478"/>
            <a:ext cx="5622878" cy="769441"/>
          </a:xfrm>
          <a:prstGeom prst="rect">
            <a:avLst/>
          </a:prstGeom>
          <a:noFill/>
        </p:spPr>
        <p:txBody>
          <a:bodyPr wrap="square" rtlCol="0">
            <a:spAutoFit/>
          </a:bodyPr>
          <a:lstStyle/>
          <a:p>
            <a:r>
              <a:rPr lang="en-US" sz="4400" b="1" dirty="0" smtClean="0">
                <a:solidFill>
                  <a:schemeClr val="bg1"/>
                </a:solidFill>
                <a:effectLst>
                  <a:outerShdw blurRad="38100" dist="38100" dir="2700000" algn="tl">
                    <a:srgbClr val="000000">
                      <a:alpha val="43137"/>
                    </a:srgbClr>
                  </a:outerShdw>
                </a:effectLst>
                <a:latin typeface="+mj-lt"/>
              </a:rPr>
              <a:t>Half Life</a:t>
            </a:r>
            <a:endParaRPr lang="en-US" sz="4400"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Grp="1" noChangeAspect="1"/>
          </p:cNvGraphicFramePr>
          <p:nvPr>
            <p:ph idx="1"/>
            <p:extLst>
              <p:ext uri="{D42A27DB-BD31-4B8C-83A1-F6EECF244321}">
                <p14:modId xmlns:p14="http://schemas.microsoft.com/office/powerpoint/2010/main" val="710416705"/>
              </p:ext>
            </p:extLst>
          </p:nvPr>
        </p:nvGraphicFramePr>
        <p:xfrm>
          <a:off x="146594" y="579550"/>
          <a:ext cx="8795100" cy="5442889"/>
        </p:xfrm>
        <a:graphic>
          <a:graphicData uri="http://schemas.openxmlformats.org/presentationml/2006/ole">
            <mc:AlternateContent xmlns:mc="http://schemas.openxmlformats.org/markup-compatibility/2006">
              <mc:Choice xmlns:v="urn:schemas-microsoft-com:vml" Requires="v">
                <p:oleObj spid="_x0000_s95254" name="PBrush" r:id="rId3" imgW="5799323" imgH="3589331" progId="">
                  <p:embed/>
                </p:oleObj>
              </mc:Choice>
              <mc:Fallback>
                <p:oleObj name="PBrush" r:id="rId3" imgW="5799323" imgH="3589331"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94" y="579550"/>
                        <a:ext cx="8795100" cy="5442889"/>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endParaRPr lang="en-US" smtClean="0"/>
          </a:p>
        </p:txBody>
      </p:sp>
      <p:pic>
        <p:nvPicPr>
          <p:cNvPr id="962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6588" y="95250"/>
            <a:ext cx="7783512" cy="6575425"/>
          </a:xfrm>
          <a:noFill/>
          <a:extLs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om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0"/>
            <a:ext cx="5684838" cy="6858000"/>
          </a:xfrm>
          <a:noFill/>
        </p:spPr>
      </p:pic>
      <p:sp>
        <p:nvSpPr>
          <p:cNvPr id="99331" name="Text Box 3"/>
          <p:cNvSpPr txBox="1">
            <a:spLocks noChangeArrowheads="1"/>
          </p:cNvSpPr>
          <p:nvPr/>
        </p:nvSpPr>
        <p:spPr bwMode="auto">
          <a:xfrm>
            <a:off x="138113" y="287338"/>
            <a:ext cx="8915400" cy="584775"/>
          </a:xfrm>
          <a:prstGeom prst="rect">
            <a:avLst/>
          </a:prstGeom>
          <a:solidFill>
            <a:schemeClr val="accent1">
              <a:lumMod val="60000"/>
              <a:lumOff val="40000"/>
              <a:alpha val="49000"/>
            </a:schemeClr>
          </a:solidFill>
          <a:ln>
            <a:noFill/>
          </a:ln>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defRPr/>
            </a:pPr>
            <a:r>
              <a:rPr lang="en-US" b="1" dirty="0" smtClean="0">
                <a:solidFill>
                  <a:srgbClr val="FFFFFF"/>
                </a:solidFill>
                <a:latin typeface="+mj-lt"/>
              </a:rPr>
              <a:t>HOW RADIATION </a:t>
            </a:r>
            <a:r>
              <a:rPr lang="en-US" b="1" dirty="0">
                <a:solidFill>
                  <a:srgbClr val="FFFFFF"/>
                </a:solidFill>
                <a:latin typeface="+mj-lt"/>
              </a:rPr>
              <a:t>A</a:t>
            </a:r>
            <a:r>
              <a:rPr lang="en-US" b="1" dirty="0" smtClean="0">
                <a:solidFill>
                  <a:srgbClr val="FFFFFF"/>
                </a:solidFill>
                <a:latin typeface="+mj-lt"/>
              </a:rPr>
              <a:t>FFECTS YOUR BRAIN</a:t>
            </a:r>
          </a:p>
        </p:txBody>
      </p:sp>
      <p:sp>
        <p:nvSpPr>
          <p:cNvPr id="2" name="Rectangle 1"/>
          <p:cNvSpPr/>
          <p:nvPr/>
        </p:nvSpPr>
        <p:spPr>
          <a:xfrm>
            <a:off x="5964238" y="0"/>
            <a:ext cx="1323975" cy="28733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00" name="Text Box 176"/>
          <p:cNvSpPr txBox="1">
            <a:spLocks noChangeArrowheads="1"/>
          </p:cNvSpPr>
          <p:nvPr/>
        </p:nvSpPr>
        <p:spPr bwMode="auto">
          <a:xfrm>
            <a:off x="1585913" y="1776413"/>
            <a:ext cx="403225" cy="366712"/>
          </a:xfrm>
          <a:prstGeom prst="rect">
            <a:avLst/>
          </a:prstGeom>
          <a:noFill/>
          <a:ln w="9525" algn="ctr">
            <a:noFill/>
            <a:miter lim="800000"/>
            <a:headEnd/>
            <a:tailEnd/>
          </a:ln>
          <a:effectLst/>
        </p:spPr>
        <p:txBody>
          <a:bodyPr>
            <a:spAutoFit/>
          </a:bodyPr>
          <a:lstStyle>
            <a:lvl1pPr marL="342900" indent="-342900"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9pPr>
          </a:lstStyle>
          <a:p>
            <a:pPr eaLnBrk="1" hangingPunct="1">
              <a:spcBef>
                <a:spcPct val="50000"/>
              </a:spcBef>
              <a:buClr>
                <a:schemeClr val="hlink"/>
              </a:buClr>
              <a:buSzPct val="90000"/>
              <a:buFont typeface="Wingdings" panose="05000000000000000000" pitchFamily="2" charset="2"/>
              <a:buNone/>
              <a:defRPr/>
            </a:pPr>
            <a:r>
              <a:rPr lang="en-US" sz="1800" dirty="0" smtClean="0">
                <a:solidFill>
                  <a:schemeClr val="accent2"/>
                </a:solidFill>
                <a:effectLst>
                  <a:outerShdw blurRad="38100" dist="38100" dir="2700000" algn="tl">
                    <a:srgbClr val="000000"/>
                  </a:outerShdw>
                </a:effectLst>
              </a:rPr>
              <a:t>+</a:t>
            </a:r>
          </a:p>
        </p:txBody>
      </p:sp>
      <p:sp>
        <p:nvSpPr>
          <p:cNvPr id="308401" name="Text Box 177"/>
          <p:cNvSpPr txBox="1">
            <a:spLocks noChangeArrowheads="1"/>
          </p:cNvSpPr>
          <p:nvPr/>
        </p:nvSpPr>
        <p:spPr bwMode="auto">
          <a:xfrm>
            <a:off x="1955800" y="2092325"/>
            <a:ext cx="403225" cy="366713"/>
          </a:xfrm>
          <a:prstGeom prst="rect">
            <a:avLst/>
          </a:prstGeom>
          <a:noFill/>
          <a:ln w="9525" algn="ctr">
            <a:noFill/>
            <a:miter lim="800000"/>
            <a:headEnd/>
            <a:tailEnd/>
          </a:ln>
          <a:effectLst/>
        </p:spPr>
        <p:txBody>
          <a:bodyPr>
            <a:spAutoFit/>
          </a:bodyPr>
          <a:lstStyle>
            <a:lvl1pPr marL="342900" indent="-342900"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9pPr>
          </a:lstStyle>
          <a:p>
            <a:pPr eaLnBrk="1" hangingPunct="1">
              <a:spcBef>
                <a:spcPct val="50000"/>
              </a:spcBef>
              <a:buClr>
                <a:schemeClr val="hlink"/>
              </a:buClr>
              <a:buSzPct val="90000"/>
              <a:buFont typeface="Wingdings" panose="05000000000000000000" pitchFamily="2" charset="2"/>
              <a:buNone/>
              <a:defRPr/>
            </a:pPr>
            <a:r>
              <a:rPr lang="en-US" sz="1800" dirty="0" smtClean="0">
                <a:solidFill>
                  <a:schemeClr val="accent2"/>
                </a:solidFill>
                <a:effectLst>
                  <a:outerShdw blurRad="38100" dist="38100" dir="2700000" algn="tl">
                    <a:srgbClr val="000000"/>
                  </a:outerShdw>
                </a:effectLst>
              </a:rPr>
              <a:t>+</a:t>
            </a:r>
          </a:p>
        </p:txBody>
      </p:sp>
      <p:sp>
        <p:nvSpPr>
          <p:cNvPr id="98306" name="Rectangle 160"/>
          <p:cNvSpPr>
            <a:spLocks noChangeArrowheads="1"/>
          </p:cNvSpPr>
          <p:nvPr/>
        </p:nvSpPr>
        <p:spPr bwMode="auto">
          <a:xfrm>
            <a:off x="463550" y="1527175"/>
            <a:ext cx="8210550" cy="50434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1800">
                <a:solidFill>
                  <a:schemeClr val="bg1"/>
                </a:solidFill>
              </a:rPr>
              <a:t>alpha</a:t>
            </a:r>
          </a:p>
        </p:txBody>
      </p:sp>
      <p:sp>
        <p:nvSpPr>
          <p:cNvPr id="98307" name="Rectangle 2"/>
          <p:cNvSpPr>
            <a:spLocks noGrp="1" noChangeArrowheads="1"/>
          </p:cNvSpPr>
          <p:nvPr>
            <p:ph type="title"/>
          </p:nvPr>
        </p:nvSpPr>
        <p:spPr>
          <a:xfrm>
            <a:off x="457200" y="242888"/>
            <a:ext cx="8229600" cy="1143000"/>
          </a:xfrm>
        </p:spPr>
        <p:txBody>
          <a:bodyPr/>
          <a:lstStyle/>
          <a:p>
            <a:pPr algn="ctr" eaLnBrk="1" hangingPunct="1"/>
            <a:r>
              <a:rPr lang="en-US" sz="4400" b="1" dirty="0" smtClean="0">
                <a:effectLst>
                  <a:outerShdw blurRad="38100" dist="38100" dir="2700000" algn="tl">
                    <a:srgbClr val="000000">
                      <a:alpha val="43137"/>
                    </a:srgbClr>
                  </a:outerShdw>
                </a:effectLst>
              </a:rPr>
              <a:t>Radiation Interaction and Penetration Through Matter</a:t>
            </a:r>
          </a:p>
        </p:txBody>
      </p:sp>
      <p:pic>
        <p:nvPicPr>
          <p:cNvPr id="98308" name="Picture 4" descr="ho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438" y="1614488"/>
            <a:ext cx="43307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32" name="Oval 8"/>
          <p:cNvSpPr>
            <a:spLocks noChangeArrowheads="1"/>
          </p:cNvSpPr>
          <p:nvPr/>
        </p:nvSpPr>
        <p:spPr bwMode="auto">
          <a:xfrm>
            <a:off x="4135438" y="17510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33" name="Oval 9"/>
          <p:cNvSpPr>
            <a:spLocks noChangeArrowheads="1"/>
          </p:cNvSpPr>
          <p:nvPr/>
        </p:nvSpPr>
        <p:spPr bwMode="auto">
          <a:xfrm>
            <a:off x="4138613" y="162877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35" name="Oval 11"/>
          <p:cNvSpPr>
            <a:spLocks noChangeArrowheads="1"/>
          </p:cNvSpPr>
          <p:nvPr/>
        </p:nvSpPr>
        <p:spPr bwMode="auto">
          <a:xfrm>
            <a:off x="4257675" y="162083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36" name="Oval 12"/>
          <p:cNvSpPr>
            <a:spLocks noChangeArrowheads="1"/>
          </p:cNvSpPr>
          <p:nvPr/>
        </p:nvSpPr>
        <p:spPr bwMode="auto">
          <a:xfrm>
            <a:off x="4379913" y="17510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37" name="Oval 13"/>
          <p:cNvSpPr>
            <a:spLocks noChangeArrowheads="1"/>
          </p:cNvSpPr>
          <p:nvPr/>
        </p:nvSpPr>
        <p:spPr bwMode="auto">
          <a:xfrm>
            <a:off x="4138613" y="18780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38" name="Oval 14"/>
          <p:cNvSpPr>
            <a:spLocks noChangeArrowheads="1"/>
          </p:cNvSpPr>
          <p:nvPr/>
        </p:nvSpPr>
        <p:spPr bwMode="auto">
          <a:xfrm>
            <a:off x="4256088" y="188118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39" name="Oval 15"/>
          <p:cNvSpPr>
            <a:spLocks noChangeArrowheads="1"/>
          </p:cNvSpPr>
          <p:nvPr/>
        </p:nvSpPr>
        <p:spPr bwMode="auto">
          <a:xfrm>
            <a:off x="4371975" y="188118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40" name="Oval 16"/>
          <p:cNvSpPr>
            <a:spLocks noChangeArrowheads="1"/>
          </p:cNvSpPr>
          <p:nvPr/>
        </p:nvSpPr>
        <p:spPr bwMode="auto">
          <a:xfrm>
            <a:off x="4140200" y="214630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41" name="Line 17"/>
          <p:cNvSpPr>
            <a:spLocks noChangeShapeType="1"/>
          </p:cNvSpPr>
          <p:nvPr/>
        </p:nvSpPr>
        <p:spPr bwMode="auto">
          <a:xfrm>
            <a:off x="3036888" y="2130425"/>
            <a:ext cx="2090737" cy="4763"/>
          </a:xfrm>
          <a:prstGeom prst="line">
            <a:avLst/>
          </a:prstGeom>
          <a:noFill/>
          <a:ln w="25400">
            <a:solidFill>
              <a:srgbClr val="00FF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242" name="Line 18"/>
          <p:cNvSpPr>
            <a:spLocks noChangeShapeType="1"/>
          </p:cNvSpPr>
          <p:nvPr/>
        </p:nvSpPr>
        <p:spPr bwMode="auto">
          <a:xfrm flipV="1">
            <a:off x="3011488" y="3317875"/>
            <a:ext cx="1435100" cy="3175"/>
          </a:xfrm>
          <a:prstGeom prst="line">
            <a:avLst/>
          </a:prstGeom>
          <a:noFill/>
          <a:ln w="25400">
            <a:solidFill>
              <a:srgbClr val="FFFF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243" name="Line 19"/>
          <p:cNvSpPr>
            <a:spLocks noChangeShapeType="1"/>
          </p:cNvSpPr>
          <p:nvPr/>
        </p:nvSpPr>
        <p:spPr bwMode="auto">
          <a:xfrm>
            <a:off x="3181350" y="5640388"/>
            <a:ext cx="1370013" cy="7937"/>
          </a:xfrm>
          <a:prstGeom prst="line">
            <a:avLst/>
          </a:prstGeom>
          <a:noFill/>
          <a:ln w="25400">
            <a:solidFill>
              <a:schemeClr val="accent2"/>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244" name="Line 20"/>
          <p:cNvSpPr>
            <a:spLocks noChangeShapeType="1"/>
          </p:cNvSpPr>
          <p:nvPr/>
        </p:nvSpPr>
        <p:spPr bwMode="auto">
          <a:xfrm>
            <a:off x="3209925" y="4484688"/>
            <a:ext cx="1476375" cy="4762"/>
          </a:xfrm>
          <a:prstGeom prst="line">
            <a:avLst/>
          </a:prstGeom>
          <a:noFill/>
          <a:ln w="25400">
            <a:solidFill>
              <a:srgbClr val="FF00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246" name="Oval 22"/>
          <p:cNvSpPr>
            <a:spLocks noChangeArrowheads="1"/>
          </p:cNvSpPr>
          <p:nvPr/>
        </p:nvSpPr>
        <p:spPr bwMode="auto">
          <a:xfrm>
            <a:off x="4137025" y="201295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47" name="Oval 23"/>
          <p:cNvSpPr>
            <a:spLocks noChangeArrowheads="1"/>
          </p:cNvSpPr>
          <p:nvPr/>
        </p:nvSpPr>
        <p:spPr bwMode="auto">
          <a:xfrm>
            <a:off x="4497388" y="175418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48" name="Oval 24"/>
          <p:cNvSpPr>
            <a:spLocks noChangeArrowheads="1"/>
          </p:cNvSpPr>
          <p:nvPr/>
        </p:nvSpPr>
        <p:spPr bwMode="auto">
          <a:xfrm>
            <a:off x="4140200" y="227647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49" name="Oval 25"/>
          <p:cNvSpPr>
            <a:spLocks noChangeArrowheads="1"/>
          </p:cNvSpPr>
          <p:nvPr/>
        </p:nvSpPr>
        <p:spPr bwMode="auto">
          <a:xfrm>
            <a:off x="4257675" y="240188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0" name="Oval 26"/>
          <p:cNvSpPr>
            <a:spLocks noChangeArrowheads="1"/>
          </p:cNvSpPr>
          <p:nvPr/>
        </p:nvSpPr>
        <p:spPr bwMode="auto">
          <a:xfrm>
            <a:off x="4379913" y="22717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1" name="Oval 27"/>
          <p:cNvSpPr>
            <a:spLocks noChangeArrowheads="1"/>
          </p:cNvSpPr>
          <p:nvPr/>
        </p:nvSpPr>
        <p:spPr bwMode="auto">
          <a:xfrm>
            <a:off x="4500563" y="240506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3" name="Oval 29"/>
          <p:cNvSpPr>
            <a:spLocks noChangeArrowheads="1"/>
          </p:cNvSpPr>
          <p:nvPr/>
        </p:nvSpPr>
        <p:spPr bwMode="auto">
          <a:xfrm>
            <a:off x="4497388" y="214153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4" name="Oval 30"/>
          <p:cNvSpPr>
            <a:spLocks noChangeArrowheads="1"/>
          </p:cNvSpPr>
          <p:nvPr/>
        </p:nvSpPr>
        <p:spPr bwMode="auto">
          <a:xfrm>
            <a:off x="4622800" y="227330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5" name="Oval 31"/>
          <p:cNvSpPr>
            <a:spLocks noChangeArrowheads="1"/>
          </p:cNvSpPr>
          <p:nvPr/>
        </p:nvSpPr>
        <p:spPr bwMode="auto">
          <a:xfrm>
            <a:off x="4738688" y="200818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6" name="Oval 32"/>
          <p:cNvSpPr>
            <a:spLocks noChangeArrowheads="1"/>
          </p:cNvSpPr>
          <p:nvPr/>
        </p:nvSpPr>
        <p:spPr bwMode="auto">
          <a:xfrm>
            <a:off x="4621213" y="20129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7" name="Oval 33"/>
          <p:cNvSpPr>
            <a:spLocks noChangeArrowheads="1"/>
          </p:cNvSpPr>
          <p:nvPr/>
        </p:nvSpPr>
        <p:spPr bwMode="auto">
          <a:xfrm>
            <a:off x="4733925" y="214153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8" name="Oval 34"/>
          <p:cNvSpPr>
            <a:spLocks noChangeArrowheads="1"/>
          </p:cNvSpPr>
          <p:nvPr/>
        </p:nvSpPr>
        <p:spPr bwMode="auto">
          <a:xfrm>
            <a:off x="4375150" y="201295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59" name="Oval 35"/>
          <p:cNvSpPr>
            <a:spLocks noChangeArrowheads="1"/>
          </p:cNvSpPr>
          <p:nvPr/>
        </p:nvSpPr>
        <p:spPr bwMode="auto">
          <a:xfrm>
            <a:off x="4498975" y="200977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60" name="Oval 36"/>
          <p:cNvSpPr>
            <a:spLocks noChangeArrowheads="1"/>
          </p:cNvSpPr>
          <p:nvPr/>
        </p:nvSpPr>
        <p:spPr bwMode="auto">
          <a:xfrm>
            <a:off x="4262438" y="200977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61" name="Oval 37"/>
          <p:cNvSpPr>
            <a:spLocks noChangeArrowheads="1"/>
          </p:cNvSpPr>
          <p:nvPr/>
        </p:nvSpPr>
        <p:spPr bwMode="auto">
          <a:xfrm>
            <a:off x="4494213" y="188277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62" name="Oval 38"/>
          <p:cNvSpPr>
            <a:spLocks noChangeArrowheads="1"/>
          </p:cNvSpPr>
          <p:nvPr/>
        </p:nvSpPr>
        <p:spPr bwMode="auto">
          <a:xfrm>
            <a:off x="4614863" y="214312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63" name="Oval 39"/>
          <p:cNvSpPr>
            <a:spLocks noChangeArrowheads="1"/>
          </p:cNvSpPr>
          <p:nvPr/>
        </p:nvSpPr>
        <p:spPr bwMode="auto">
          <a:xfrm>
            <a:off x="4260850" y="214312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64" name="Oval 40"/>
          <p:cNvSpPr>
            <a:spLocks noChangeArrowheads="1"/>
          </p:cNvSpPr>
          <p:nvPr/>
        </p:nvSpPr>
        <p:spPr bwMode="auto">
          <a:xfrm>
            <a:off x="4383088" y="214312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65" name="Oval 41"/>
          <p:cNvSpPr>
            <a:spLocks noChangeArrowheads="1"/>
          </p:cNvSpPr>
          <p:nvPr/>
        </p:nvSpPr>
        <p:spPr bwMode="auto">
          <a:xfrm>
            <a:off x="4260850" y="227012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66" name="Oval 42"/>
          <p:cNvSpPr>
            <a:spLocks noChangeArrowheads="1"/>
          </p:cNvSpPr>
          <p:nvPr/>
        </p:nvSpPr>
        <p:spPr bwMode="auto">
          <a:xfrm>
            <a:off x="4622800" y="1751013"/>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67" name="Oval 43"/>
          <p:cNvSpPr>
            <a:spLocks noChangeArrowheads="1"/>
          </p:cNvSpPr>
          <p:nvPr/>
        </p:nvSpPr>
        <p:spPr bwMode="auto">
          <a:xfrm>
            <a:off x="4737100" y="1884363"/>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71" name="Oval 47"/>
          <p:cNvSpPr>
            <a:spLocks noChangeArrowheads="1"/>
          </p:cNvSpPr>
          <p:nvPr/>
        </p:nvSpPr>
        <p:spPr bwMode="auto">
          <a:xfrm>
            <a:off x="4737100" y="162242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73" name="Oval 49"/>
          <p:cNvSpPr>
            <a:spLocks noChangeArrowheads="1"/>
          </p:cNvSpPr>
          <p:nvPr/>
        </p:nvSpPr>
        <p:spPr bwMode="auto">
          <a:xfrm>
            <a:off x="4862513" y="201136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74" name="Oval 50"/>
          <p:cNvSpPr>
            <a:spLocks noChangeArrowheads="1"/>
          </p:cNvSpPr>
          <p:nvPr/>
        </p:nvSpPr>
        <p:spPr bwMode="auto">
          <a:xfrm>
            <a:off x="4859338" y="214312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75" name="Oval 51"/>
          <p:cNvSpPr>
            <a:spLocks noChangeArrowheads="1"/>
          </p:cNvSpPr>
          <p:nvPr/>
        </p:nvSpPr>
        <p:spPr bwMode="auto">
          <a:xfrm>
            <a:off x="4854575" y="240347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76" name="Oval 52"/>
          <p:cNvSpPr>
            <a:spLocks noChangeArrowheads="1"/>
          </p:cNvSpPr>
          <p:nvPr/>
        </p:nvSpPr>
        <p:spPr bwMode="auto">
          <a:xfrm>
            <a:off x="4976813" y="201453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77" name="Oval 53"/>
          <p:cNvSpPr>
            <a:spLocks noChangeArrowheads="1"/>
          </p:cNvSpPr>
          <p:nvPr/>
        </p:nvSpPr>
        <p:spPr bwMode="auto">
          <a:xfrm>
            <a:off x="4859338" y="175260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78" name="Oval 54"/>
          <p:cNvSpPr>
            <a:spLocks noChangeArrowheads="1"/>
          </p:cNvSpPr>
          <p:nvPr/>
        </p:nvSpPr>
        <p:spPr bwMode="auto">
          <a:xfrm>
            <a:off x="5094288" y="162083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79" name="Oval 55"/>
          <p:cNvSpPr>
            <a:spLocks noChangeArrowheads="1"/>
          </p:cNvSpPr>
          <p:nvPr/>
        </p:nvSpPr>
        <p:spPr bwMode="auto">
          <a:xfrm>
            <a:off x="4256088" y="331152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0" name="Oval 56"/>
          <p:cNvSpPr>
            <a:spLocks noChangeArrowheads="1"/>
          </p:cNvSpPr>
          <p:nvPr/>
        </p:nvSpPr>
        <p:spPr bwMode="auto">
          <a:xfrm>
            <a:off x="4373563" y="318770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1" name="Oval 57"/>
          <p:cNvSpPr>
            <a:spLocks noChangeArrowheads="1"/>
          </p:cNvSpPr>
          <p:nvPr/>
        </p:nvSpPr>
        <p:spPr bwMode="auto">
          <a:xfrm>
            <a:off x="4256088" y="318293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2" name="Oval 58"/>
          <p:cNvSpPr>
            <a:spLocks noChangeArrowheads="1"/>
          </p:cNvSpPr>
          <p:nvPr/>
        </p:nvSpPr>
        <p:spPr bwMode="auto">
          <a:xfrm>
            <a:off x="4622800" y="318293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3" name="Oval 59"/>
          <p:cNvSpPr>
            <a:spLocks noChangeArrowheads="1"/>
          </p:cNvSpPr>
          <p:nvPr/>
        </p:nvSpPr>
        <p:spPr bwMode="auto">
          <a:xfrm>
            <a:off x="4381500" y="305752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4" name="Oval 60"/>
          <p:cNvSpPr>
            <a:spLocks noChangeArrowheads="1"/>
          </p:cNvSpPr>
          <p:nvPr/>
        </p:nvSpPr>
        <p:spPr bwMode="auto">
          <a:xfrm>
            <a:off x="4498975" y="3313113"/>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5" name="Oval 61"/>
          <p:cNvSpPr>
            <a:spLocks noChangeArrowheads="1"/>
          </p:cNvSpPr>
          <p:nvPr/>
        </p:nvSpPr>
        <p:spPr bwMode="auto">
          <a:xfrm>
            <a:off x="4735513" y="318293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6" name="Oval 62"/>
          <p:cNvSpPr>
            <a:spLocks noChangeArrowheads="1"/>
          </p:cNvSpPr>
          <p:nvPr/>
        </p:nvSpPr>
        <p:spPr bwMode="auto">
          <a:xfrm>
            <a:off x="4735513" y="331628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7" name="Oval 63"/>
          <p:cNvSpPr>
            <a:spLocks noChangeArrowheads="1"/>
          </p:cNvSpPr>
          <p:nvPr/>
        </p:nvSpPr>
        <p:spPr bwMode="auto">
          <a:xfrm>
            <a:off x="4854575" y="344170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8" name="Oval 64"/>
          <p:cNvSpPr>
            <a:spLocks noChangeArrowheads="1"/>
          </p:cNvSpPr>
          <p:nvPr/>
        </p:nvSpPr>
        <p:spPr bwMode="auto">
          <a:xfrm>
            <a:off x="5218113" y="356870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89" name="Oval 65"/>
          <p:cNvSpPr>
            <a:spLocks noChangeArrowheads="1"/>
          </p:cNvSpPr>
          <p:nvPr/>
        </p:nvSpPr>
        <p:spPr bwMode="auto">
          <a:xfrm>
            <a:off x="4852988" y="31861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0" name="Oval 66"/>
          <p:cNvSpPr>
            <a:spLocks noChangeArrowheads="1"/>
          </p:cNvSpPr>
          <p:nvPr/>
        </p:nvSpPr>
        <p:spPr bwMode="auto">
          <a:xfrm>
            <a:off x="4975225" y="305435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1" name="Oval 67"/>
          <p:cNvSpPr>
            <a:spLocks noChangeArrowheads="1"/>
          </p:cNvSpPr>
          <p:nvPr/>
        </p:nvSpPr>
        <p:spPr bwMode="auto">
          <a:xfrm>
            <a:off x="4975225" y="305435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2" name="Oval 68"/>
          <p:cNvSpPr>
            <a:spLocks noChangeArrowheads="1"/>
          </p:cNvSpPr>
          <p:nvPr/>
        </p:nvSpPr>
        <p:spPr bwMode="auto">
          <a:xfrm>
            <a:off x="4975225" y="305435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3" name="Oval 69"/>
          <p:cNvSpPr>
            <a:spLocks noChangeArrowheads="1"/>
          </p:cNvSpPr>
          <p:nvPr/>
        </p:nvSpPr>
        <p:spPr bwMode="auto">
          <a:xfrm>
            <a:off x="4975225" y="305435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4" name="Oval 70"/>
          <p:cNvSpPr>
            <a:spLocks noChangeArrowheads="1"/>
          </p:cNvSpPr>
          <p:nvPr/>
        </p:nvSpPr>
        <p:spPr bwMode="auto">
          <a:xfrm>
            <a:off x="4852988" y="357187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5" name="Oval 71"/>
          <p:cNvSpPr>
            <a:spLocks noChangeArrowheads="1"/>
          </p:cNvSpPr>
          <p:nvPr/>
        </p:nvSpPr>
        <p:spPr bwMode="auto">
          <a:xfrm>
            <a:off x="5335588" y="35750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6" name="Oval 72"/>
          <p:cNvSpPr>
            <a:spLocks noChangeArrowheads="1"/>
          </p:cNvSpPr>
          <p:nvPr/>
        </p:nvSpPr>
        <p:spPr bwMode="auto">
          <a:xfrm>
            <a:off x="5094288" y="357187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7" name="Oval 73"/>
          <p:cNvSpPr>
            <a:spLocks noChangeArrowheads="1"/>
          </p:cNvSpPr>
          <p:nvPr/>
        </p:nvSpPr>
        <p:spPr bwMode="auto">
          <a:xfrm>
            <a:off x="5094288" y="344328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8" name="Oval 74"/>
          <p:cNvSpPr>
            <a:spLocks noChangeArrowheads="1"/>
          </p:cNvSpPr>
          <p:nvPr/>
        </p:nvSpPr>
        <p:spPr bwMode="auto">
          <a:xfrm>
            <a:off x="5219700" y="370363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299" name="Oval 75"/>
          <p:cNvSpPr>
            <a:spLocks noChangeArrowheads="1"/>
          </p:cNvSpPr>
          <p:nvPr/>
        </p:nvSpPr>
        <p:spPr bwMode="auto">
          <a:xfrm>
            <a:off x="4138613" y="331628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0" name="Oval 76"/>
          <p:cNvSpPr>
            <a:spLocks noChangeArrowheads="1"/>
          </p:cNvSpPr>
          <p:nvPr/>
        </p:nvSpPr>
        <p:spPr bwMode="auto">
          <a:xfrm>
            <a:off x="5813425" y="306863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1" name="Oval 77"/>
          <p:cNvSpPr>
            <a:spLocks noChangeArrowheads="1"/>
          </p:cNvSpPr>
          <p:nvPr/>
        </p:nvSpPr>
        <p:spPr bwMode="auto">
          <a:xfrm>
            <a:off x="5821363" y="29194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2" name="Oval 78"/>
          <p:cNvSpPr>
            <a:spLocks noChangeArrowheads="1"/>
          </p:cNvSpPr>
          <p:nvPr/>
        </p:nvSpPr>
        <p:spPr bwMode="auto">
          <a:xfrm>
            <a:off x="6056313" y="27924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3" name="Oval 79"/>
          <p:cNvSpPr>
            <a:spLocks noChangeArrowheads="1"/>
          </p:cNvSpPr>
          <p:nvPr/>
        </p:nvSpPr>
        <p:spPr bwMode="auto">
          <a:xfrm>
            <a:off x="6294438" y="34480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4" name="Oval 80"/>
          <p:cNvSpPr>
            <a:spLocks noChangeArrowheads="1"/>
          </p:cNvSpPr>
          <p:nvPr/>
        </p:nvSpPr>
        <p:spPr bwMode="auto">
          <a:xfrm>
            <a:off x="5935663" y="291623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5" name="Oval 81"/>
          <p:cNvSpPr>
            <a:spLocks noChangeArrowheads="1"/>
          </p:cNvSpPr>
          <p:nvPr/>
        </p:nvSpPr>
        <p:spPr bwMode="auto">
          <a:xfrm>
            <a:off x="6413500" y="357187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6" name="Oval 82"/>
          <p:cNvSpPr>
            <a:spLocks noChangeArrowheads="1"/>
          </p:cNvSpPr>
          <p:nvPr/>
        </p:nvSpPr>
        <p:spPr bwMode="auto">
          <a:xfrm>
            <a:off x="6170613" y="330993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7" name="Oval 83"/>
          <p:cNvSpPr>
            <a:spLocks noChangeArrowheads="1"/>
          </p:cNvSpPr>
          <p:nvPr/>
        </p:nvSpPr>
        <p:spPr bwMode="auto">
          <a:xfrm>
            <a:off x="6176963" y="35750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8" name="Oval 84"/>
          <p:cNvSpPr>
            <a:spLocks noChangeArrowheads="1"/>
          </p:cNvSpPr>
          <p:nvPr/>
        </p:nvSpPr>
        <p:spPr bwMode="auto">
          <a:xfrm>
            <a:off x="6172200" y="344487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09" name="Oval 85"/>
          <p:cNvSpPr>
            <a:spLocks noChangeArrowheads="1"/>
          </p:cNvSpPr>
          <p:nvPr/>
        </p:nvSpPr>
        <p:spPr bwMode="auto">
          <a:xfrm>
            <a:off x="5935663" y="31813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0" name="Oval 86"/>
          <p:cNvSpPr>
            <a:spLocks noChangeArrowheads="1"/>
          </p:cNvSpPr>
          <p:nvPr/>
        </p:nvSpPr>
        <p:spPr bwMode="auto">
          <a:xfrm>
            <a:off x="6535738" y="344170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1" name="Oval 87"/>
          <p:cNvSpPr>
            <a:spLocks noChangeArrowheads="1"/>
          </p:cNvSpPr>
          <p:nvPr/>
        </p:nvSpPr>
        <p:spPr bwMode="auto">
          <a:xfrm>
            <a:off x="6302375" y="318135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2" name="Oval 88"/>
          <p:cNvSpPr>
            <a:spLocks noChangeArrowheads="1"/>
          </p:cNvSpPr>
          <p:nvPr/>
        </p:nvSpPr>
        <p:spPr bwMode="auto">
          <a:xfrm>
            <a:off x="6180138" y="318452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3" name="Oval 89"/>
          <p:cNvSpPr>
            <a:spLocks noChangeArrowheads="1"/>
          </p:cNvSpPr>
          <p:nvPr/>
        </p:nvSpPr>
        <p:spPr bwMode="auto">
          <a:xfrm>
            <a:off x="4737100" y="240347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4" name="Oval 90"/>
          <p:cNvSpPr>
            <a:spLocks noChangeArrowheads="1"/>
          </p:cNvSpPr>
          <p:nvPr/>
        </p:nvSpPr>
        <p:spPr bwMode="auto">
          <a:xfrm>
            <a:off x="4976813" y="175260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5" name="Oval 91"/>
          <p:cNvSpPr>
            <a:spLocks noChangeArrowheads="1"/>
          </p:cNvSpPr>
          <p:nvPr/>
        </p:nvSpPr>
        <p:spPr bwMode="auto">
          <a:xfrm>
            <a:off x="5102225" y="214312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6" name="Oval 92"/>
          <p:cNvSpPr>
            <a:spLocks noChangeArrowheads="1"/>
          </p:cNvSpPr>
          <p:nvPr/>
        </p:nvSpPr>
        <p:spPr bwMode="auto">
          <a:xfrm>
            <a:off x="5094288" y="201136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7" name="Oval 93"/>
          <p:cNvSpPr>
            <a:spLocks noChangeArrowheads="1"/>
          </p:cNvSpPr>
          <p:nvPr/>
        </p:nvSpPr>
        <p:spPr bwMode="auto">
          <a:xfrm>
            <a:off x="5097463" y="18780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8" name="Oval 94"/>
          <p:cNvSpPr>
            <a:spLocks noChangeArrowheads="1"/>
          </p:cNvSpPr>
          <p:nvPr/>
        </p:nvSpPr>
        <p:spPr bwMode="auto">
          <a:xfrm>
            <a:off x="6299200" y="330993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19" name="Oval 95"/>
          <p:cNvSpPr>
            <a:spLocks noChangeArrowheads="1"/>
          </p:cNvSpPr>
          <p:nvPr/>
        </p:nvSpPr>
        <p:spPr bwMode="auto">
          <a:xfrm>
            <a:off x="6416675" y="331470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20" name="Oval 96"/>
          <p:cNvSpPr>
            <a:spLocks noChangeArrowheads="1"/>
          </p:cNvSpPr>
          <p:nvPr/>
        </p:nvSpPr>
        <p:spPr bwMode="auto">
          <a:xfrm>
            <a:off x="4619625" y="435610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21" name="Oval 97"/>
          <p:cNvSpPr>
            <a:spLocks noChangeArrowheads="1"/>
          </p:cNvSpPr>
          <p:nvPr/>
        </p:nvSpPr>
        <p:spPr bwMode="auto">
          <a:xfrm>
            <a:off x="4495800" y="435133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22" name="Oval 98"/>
          <p:cNvSpPr>
            <a:spLocks noChangeArrowheads="1"/>
          </p:cNvSpPr>
          <p:nvPr/>
        </p:nvSpPr>
        <p:spPr bwMode="auto">
          <a:xfrm>
            <a:off x="4621213" y="44894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25" name="Oval 101"/>
          <p:cNvSpPr>
            <a:spLocks noChangeArrowheads="1"/>
          </p:cNvSpPr>
          <p:nvPr/>
        </p:nvSpPr>
        <p:spPr bwMode="auto">
          <a:xfrm>
            <a:off x="6178550" y="461168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26" name="Oval 102"/>
          <p:cNvSpPr>
            <a:spLocks noChangeArrowheads="1"/>
          </p:cNvSpPr>
          <p:nvPr/>
        </p:nvSpPr>
        <p:spPr bwMode="auto">
          <a:xfrm>
            <a:off x="5937250" y="448468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27" name="Oval 103"/>
          <p:cNvSpPr>
            <a:spLocks noChangeArrowheads="1"/>
          </p:cNvSpPr>
          <p:nvPr/>
        </p:nvSpPr>
        <p:spPr bwMode="auto">
          <a:xfrm>
            <a:off x="6056313" y="461486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29" name="Oval 105"/>
          <p:cNvSpPr>
            <a:spLocks noChangeArrowheads="1"/>
          </p:cNvSpPr>
          <p:nvPr/>
        </p:nvSpPr>
        <p:spPr bwMode="auto">
          <a:xfrm>
            <a:off x="6537325" y="435133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30" name="Oval 106"/>
          <p:cNvSpPr>
            <a:spLocks noChangeArrowheads="1"/>
          </p:cNvSpPr>
          <p:nvPr/>
        </p:nvSpPr>
        <p:spPr bwMode="auto">
          <a:xfrm>
            <a:off x="6532563" y="422116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33" name="Oval 109"/>
          <p:cNvSpPr>
            <a:spLocks noChangeArrowheads="1"/>
          </p:cNvSpPr>
          <p:nvPr/>
        </p:nvSpPr>
        <p:spPr bwMode="auto">
          <a:xfrm>
            <a:off x="8335963" y="43497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34" name="Oval 110"/>
          <p:cNvSpPr>
            <a:spLocks noChangeArrowheads="1"/>
          </p:cNvSpPr>
          <p:nvPr/>
        </p:nvSpPr>
        <p:spPr bwMode="auto">
          <a:xfrm>
            <a:off x="8213725" y="409257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35" name="Oval 111"/>
          <p:cNvSpPr>
            <a:spLocks noChangeArrowheads="1"/>
          </p:cNvSpPr>
          <p:nvPr/>
        </p:nvSpPr>
        <p:spPr bwMode="auto">
          <a:xfrm>
            <a:off x="8213725" y="4227513"/>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36" name="Oval 112"/>
          <p:cNvSpPr>
            <a:spLocks noChangeArrowheads="1"/>
          </p:cNvSpPr>
          <p:nvPr/>
        </p:nvSpPr>
        <p:spPr bwMode="auto">
          <a:xfrm>
            <a:off x="4378325" y="552132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37" name="Oval 113"/>
          <p:cNvSpPr>
            <a:spLocks noChangeArrowheads="1"/>
          </p:cNvSpPr>
          <p:nvPr/>
        </p:nvSpPr>
        <p:spPr bwMode="auto">
          <a:xfrm>
            <a:off x="4495800" y="5529263"/>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38" name="Oval 114"/>
          <p:cNvSpPr>
            <a:spLocks noChangeArrowheads="1"/>
          </p:cNvSpPr>
          <p:nvPr/>
        </p:nvSpPr>
        <p:spPr bwMode="auto">
          <a:xfrm>
            <a:off x="4495800" y="5395913"/>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39" name="Oval 115"/>
          <p:cNvSpPr>
            <a:spLocks noChangeArrowheads="1"/>
          </p:cNvSpPr>
          <p:nvPr/>
        </p:nvSpPr>
        <p:spPr bwMode="auto">
          <a:xfrm>
            <a:off x="4497388" y="565150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47" name="Oval 123"/>
          <p:cNvSpPr>
            <a:spLocks noChangeArrowheads="1"/>
          </p:cNvSpPr>
          <p:nvPr/>
        </p:nvSpPr>
        <p:spPr bwMode="auto">
          <a:xfrm>
            <a:off x="5815013" y="53911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48" name="Oval 124"/>
          <p:cNvSpPr>
            <a:spLocks noChangeArrowheads="1"/>
          </p:cNvSpPr>
          <p:nvPr/>
        </p:nvSpPr>
        <p:spPr bwMode="auto">
          <a:xfrm>
            <a:off x="5940425" y="5395913"/>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49" name="Oval 125"/>
          <p:cNvSpPr>
            <a:spLocks noChangeArrowheads="1"/>
          </p:cNvSpPr>
          <p:nvPr/>
        </p:nvSpPr>
        <p:spPr bwMode="auto">
          <a:xfrm>
            <a:off x="5935663" y="526573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50" name="Oval 126"/>
          <p:cNvSpPr>
            <a:spLocks noChangeArrowheads="1"/>
          </p:cNvSpPr>
          <p:nvPr/>
        </p:nvSpPr>
        <p:spPr bwMode="auto">
          <a:xfrm>
            <a:off x="6294438" y="53959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51" name="Oval 127"/>
          <p:cNvSpPr>
            <a:spLocks noChangeArrowheads="1"/>
          </p:cNvSpPr>
          <p:nvPr/>
        </p:nvSpPr>
        <p:spPr bwMode="auto">
          <a:xfrm>
            <a:off x="7135813" y="5780088"/>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52" name="Oval 128"/>
          <p:cNvSpPr>
            <a:spLocks noChangeArrowheads="1"/>
          </p:cNvSpPr>
          <p:nvPr/>
        </p:nvSpPr>
        <p:spPr bwMode="auto">
          <a:xfrm>
            <a:off x="7013575" y="578167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53" name="Oval 129"/>
          <p:cNvSpPr>
            <a:spLocks noChangeArrowheads="1"/>
          </p:cNvSpPr>
          <p:nvPr/>
        </p:nvSpPr>
        <p:spPr bwMode="auto">
          <a:xfrm>
            <a:off x="7013575" y="5653088"/>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56" name="Oval 132"/>
          <p:cNvSpPr>
            <a:spLocks noChangeArrowheads="1"/>
          </p:cNvSpPr>
          <p:nvPr/>
        </p:nvSpPr>
        <p:spPr bwMode="auto">
          <a:xfrm>
            <a:off x="7254875" y="5918200"/>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59" name="Oval 135"/>
          <p:cNvSpPr>
            <a:spLocks noChangeArrowheads="1"/>
          </p:cNvSpPr>
          <p:nvPr/>
        </p:nvSpPr>
        <p:spPr bwMode="auto">
          <a:xfrm>
            <a:off x="8332788" y="53911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60" name="Oval 136"/>
          <p:cNvSpPr>
            <a:spLocks noChangeArrowheads="1"/>
          </p:cNvSpPr>
          <p:nvPr/>
        </p:nvSpPr>
        <p:spPr bwMode="auto">
          <a:xfrm>
            <a:off x="8337550" y="5262563"/>
            <a:ext cx="122238"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61" name="Line 137"/>
          <p:cNvSpPr>
            <a:spLocks noChangeShapeType="1"/>
          </p:cNvSpPr>
          <p:nvPr/>
        </p:nvSpPr>
        <p:spPr bwMode="auto">
          <a:xfrm>
            <a:off x="6037263" y="5400675"/>
            <a:ext cx="1019175" cy="381000"/>
          </a:xfrm>
          <a:prstGeom prst="line">
            <a:avLst/>
          </a:prstGeom>
          <a:noFill/>
          <a:ln w="25400">
            <a:solidFill>
              <a:schemeClr val="accent2"/>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62" name="Line 138"/>
          <p:cNvSpPr>
            <a:spLocks noChangeShapeType="1"/>
          </p:cNvSpPr>
          <p:nvPr/>
        </p:nvSpPr>
        <p:spPr bwMode="auto">
          <a:xfrm flipV="1">
            <a:off x="4576763" y="5384800"/>
            <a:ext cx="1419225" cy="263525"/>
          </a:xfrm>
          <a:prstGeom prst="line">
            <a:avLst/>
          </a:prstGeom>
          <a:noFill/>
          <a:ln w="25400">
            <a:solidFill>
              <a:schemeClr val="accent2"/>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64" name="Line 140"/>
          <p:cNvSpPr>
            <a:spLocks noChangeShapeType="1"/>
          </p:cNvSpPr>
          <p:nvPr/>
        </p:nvSpPr>
        <p:spPr bwMode="auto">
          <a:xfrm flipV="1">
            <a:off x="7088188" y="5397500"/>
            <a:ext cx="1295400" cy="381000"/>
          </a:xfrm>
          <a:prstGeom prst="line">
            <a:avLst/>
          </a:prstGeom>
          <a:noFill/>
          <a:ln w="25400">
            <a:solidFill>
              <a:schemeClr val="accent2"/>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67" name="Line 143"/>
          <p:cNvSpPr>
            <a:spLocks noChangeShapeType="1"/>
          </p:cNvSpPr>
          <p:nvPr/>
        </p:nvSpPr>
        <p:spPr bwMode="auto">
          <a:xfrm>
            <a:off x="4637088" y="4483100"/>
            <a:ext cx="1508125" cy="147638"/>
          </a:xfrm>
          <a:prstGeom prst="line">
            <a:avLst/>
          </a:prstGeom>
          <a:noFill/>
          <a:ln w="25400">
            <a:solidFill>
              <a:srgbClr val="FF00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69" name="Line 145"/>
          <p:cNvSpPr>
            <a:spLocks noChangeShapeType="1"/>
          </p:cNvSpPr>
          <p:nvPr/>
        </p:nvSpPr>
        <p:spPr bwMode="auto">
          <a:xfrm flipV="1">
            <a:off x="6135688" y="4359275"/>
            <a:ext cx="449262" cy="277813"/>
          </a:xfrm>
          <a:prstGeom prst="line">
            <a:avLst/>
          </a:prstGeom>
          <a:noFill/>
          <a:ln w="25400">
            <a:solidFill>
              <a:srgbClr val="FF00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70" name="Line 146"/>
          <p:cNvSpPr>
            <a:spLocks noChangeShapeType="1"/>
          </p:cNvSpPr>
          <p:nvPr/>
        </p:nvSpPr>
        <p:spPr bwMode="auto">
          <a:xfrm flipV="1">
            <a:off x="6589713" y="4224338"/>
            <a:ext cx="1668462" cy="131762"/>
          </a:xfrm>
          <a:prstGeom prst="line">
            <a:avLst/>
          </a:prstGeom>
          <a:noFill/>
          <a:ln w="25400">
            <a:solidFill>
              <a:srgbClr val="FF00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72" name="Line 148"/>
          <p:cNvSpPr>
            <a:spLocks noChangeShapeType="1"/>
          </p:cNvSpPr>
          <p:nvPr/>
        </p:nvSpPr>
        <p:spPr bwMode="auto">
          <a:xfrm>
            <a:off x="8250238" y="4232275"/>
            <a:ext cx="271462" cy="31750"/>
          </a:xfrm>
          <a:prstGeom prst="line">
            <a:avLst/>
          </a:prstGeom>
          <a:noFill/>
          <a:ln w="25400">
            <a:solidFill>
              <a:srgbClr val="FF00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74" name="Line 150"/>
          <p:cNvSpPr>
            <a:spLocks noChangeShapeType="1"/>
          </p:cNvSpPr>
          <p:nvPr/>
        </p:nvSpPr>
        <p:spPr bwMode="auto">
          <a:xfrm flipV="1">
            <a:off x="4397375" y="3287713"/>
            <a:ext cx="346075" cy="30162"/>
          </a:xfrm>
          <a:prstGeom prst="line">
            <a:avLst/>
          </a:prstGeom>
          <a:noFill/>
          <a:ln w="25400">
            <a:solidFill>
              <a:srgbClr val="FFFF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75" name="Line 151"/>
          <p:cNvSpPr>
            <a:spLocks noChangeShapeType="1"/>
          </p:cNvSpPr>
          <p:nvPr/>
        </p:nvSpPr>
        <p:spPr bwMode="auto">
          <a:xfrm>
            <a:off x="4733925" y="3298825"/>
            <a:ext cx="433388" cy="274638"/>
          </a:xfrm>
          <a:prstGeom prst="line">
            <a:avLst/>
          </a:prstGeom>
          <a:noFill/>
          <a:ln w="25400">
            <a:solidFill>
              <a:srgbClr val="FFFF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76" name="Line 152"/>
          <p:cNvSpPr>
            <a:spLocks noChangeShapeType="1"/>
          </p:cNvSpPr>
          <p:nvPr/>
        </p:nvSpPr>
        <p:spPr bwMode="auto">
          <a:xfrm flipV="1">
            <a:off x="5157788" y="3154363"/>
            <a:ext cx="295275" cy="419100"/>
          </a:xfrm>
          <a:prstGeom prst="line">
            <a:avLst/>
          </a:prstGeom>
          <a:noFill/>
          <a:ln w="25400">
            <a:solidFill>
              <a:srgbClr val="FFFF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77" name="Line 153"/>
          <p:cNvSpPr>
            <a:spLocks noChangeShapeType="1"/>
          </p:cNvSpPr>
          <p:nvPr/>
        </p:nvSpPr>
        <p:spPr bwMode="auto">
          <a:xfrm>
            <a:off x="5880100" y="3043238"/>
            <a:ext cx="487363" cy="400050"/>
          </a:xfrm>
          <a:prstGeom prst="line">
            <a:avLst/>
          </a:prstGeom>
          <a:noFill/>
          <a:ln w="25400">
            <a:solidFill>
              <a:srgbClr val="FFFF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79" name="Line 155"/>
          <p:cNvSpPr>
            <a:spLocks noChangeShapeType="1"/>
          </p:cNvSpPr>
          <p:nvPr/>
        </p:nvSpPr>
        <p:spPr bwMode="auto">
          <a:xfrm flipV="1">
            <a:off x="5467350" y="3051175"/>
            <a:ext cx="417513" cy="88900"/>
          </a:xfrm>
          <a:prstGeom prst="line">
            <a:avLst/>
          </a:prstGeom>
          <a:noFill/>
          <a:ln w="25400">
            <a:solidFill>
              <a:srgbClr val="FFFF00"/>
            </a:solidFill>
            <a:round/>
            <a:headEnd/>
            <a:tailEnd/>
          </a:ln>
          <a:effectLst/>
        </p:spPr>
        <p:txBody>
          <a:bodyP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08380" name="Oval 156"/>
          <p:cNvSpPr>
            <a:spLocks noChangeArrowheads="1"/>
          </p:cNvSpPr>
          <p:nvPr/>
        </p:nvSpPr>
        <p:spPr bwMode="auto">
          <a:xfrm>
            <a:off x="5340350" y="3057525"/>
            <a:ext cx="122238"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81" name="Oval 157"/>
          <p:cNvSpPr>
            <a:spLocks noChangeArrowheads="1"/>
          </p:cNvSpPr>
          <p:nvPr/>
        </p:nvSpPr>
        <p:spPr bwMode="auto">
          <a:xfrm>
            <a:off x="5459413" y="2917825"/>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82" name="Oval 158"/>
          <p:cNvSpPr>
            <a:spLocks noChangeArrowheads="1"/>
          </p:cNvSpPr>
          <p:nvPr/>
        </p:nvSpPr>
        <p:spPr bwMode="auto">
          <a:xfrm>
            <a:off x="5459413" y="3181350"/>
            <a:ext cx="122237" cy="128588"/>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308383" name="Oval 159"/>
          <p:cNvSpPr>
            <a:spLocks noChangeArrowheads="1"/>
          </p:cNvSpPr>
          <p:nvPr/>
        </p:nvSpPr>
        <p:spPr bwMode="auto">
          <a:xfrm>
            <a:off x="5576888" y="3313113"/>
            <a:ext cx="122237" cy="128587"/>
          </a:xfrm>
          <a:prstGeom prst="ellipse">
            <a:avLst/>
          </a:prstGeom>
          <a:solidFill>
            <a:srgbClr val="000000"/>
          </a:solidFill>
          <a:ln w="12700">
            <a:no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
        <p:nvSpPr>
          <p:cNvPr id="98431" name="Rectangle 162"/>
          <p:cNvSpPr>
            <a:spLocks noChangeArrowheads="1"/>
          </p:cNvSpPr>
          <p:nvPr/>
        </p:nvSpPr>
        <p:spPr bwMode="auto">
          <a:xfrm>
            <a:off x="2220913" y="1936750"/>
            <a:ext cx="1098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US" sz="2000">
                <a:solidFill>
                  <a:schemeClr val="bg1"/>
                </a:solidFill>
              </a:rPr>
              <a:t>alpha</a:t>
            </a:r>
          </a:p>
        </p:txBody>
      </p:sp>
      <p:sp>
        <p:nvSpPr>
          <p:cNvPr id="98432" name="Text Box 163"/>
          <p:cNvSpPr txBox="1">
            <a:spLocks noChangeArrowheads="1"/>
          </p:cNvSpPr>
          <p:nvPr/>
        </p:nvSpPr>
        <p:spPr bwMode="auto">
          <a:xfrm>
            <a:off x="2228850" y="3133725"/>
            <a:ext cx="842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000">
                <a:solidFill>
                  <a:schemeClr val="bg1"/>
                </a:solidFill>
              </a:rPr>
              <a:t>beta</a:t>
            </a:r>
          </a:p>
        </p:txBody>
      </p:sp>
      <p:sp>
        <p:nvSpPr>
          <p:cNvPr id="98433" name="Text Box 164"/>
          <p:cNvSpPr txBox="1">
            <a:spLocks noChangeArrowheads="1"/>
          </p:cNvSpPr>
          <p:nvPr/>
        </p:nvSpPr>
        <p:spPr bwMode="auto">
          <a:xfrm>
            <a:off x="2147888" y="4279900"/>
            <a:ext cx="1038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000">
                <a:solidFill>
                  <a:schemeClr val="bg1"/>
                </a:solidFill>
              </a:rPr>
              <a:t>gamma</a:t>
            </a:r>
          </a:p>
        </p:txBody>
      </p:sp>
      <p:sp>
        <p:nvSpPr>
          <p:cNvPr id="98434" name="Text Box 165"/>
          <p:cNvSpPr txBox="1">
            <a:spLocks noChangeArrowheads="1"/>
          </p:cNvSpPr>
          <p:nvPr/>
        </p:nvSpPr>
        <p:spPr bwMode="auto">
          <a:xfrm>
            <a:off x="2112963" y="5422900"/>
            <a:ext cx="1190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2000">
                <a:solidFill>
                  <a:schemeClr val="bg1"/>
                </a:solidFill>
              </a:rPr>
              <a:t>neutron</a:t>
            </a:r>
          </a:p>
        </p:txBody>
      </p:sp>
      <p:sp>
        <p:nvSpPr>
          <p:cNvPr id="98435" name="Text Box 166"/>
          <p:cNvSpPr txBox="1">
            <a:spLocks noChangeArrowheads="1"/>
          </p:cNvSpPr>
          <p:nvPr/>
        </p:nvSpPr>
        <p:spPr bwMode="auto">
          <a:xfrm>
            <a:off x="522288" y="2335213"/>
            <a:ext cx="3525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1400" i="1">
                <a:solidFill>
                  <a:schemeClr val="bg1"/>
                </a:solidFill>
              </a:rPr>
              <a:t>High charge, dense ionization, short path</a:t>
            </a:r>
          </a:p>
        </p:txBody>
      </p:sp>
      <p:sp>
        <p:nvSpPr>
          <p:cNvPr id="98436" name="Text Box 167"/>
          <p:cNvSpPr txBox="1">
            <a:spLocks noChangeArrowheads="1"/>
          </p:cNvSpPr>
          <p:nvPr/>
        </p:nvSpPr>
        <p:spPr bwMode="auto">
          <a:xfrm>
            <a:off x="452438" y="3535363"/>
            <a:ext cx="3640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1400" i="1">
                <a:solidFill>
                  <a:schemeClr val="bg1"/>
                </a:solidFill>
              </a:rPr>
              <a:t>Less charge than alpha, longer, erratic path</a:t>
            </a:r>
          </a:p>
        </p:txBody>
      </p:sp>
      <p:sp>
        <p:nvSpPr>
          <p:cNvPr id="98437" name="Text Box 168"/>
          <p:cNvSpPr txBox="1">
            <a:spLocks noChangeArrowheads="1"/>
          </p:cNvSpPr>
          <p:nvPr/>
        </p:nvSpPr>
        <p:spPr bwMode="auto">
          <a:xfrm>
            <a:off x="506413" y="4699000"/>
            <a:ext cx="3640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1400" i="1">
                <a:solidFill>
                  <a:schemeClr val="bg1"/>
                </a:solidFill>
              </a:rPr>
              <a:t>No charge or mass, much less interaction</a:t>
            </a:r>
          </a:p>
        </p:txBody>
      </p:sp>
      <p:sp>
        <p:nvSpPr>
          <p:cNvPr id="98438" name="Text Box 169"/>
          <p:cNvSpPr txBox="1">
            <a:spLocks noChangeArrowheads="1"/>
          </p:cNvSpPr>
          <p:nvPr/>
        </p:nvSpPr>
        <p:spPr bwMode="auto">
          <a:xfrm>
            <a:off x="490538" y="5802313"/>
            <a:ext cx="3640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sz="1400" i="1">
                <a:solidFill>
                  <a:schemeClr val="bg1"/>
                </a:solidFill>
              </a:rPr>
              <a:t>No charge, interacts by nuclear scattering</a:t>
            </a:r>
          </a:p>
        </p:txBody>
      </p:sp>
      <p:grpSp>
        <p:nvGrpSpPr>
          <p:cNvPr id="98439" name="Group 170"/>
          <p:cNvGrpSpPr>
            <a:grpSpLocks/>
          </p:cNvGrpSpPr>
          <p:nvPr/>
        </p:nvGrpSpPr>
        <p:grpSpPr bwMode="auto">
          <a:xfrm>
            <a:off x="1798638" y="1943100"/>
            <a:ext cx="369887" cy="284163"/>
            <a:chOff x="4399" y="3189"/>
            <a:chExt cx="310" cy="263"/>
          </a:xfrm>
        </p:grpSpPr>
        <p:sp>
          <p:nvSpPr>
            <p:cNvPr id="308395" name="Oval 171"/>
            <p:cNvSpPr>
              <a:spLocks noChangeArrowheads="1"/>
            </p:cNvSpPr>
            <p:nvPr/>
          </p:nvSpPr>
          <p:spPr bwMode="auto">
            <a:xfrm>
              <a:off x="4415" y="3207"/>
              <a:ext cx="189" cy="150"/>
            </a:xfrm>
            <a:prstGeom prst="ellipse">
              <a:avLst/>
            </a:prstGeom>
            <a:solidFill>
              <a:srgbClr val="FF0000"/>
            </a:solidFill>
            <a:ln w="12700">
              <a:solidFill>
                <a:srgbClr val="000000"/>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308396" name="Oval 172"/>
            <p:cNvSpPr>
              <a:spLocks noChangeArrowheads="1"/>
            </p:cNvSpPr>
            <p:nvPr/>
          </p:nvSpPr>
          <p:spPr bwMode="auto">
            <a:xfrm>
              <a:off x="4543" y="3189"/>
              <a:ext cx="166" cy="167"/>
            </a:xfrm>
            <a:prstGeom prst="ellipse">
              <a:avLst/>
            </a:prstGeom>
            <a:solidFill>
              <a:schemeClr val="tx1"/>
            </a:solidFill>
            <a:ln w="12700">
              <a:solidFill>
                <a:srgbClr val="000000"/>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C0C0C0"/>
                  </a:outerShdw>
                </a:effectLst>
              </a:endParaRPr>
            </a:p>
          </p:txBody>
        </p:sp>
        <p:sp>
          <p:nvSpPr>
            <p:cNvPr id="308397" name="Oval 173"/>
            <p:cNvSpPr>
              <a:spLocks noChangeArrowheads="1"/>
            </p:cNvSpPr>
            <p:nvPr/>
          </p:nvSpPr>
          <p:spPr bwMode="auto">
            <a:xfrm>
              <a:off x="4399" y="3285"/>
              <a:ext cx="166" cy="167"/>
            </a:xfrm>
            <a:prstGeom prst="ellipse">
              <a:avLst/>
            </a:prstGeom>
            <a:solidFill>
              <a:schemeClr val="tx1"/>
            </a:solidFill>
            <a:ln w="12700">
              <a:solidFill>
                <a:srgbClr val="000000"/>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C0C0C0"/>
                  </a:outerShdw>
                </a:effectLst>
              </a:endParaRPr>
            </a:p>
          </p:txBody>
        </p:sp>
        <p:sp>
          <p:nvSpPr>
            <p:cNvPr id="308398" name="Oval 174"/>
            <p:cNvSpPr>
              <a:spLocks noChangeArrowheads="1"/>
            </p:cNvSpPr>
            <p:nvPr/>
          </p:nvSpPr>
          <p:spPr bwMode="auto">
            <a:xfrm>
              <a:off x="4511" y="3304"/>
              <a:ext cx="189" cy="148"/>
            </a:xfrm>
            <a:prstGeom prst="ellipse">
              <a:avLst/>
            </a:prstGeom>
            <a:solidFill>
              <a:srgbClr val="FF0000"/>
            </a:solidFill>
            <a:ln w="12700">
              <a:solidFill>
                <a:srgbClr val="000000"/>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grpSp>
      <p:sp>
        <p:nvSpPr>
          <p:cNvPr id="308399" name="Oval 175"/>
          <p:cNvSpPr>
            <a:spLocks noChangeArrowheads="1"/>
          </p:cNvSpPr>
          <p:nvPr/>
        </p:nvSpPr>
        <p:spPr bwMode="auto">
          <a:xfrm>
            <a:off x="1968500" y="3321050"/>
            <a:ext cx="103188" cy="109538"/>
          </a:xfrm>
          <a:prstGeom prst="ellipse">
            <a:avLst/>
          </a:prstGeom>
          <a:solidFill>
            <a:schemeClr val="accent1"/>
          </a:solidFill>
          <a:ln w="12700">
            <a:solidFill>
              <a:schemeClr val="bg1"/>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sp>
        <p:nvSpPr>
          <p:cNvPr id="308402" name="Text Box 178"/>
          <p:cNvSpPr txBox="1">
            <a:spLocks noChangeArrowheads="1"/>
          </p:cNvSpPr>
          <p:nvPr/>
        </p:nvSpPr>
        <p:spPr bwMode="auto">
          <a:xfrm>
            <a:off x="1804988" y="3087688"/>
            <a:ext cx="403225" cy="366712"/>
          </a:xfrm>
          <a:prstGeom prst="rect">
            <a:avLst/>
          </a:prstGeom>
          <a:noFill/>
          <a:ln w="9525" algn="ctr">
            <a:noFill/>
            <a:miter lim="800000"/>
            <a:headEnd/>
            <a:tailEnd/>
          </a:ln>
          <a:effectLst/>
        </p:spPr>
        <p:txBody>
          <a:bodyPr>
            <a:spAutoFit/>
          </a:bodyPr>
          <a:lstStyle>
            <a:lvl1pPr marL="342900" indent="-342900" eaLnBrk="0" hangingPunct="0">
              <a:defRPr sz="3200">
                <a:solidFill>
                  <a:schemeClr val="tx1"/>
                </a:solidFill>
                <a:latin typeface="Arial" pitchFamily="34" charset="0"/>
              </a:defRPr>
            </a:lvl1pPr>
            <a:lvl2pPr marL="742950" indent="-285750" eaLnBrk="0" hangingPunct="0">
              <a:defRPr sz="3200">
                <a:solidFill>
                  <a:schemeClr val="tx1"/>
                </a:solidFill>
                <a:latin typeface="Arial" pitchFamily="34" charset="0"/>
              </a:defRPr>
            </a:lvl2pPr>
            <a:lvl3pPr marL="1143000" indent="-228600" eaLnBrk="0" hangingPunct="0">
              <a:defRPr sz="3200">
                <a:solidFill>
                  <a:schemeClr val="tx1"/>
                </a:solidFill>
                <a:latin typeface="Arial" pitchFamily="34" charset="0"/>
              </a:defRPr>
            </a:lvl3pPr>
            <a:lvl4pPr marL="1600200" indent="-228600" eaLnBrk="0" hangingPunct="0">
              <a:defRPr sz="3200">
                <a:solidFill>
                  <a:schemeClr val="tx1"/>
                </a:solidFill>
                <a:latin typeface="Arial" pitchFamily="34" charset="0"/>
              </a:defRPr>
            </a:lvl4pPr>
            <a:lvl5pPr marL="2057400" indent="-228600" eaLnBrk="0" hangingPunct="0">
              <a:defRPr sz="3200">
                <a:solidFill>
                  <a:schemeClr val="tx1"/>
                </a:solidFill>
                <a:latin typeface="Arial" pitchFamily="34" charset="0"/>
              </a:defRPr>
            </a:lvl5pPr>
            <a:lvl6pPr marL="25146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6pPr>
            <a:lvl7pPr marL="29718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7pPr>
            <a:lvl8pPr marL="34290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8pPr>
            <a:lvl9pPr marL="3886200" indent="-228600" eaLnBrk="0" fontAlgn="base" hangingPunct="0">
              <a:spcBef>
                <a:spcPct val="20000"/>
              </a:spcBef>
              <a:spcAft>
                <a:spcPct val="0"/>
              </a:spcAft>
              <a:buClr>
                <a:schemeClr val="hlink"/>
              </a:buClr>
              <a:buSzPct val="90000"/>
              <a:buFont typeface="Wingdings" pitchFamily="2" charset="2"/>
              <a:defRPr sz="3200">
                <a:solidFill>
                  <a:schemeClr val="tx1"/>
                </a:solidFill>
                <a:latin typeface="Arial" pitchFamily="34" charset="0"/>
              </a:defRPr>
            </a:lvl9pPr>
          </a:lstStyle>
          <a:p>
            <a:pPr eaLnBrk="1" hangingPunct="1">
              <a:spcBef>
                <a:spcPct val="50000"/>
              </a:spcBef>
              <a:buClr>
                <a:schemeClr val="hlink"/>
              </a:buClr>
              <a:buSzPct val="90000"/>
              <a:buFont typeface="Wingdings" panose="05000000000000000000" pitchFamily="2" charset="2"/>
              <a:buNone/>
              <a:defRPr/>
            </a:pPr>
            <a:r>
              <a:rPr lang="en-US" sz="1800" smtClean="0">
                <a:solidFill>
                  <a:schemeClr val="accent2"/>
                </a:solidFill>
                <a:effectLst>
                  <a:outerShdw blurRad="38100" dist="38100" dir="2700000" algn="tl">
                    <a:srgbClr val="000000"/>
                  </a:outerShdw>
                </a:effectLst>
              </a:rPr>
              <a:t>-</a:t>
            </a:r>
          </a:p>
        </p:txBody>
      </p:sp>
      <p:grpSp>
        <p:nvGrpSpPr>
          <p:cNvPr id="98444" name="Group 179"/>
          <p:cNvGrpSpPr>
            <a:grpSpLocks/>
          </p:cNvGrpSpPr>
          <p:nvPr/>
        </p:nvGrpSpPr>
        <p:grpSpPr bwMode="auto">
          <a:xfrm rot="317349">
            <a:off x="1274763" y="4468813"/>
            <a:ext cx="885825" cy="125412"/>
            <a:chOff x="4191" y="3355"/>
            <a:chExt cx="1251" cy="100"/>
          </a:xfrm>
        </p:grpSpPr>
        <p:sp>
          <p:nvSpPr>
            <p:cNvPr id="308404" name="Arc 180"/>
            <p:cNvSpPr>
              <a:spLocks/>
            </p:cNvSpPr>
            <p:nvPr/>
          </p:nvSpPr>
          <p:spPr bwMode="auto">
            <a:xfrm>
              <a:off x="4688" y="3381"/>
              <a:ext cx="105" cy="66"/>
            </a:xfrm>
            <a:custGeom>
              <a:avLst/>
              <a:gdLst>
                <a:gd name="G0" fmla="+- 21262 0 0"/>
                <a:gd name="G1" fmla="+- 0 0 0"/>
                <a:gd name="G2" fmla="+- 21600 0 0"/>
                <a:gd name="T0" fmla="*/ 42144 w 42144"/>
                <a:gd name="T1" fmla="*/ 5524 h 21600"/>
                <a:gd name="T2" fmla="*/ 0 w 42144"/>
                <a:gd name="T3" fmla="*/ 3808 h 21600"/>
                <a:gd name="T4" fmla="*/ 21262 w 42144"/>
                <a:gd name="T5" fmla="*/ 0 h 21600"/>
              </a:gdLst>
              <a:ahLst/>
              <a:cxnLst>
                <a:cxn ang="0">
                  <a:pos x="T0" y="T1"/>
                </a:cxn>
                <a:cxn ang="0">
                  <a:pos x="T2" y="T3"/>
                </a:cxn>
                <a:cxn ang="0">
                  <a:pos x="T4" y="T5"/>
                </a:cxn>
              </a:cxnLst>
              <a:rect l="0" t="0" r="r" b="b"/>
              <a:pathLst>
                <a:path w="42144" h="21600" fill="none" extrusionOk="0">
                  <a:moveTo>
                    <a:pt x="42143" y="5523"/>
                  </a:moveTo>
                  <a:cubicBezTo>
                    <a:pt x="39637" y="14999"/>
                    <a:pt x="31063" y="21599"/>
                    <a:pt x="21262" y="21600"/>
                  </a:cubicBezTo>
                  <a:cubicBezTo>
                    <a:pt x="10801" y="21600"/>
                    <a:pt x="1844" y="14104"/>
                    <a:pt x="0" y="3807"/>
                  </a:cubicBezTo>
                </a:path>
                <a:path w="42144" h="21600" stroke="0" extrusionOk="0">
                  <a:moveTo>
                    <a:pt x="42143" y="5523"/>
                  </a:moveTo>
                  <a:cubicBezTo>
                    <a:pt x="39637" y="14999"/>
                    <a:pt x="31063" y="21599"/>
                    <a:pt x="21262" y="21600"/>
                  </a:cubicBezTo>
                  <a:cubicBezTo>
                    <a:pt x="10801" y="21600"/>
                    <a:pt x="1844" y="14104"/>
                    <a:pt x="0" y="3807"/>
                  </a:cubicBezTo>
                  <a:lnTo>
                    <a:pt x="21262" y="0"/>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05" name="Arc 181"/>
            <p:cNvSpPr>
              <a:spLocks/>
            </p:cNvSpPr>
            <p:nvPr/>
          </p:nvSpPr>
          <p:spPr bwMode="auto">
            <a:xfrm>
              <a:off x="4556" y="3347"/>
              <a:ext cx="110" cy="67"/>
            </a:xfrm>
            <a:custGeom>
              <a:avLst/>
              <a:gdLst>
                <a:gd name="G0" fmla="+- 21207 0 0"/>
                <a:gd name="G1" fmla="+- 21600 0 0"/>
                <a:gd name="G2" fmla="+- 21600 0 0"/>
                <a:gd name="T0" fmla="*/ 0 w 41979"/>
                <a:gd name="T1" fmla="*/ 17496 h 21600"/>
                <a:gd name="T2" fmla="*/ 41979 w 41979"/>
                <a:gd name="T3" fmla="*/ 15678 h 21600"/>
                <a:gd name="T4" fmla="*/ 21207 w 41979"/>
                <a:gd name="T5" fmla="*/ 21600 h 21600"/>
              </a:gdLst>
              <a:ahLst/>
              <a:cxnLst>
                <a:cxn ang="0">
                  <a:pos x="T0" y="T1"/>
                </a:cxn>
                <a:cxn ang="0">
                  <a:pos x="T2" y="T3"/>
                </a:cxn>
                <a:cxn ang="0">
                  <a:pos x="T4" y="T5"/>
                </a:cxn>
              </a:cxnLst>
              <a:rect l="0" t="0" r="r" b="b"/>
              <a:pathLst>
                <a:path w="41979" h="21600" fill="none" extrusionOk="0">
                  <a:moveTo>
                    <a:pt x="0" y="17496"/>
                  </a:moveTo>
                  <a:cubicBezTo>
                    <a:pt x="1966" y="7337"/>
                    <a:pt x="10860" y="-1"/>
                    <a:pt x="21207" y="0"/>
                  </a:cubicBezTo>
                  <a:cubicBezTo>
                    <a:pt x="30855" y="0"/>
                    <a:pt x="39333" y="6399"/>
                    <a:pt x="41979" y="15677"/>
                  </a:cubicBezTo>
                </a:path>
                <a:path w="41979" h="21600" stroke="0" extrusionOk="0">
                  <a:moveTo>
                    <a:pt x="0" y="17496"/>
                  </a:moveTo>
                  <a:cubicBezTo>
                    <a:pt x="1966" y="7337"/>
                    <a:pt x="10860" y="-1"/>
                    <a:pt x="21207" y="0"/>
                  </a:cubicBezTo>
                  <a:cubicBezTo>
                    <a:pt x="30855" y="0"/>
                    <a:pt x="39333" y="6399"/>
                    <a:pt x="41979" y="15677"/>
                  </a:cubicBezTo>
                  <a:lnTo>
                    <a:pt x="21207" y="21600"/>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06" name="Arc 182"/>
            <p:cNvSpPr>
              <a:spLocks/>
            </p:cNvSpPr>
            <p:nvPr/>
          </p:nvSpPr>
          <p:spPr bwMode="auto">
            <a:xfrm>
              <a:off x="4794" y="3355"/>
              <a:ext cx="103" cy="65"/>
            </a:xfrm>
            <a:custGeom>
              <a:avLst/>
              <a:gdLst>
                <a:gd name="G0" fmla="+- 21207 0 0"/>
                <a:gd name="G1" fmla="+- 21600 0 0"/>
                <a:gd name="G2" fmla="+- 21600 0 0"/>
                <a:gd name="T0" fmla="*/ 0 w 41979"/>
                <a:gd name="T1" fmla="*/ 17496 h 21600"/>
                <a:gd name="T2" fmla="*/ 41979 w 41979"/>
                <a:gd name="T3" fmla="*/ 15678 h 21600"/>
                <a:gd name="T4" fmla="*/ 21207 w 41979"/>
                <a:gd name="T5" fmla="*/ 21600 h 21600"/>
              </a:gdLst>
              <a:ahLst/>
              <a:cxnLst>
                <a:cxn ang="0">
                  <a:pos x="T0" y="T1"/>
                </a:cxn>
                <a:cxn ang="0">
                  <a:pos x="T2" y="T3"/>
                </a:cxn>
                <a:cxn ang="0">
                  <a:pos x="T4" y="T5"/>
                </a:cxn>
              </a:cxnLst>
              <a:rect l="0" t="0" r="r" b="b"/>
              <a:pathLst>
                <a:path w="41979" h="21600" fill="none" extrusionOk="0">
                  <a:moveTo>
                    <a:pt x="0" y="17496"/>
                  </a:moveTo>
                  <a:cubicBezTo>
                    <a:pt x="1966" y="7337"/>
                    <a:pt x="10860" y="-1"/>
                    <a:pt x="21207" y="0"/>
                  </a:cubicBezTo>
                  <a:cubicBezTo>
                    <a:pt x="30855" y="0"/>
                    <a:pt x="39333" y="6399"/>
                    <a:pt x="41979" y="15677"/>
                  </a:cubicBezTo>
                </a:path>
                <a:path w="41979" h="21600" stroke="0" extrusionOk="0">
                  <a:moveTo>
                    <a:pt x="0" y="17496"/>
                  </a:moveTo>
                  <a:cubicBezTo>
                    <a:pt x="1966" y="7337"/>
                    <a:pt x="10860" y="-1"/>
                    <a:pt x="21207" y="0"/>
                  </a:cubicBezTo>
                  <a:cubicBezTo>
                    <a:pt x="30855" y="0"/>
                    <a:pt x="39333" y="6399"/>
                    <a:pt x="41979" y="15677"/>
                  </a:cubicBezTo>
                  <a:lnTo>
                    <a:pt x="21207" y="21600"/>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07" name="Arc 183"/>
            <p:cNvSpPr>
              <a:spLocks/>
            </p:cNvSpPr>
            <p:nvPr/>
          </p:nvSpPr>
          <p:spPr bwMode="auto">
            <a:xfrm>
              <a:off x="4894" y="3390"/>
              <a:ext cx="103" cy="65"/>
            </a:xfrm>
            <a:custGeom>
              <a:avLst/>
              <a:gdLst>
                <a:gd name="G0" fmla="+- 21268 0 0"/>
                <a:gd name="G1" fmla="+- 0 0 0"/>
                <a:gd name="G2" fmla="+- 21600 0 0"/>
                <a:gd name="T0" fmla="*/ 42136 w 42136"/>
                <a:gd name="T1" fmla="*/ 5576 h 21600"/>
                <a:gd name="T2" fmla="*/ 0 w 42136"/>
                <a:gd name="T3" fmla="*/ 3771 h 21600"/>
                <a:gd name="T4" fmla="*/ 21268 w 42136"/>
                <a:gd name="T5" fmla="*/ 0 h 21600"/>
              </a:gdLst>
              <a:ahLst/>
              <a:cxnLst>
                <a:cxn ang="0">
                  <a:pos x="T0" y="T1"/>
                </a:cxn>
                <a:cxn ang="0">
                  <a:pos x="T2" y="T3"/>
                </a:cxn>
                <a:cxn ang="0">
                  <a:pos x="T4" y="T5"/>
                </a:cxn>
              </a:cxnLst>
              <a:rect l="0" t="0" r="r" b="b"/>
              <a:pathLst>
                <a:path w="42136" h="21600" fill="none" extrusionOk="0">
                  <a:moveTo>
                    <a:pt x="42135" y="5575"/>
                  </a:moveTo>
                  <a:cubicBezTo>
                    <a:pt x="39610" y="15026"/>
                    <a:pt x="31049" y="21599"/>
                    <a:pt x="21268" y="21600"/>
                  </a:cubicBezTo>
                  <a:cubicBezTo>
                    <a:pt x="10793" y="21600"/>
                    <a:pt x="1828" y="14084"/>
                    <a:pt x="-1" y="3771"/>
                  </a:cubicBezTo>
                </a:path>
                <a:path w="42136" h="21600" stroke="0" extrusionOk="0">
                  <a:moveTo>
                    <a:pt x="42135" y="5575"/>
                  </a:moveTo>
                  <a:cubicBezTo>
                    <a:pt x="39610" y="15026"/>
                    <a:pt x="31049" y="21599"/>
                    <a:pt x="21268" y="21600"/>
                  </a:cubicBezTo>
                  <a:cubicBezTo>
                    <a:pt x="10793" y="21600"/>
                    <a:pt x="1828" y="14084"/>
                    <a:pt x="-1" y="3771"/>
                  </a:cubicBezTo>
                  <a:lnTo>
                    <a:pt x="21268" y="0"/>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08" name="Arc 184"/>
            <p:cNvSpPr>
              <a:spLocks/>
            </p:cNvSpPr>
            <p:nvPr/>
          </p:nvSpPr>
          <p:spPr bwMode="auto">
            <a:xfrm>
              <a:off x="5107" y="3384"/>
              <a:ext cx="110" cy="65"/>
            </a:xfrm>
            <a:custGeom>
              <a:avLst/>
              <a:gdLst>
                <a:gd name="G0" fmla="+- 21268 0 0"/>
                <a:gd name="G1" fmla="+- 0 0 0"/>
                <a:gd name="G2" fmla="+- 21600 0 0"/>
                <a:gd name="T0" fmla="*/ 42136 w 42136"/>
                <a:gd name="T1" fmla="*/ 5576 h 21600"/>
                <a:gd name="T2" fmla="*/ 0 w 42136"/>
                <a:gd name="T3" fmla="*/ 3771 h 21600"/>
                <a:gd name="T4" fmla="*/ 21268 w 42136"/>
                <a:gd name="T5" fmla="*/ 0 h 21600"/>
              </a:gdLst>
              <a:ahLst/>
              <a:cxnLst>
                <a:cxn ang="0">
                  <a:pos x="T0" y="T1"/>
                </a:cxn>
                <a:cxn ang="0">
                  <a:pos x="T2" y="T3"/>
                </a:cxn>
                <a:cxn ang="0">
                  <a:pos x="T4" y="T5"/>
                </a:cxn>
              </a:cxnLst>
              <a:rect l="0" t="0" r="r" b="b"/>
              <a:pathLst>
                <a:path w="42136" h="21600" fill="none" extrusionOk="0">
                  <a:moveTo>
                    <a:pt x="42135" y="5575"/>
                  </a:moveTo>
                  <a:cubicBezTo>
                    <a:pt x="39610" y="15026"/>
                    <a:pt x="31049" y="21599"/>
                    <a:pt x="21268" y="21600"/>
                  </a:cubicBezTo>
                  <a:cubicBezTo>
                    <a:pt x="10793" y="21600"/>
                    <a:pt x="1828" y="14084"/>
                    <a:pt x="-1" y="3771"/>
                  </a:cubicBezTo>
                </a:path>
                <a:path w="42136" h="21600" stroke="0" extrusionOk="0">
                  <a:moveTo>
                    <a:pt x="42135" y="5575"/>
                  </a:moveTo>
                  <a:cubicBezTo>
                    <a:pt x="39610" y="15026"/>
                    <a:pt x="31049" y="21599"/>
                    <a:pt x="21268" y="21600"/>
                  </a:cubicBezTo>
                  <a:cubicBezTo>
                    <a:pt x="10793" y="21600"/>
                    <a:pt x="1828" y="14084"/>
                    <a:pt x="-1" y="3771"/>
                  </a:cubicBezTo>
                  <a:lnTo>
                    <a:pt x="21268" y="0"/>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09" name="Arc 185"/>
            <p:cNvSpPr>
              <a:spLocks/>
            </p:cNvSpPr>
            <p:nvPr/>
          </p:nvSpPr>
          <p:spPr bwMode="auto">
            <a:xfrm>
              <a:off x="4997" y="3357"/>
              <a:ext cx="101" cy="67"/>
            </a:xfrm>
            <a:custGeom>
              <a:avLst/>
              <a:gdLst>
                <a:gd name="G0" fmla="+- 21212 0 0"/>
                <a:gd name="G1" fmla="+- 21600 0 0"/>
                <a:gd name="G2" fmla="+- 21600 0 0"/>
                <a:gd name="T0" fmla="*/ 0 w 41996"/>
                <a:gd name="T1" fmla="*/ 17525 h 21600"/>
                <a:gd name="T2" fmla="*/ 41996 w 41996"/>
                <a:gd name="T3" fmla="*/ 15719 h 21600"/>
                <a:gd name="T4" fmla="*/ 21212 w 41996"/>
                <a:gd name="T5" fmla="*/ 21600 h 21600"/>
              </a:gdLst>
              <a:ahLst/>
              <a:cxnLst>
                <a:cxn ang="0">
                  <a:pos x="T0" y="T1"/>
                </a:cxn>
                <a:cxn ang="0">
                  <a:pos x="T2" y="T3"/>
                </a:cxn>
                <a:cxn ang="0">
                  <a:pos x="T4" y="T5"/>
                </a:cxn>
              </a:cxnLst>
              <a:rect l="0" t="0" r="r" b="b"/>
              <a:pathLst>
                <a:path w="41996" h="21600" fill="none" extrusionOk="0">
                  <a:moveTo>
                    <a:pt x="-1" y="17524"/>
                  </a:moveTo>
                  <a:cubicBezTo>
                    <a:pt x="1954" y="7352"/>
                    <a:pt x="10853" y="-1"/>
                    <a:pt x="21212" y="0"/>
                  </a:cubicBezTo>
                  <a:cubicBezTo>
                    <a:pt x="30876" y="0"/>
                    <a:pt x="39364" y="6419"/>
                    <a:pt x="41995" y="15719"/>
                  </a:cubicBezTo>
                </a:path>
                <a:path w="41996" h="21600" stroke="0" extrusionOk="0">
                  <a:moveTo>
                    <a:pt x="-1" y="17524"/>
                  </a:moveTo>
                  <a:cubicBezTo>
                    <a:pt x="1954" y="7352"/>
                    <a:pt x="10853" y="-1"/>
                    <a:pt x="21212" y="0"/>
                  </a:cubicBezTo>
                  <a:cubicBezTo>
                    <a:pt x="30876" y="0"/>
                    <a:pt x="39364" y="6419"/>
                    <a:pt x="41995" y="15719"/>
                  </a:cubicBezTo>
                  <a:lnTo>
                    <a:pt x="21212" y="21600"/>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10" name="Arc 186"/>
            <p:cNvSpPr>
              <a:spLocks/>
            </p:cNvSpPr>
            <p:nvPr/>
          </p:nvSpPr>
          <p:spPr bwMode="auto">
            <a:xfrm>
              <a:off x="5217" y="3379"/>
              <a:ext cx="224" cy="22"/>
            </a:xfrm>
            <a:custGeom>
              <a:avLst/>
              <a:gdLst>
                <a:gd name="G0" fmla="+- 21577 0 0"/>
                <a:gd name="G1" fmla="+- 21600 0 0"/>
                <a:gd name="G2" fmla="+- 21600 0 0"/>
                <a:gd name="T0" fmla="*/ 0 w 21577"/>
                <a:gd name="T1" fmla="*/ 20596 h 21600"/>
                <a:gd name="T2" fmla="*/ 21474 w 21577"/>
                <a:gd name="T3" fmla="*/ 0 h 21600"/>
                <a:gd name="T4" fmla="*/ 21577 w 21577"/>
                <a:gd name="T5" fmla="*/ 21600 h 21600"/>
              </a:gdLst>
              <a:ahLst/>
              <a:cxnLst>
                <a:cxn ang="0">
                  <a:pos x="T0" y="T1"/>
                </a:cxn>
                <a:cxn ang="0">
                  <a:pos x="T2" y="T3"/>
                </a:cxn>
                <a:cxn ang="0">
                  <a:pos x="T4" y="T5"/>
                </a:cxn>
              </a:cxnLst>
              <a:rect l="0" t="0" r="r" b="b"/>
              <a:pathLst>
                <a:path w="21577" h="21600" fill="none" extrusionOk="0">
                  <a:moveTo>
                    <a:pt x="0" y="20596"/>
                  </a:moveTo>
                  <a:cubicBezTo>
                    <a:pt x="534" y="9109"/>
                    <a:pt x="9974" y="55"/>
                    <a:pt x="21474" y="0"/>
                  </a:cubicBezTo>
                </a:path>
                <a:path w="21577" h="21600" stroke="0" extrusionOk="0">
                  <a:moveTo>
                    <a:pt x="0" y="20596"/>
                  </a:moveTo>
                  <a:cubicBezTo>
                    <a:pt x="534" y="9109"/>
                    <a:pt x="9974" y="55"/>
                    <a:pt x="21474" y="0"/>
                  </a:cubicBezTo>
                  <a:lnTo>
                    <a:pt x="21577" y="21600"/>
                  </a:lnTo>
                  <a:close/>
                </a:path>
              </a:pathLst>
            </a:custGeom>
            <a:noFill/>
            <a:ln w="15875" cap="rnd">
              <a:solidFill>
                <a:schemeClr val="bg1"/>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11" name="Arc 187"/>
            <p:cNvSpPr>
              <a:spLocks/>
            </p:cNvSpPr>
            <p:nvPr/>
          </p:nvSpPr>
          <p:spPr bwMode="auto">
            <a:xfrm>
              <a:off x="4429" y="3381"/>
              <a:ext cx="105" cy="66"/>
            </a:xfrm>
            <a:custGeom>
              <a:avLst/>
              <a:gdLst>
                <a:gd name="G0" fmla="+- 21268 0 0"/>
                <a:gd name="G1" fmla="+- 0 0 0"/>
                <a:gd name="G2" fmla="+- 21600 0 0"/>
                <a:gd name="T0" fmla="*/ 42136 w 42136"/>
                <a:gd name="T1" fmla="*/ 5576 h 21600"/>
                <a:gd name="T2" fmla="*/ 0 w 42136"/>
                <a:gd name="T3" fmla="*/ 3771 h 21600"/>
                <a:gd name="T4" fmla="*/ 21268 w 42136"/>
                <a:gd name="T5" fmla="*/ 0 h 21600"/>
              </a:gdLst>
              <a:ahLst/>
              <a:cxnLst>
                <a:cxn ang="0">
                  <a:pos x="T0" y="T1"/>
                </a:cxn>
                <a:cxn ang="0">
                  <a:pos x="T2" y="T3"/>
                </a:cxn>
                <a:cxn ang="0">
                  <a:pos x="T4" y="T5"/>
                </a:cxn>
              </a:cxnLst>
              <a:rect l="0" t="0" r="r" b="b"/>
              <a:pathLst>
                <a:path w="42136" h="21600" fill="none" extrusionOk="0">
                  <a:moveTo>
                    <a:pt x="42135" y="5575"/>
                  </a:moveTo>
                  <a:cubicBezTo>
                    <a:pt x="39610" y="15026"/>
                    <a:pt x="31049" y="21599"/>
                    <a:pt x="21268" y="21600"/>
                  </a:cubicBezTo>
                  <a:cubicBezTo>
                    <a:pt x="10793" y="21600"/>
                    <a:pt x="1828" y="14084"/>
                    <a:pt x="-1" y="3771"/>
                  </a:cubicBezTo>
                </a:path>
                <a:path w="42136" h="21600" stroke="0" extrusionOk="0">
                  <a:moveTo>
                    <a:pt x="42135" y="5575"/>
                  </a:moveTo>
                  <a:cubicBezTo>
                    <a:pt x="39610" y="15026"/>
                    <a:pt x="31049" y="21599"/>
                    <a:pt x="21268" y="21600"/>
                  </a:cubicBezTo>
                  <a:cubicBezTo>
                    <a:pt x="10793" y="21600"/>
                    <a:pt x="1828" y="14084"/>
                    <a:pt x="-1" y="3771"/>
                  </a:cubicBezTo>
                  <a:lnTo>
                    <a:pt x="21268" y="0"/>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12" name="Arc 188"/>
            <p:cNvSpPr>
              <a:spLocks/>
            </p:cNvSpPr>
            <p:nvPr/>
          </p:nvSpPr>
          <p:spPr bwMode="auto">
            <a:xfrm>
              <a:off x="4329" y="3366"/>
              <a:ext cx="146" cy="53"/>
            </a:xfrm>
            <a:custGeom>
              <a:avLst/>
              <a:gdLst>
                <a:gd name="G0" fmla="+- 21160 0 0"/>
                <a:gd name="G1" fmla="+- 21600 0 0"/>
                <a:gd name="G2" fmla="+- 21600 0 0"/>
                <a:gd name="T0" fmla="*/ 0 w 41916"/>
                <a:gd name="T1" fmla="*/ 17264 h 21600"/>
                <a:gd name="T2" fmla="*/ 41916 w 41916"/>
                <a:gd name="T3" fmla="*/ 15620 h 21600"/>
                <a:gd name="T4" fmla="*/ 21160 w 41916"/>
                <a:gd name="T5" fmla="*/ 21600 h 21600"/>
              </a:gdLst>
              <a:ahLst/>
              <a:cxnLst>
                <a:cxn ang="0">
                  <a:pos x="T0" y="T1"/>
                </a:cxn>
                <a:cxn ang="0">
                  <a:pos x="T2" y="T3"/>
                </a:cxn>
                <a:cxn ang="0">
                  <a:pos x="T4" y="T5"/>
                </a:cxn>
              </a:cxnLst>
              <a:rect l="0" t="0" r="r" b="b"/>
              <a:pathLst>
                <a:path w="41916" h="21600" fill="none" extrusionOk="0">
                  <a:moveTo>
                    <a:pt x="-1" y="17263"/>
                  </a:moveTo>
                  <a:cubicBezTo>
                    <a:pt x="2058" y="7214"/>
                    <a:pt x="10902" y="-1"/>
                    <a:pt x="21160" y="0"/>
                  </a:cubicBezTo>
                  <a:cubicBezTo>
                    <a:pt x="30786" y="0"/>
                    <a:pt x="39250" y="6370"/>
                    <a:pt x="41915" y="15620"/>
                  </a:cubicBezTo>
                </a:path>
                <a:path w="41916" h="21600" stroke="0" extrusionOk="0">
                  <a:moveTo>
                    <a:pt x="-1" y="17263"/>
                  </a:moveTo>
                  <a:cubicBezTo>
                    <a:pt x="2058" y="7214"/>
                    <a:pt x="10902" y="-1"/>
                    <a:pt x="21160" y="0"/>
                  </a:cubicBezTo>
                  <a:cubicBezTo>
                    <a:pt x="30786" y="0"/>
                    <a:pt x="39250" y="6370"/>
                    <a:pt x="41915" y="15620"/>
                  </a:cubicBezTo>
                  <a:lnTo>
                    <a:pt x="21160" y="21600"/>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sp>
          <p:nvSpPr>
            <p:cNvPr id="308413" name="Arc 189"/>
            <p:cNvSpPr>
              <a:spLocks/>
            </p:cNvSpPr>
            <p:nvPr/>
          </p:nvSpPr>
          <p:spPr bwMode="auto">
            <a:xfrm>
              <a:off x="4190" y="3405"/>
              <a:ext cx="130" cy="18"/>
            </a:xfrm>
            <a:custGeom>
              <a:avLst/>
              <a:gdLst>
                <a:gd name="G0" fmla="+- 0 0 0"/>
                <a:gd name="G1" fmla="+- 1166 0 0"/>
                <a:gd name="G2" fmla="+- 21600 0 0"/>
                <a:gd name="T0" fmla="*/ 21569 w 21600"/>
                <a:gd name="T1" fmla="*/ 0 h 22766"/>
                <a:gd name="T2" fmla="*/ 0 w 21600"/>
                <a:gd name="T3" fmla="*/ 22766 h 22766"/>
                <a:gd name="T4" fmla="*/ 0 w 21600"/>
                <a:gd name="T5" fmla="*/ 1166 h 22766"/>
              </a:gdLst>
              <a:ahLst/>
              <a:cxnLst>
                <a:cxn ang="0">
                  <a:pos x="T0" y="T1"/>
                </a:cxn>
                <a:cxn ang="0">
                  <a:pos x="T2" y="T3"/>
                </a:cxn>
                <a:cxn ang="0">
                  <a:pos x="T4" y="T5"/>
                </a:cxn>
              </a:cxnLst>
              <a:rect l="0" t="0" r="r" b="b"/>
              <a:pathLst>
                <a:path w="21600" h="22766" fill="none" extrusionOk="0">
                  <a:moveTo>
                    <a:pt x="21568" y="0"/>
                  </a:moveTo>
                  <a:cubicBezTo>
                    <a:pt x="21589" y="388"/>
                    <a:pt x="21600" y="777"/>
                    <a:pt x="21600" y="1166"/>
                  </a:cubicBezTo>
                  <a:cubicBezTo>
                    <a:pt x="21600" y="13095"/>
                    <a:pt x="11929" y="22765"/>
                    <a:pt x="0" y="22766"/>
                  </a:cubicBezTo>
                </a:path>
                <a:path w="21600" h="22766" stroke="0" extrusionOk="0">
                  <a:moveTo>
                    <a:pt x="21568" y="0"/>
                  </a:moveTo>
                  <a:cubicBezTo>
                    <a:pt x="21589" y="388"/>
                    <a:pt x="21600" y="777"/>
                    <a:pt x="21600" y="1166"/>
                  </a:cubicBezTo>
                  <a:cubicBezTo>
                    <a:pt x="21600" y="13095"/>
                    <a:pt x="11929" y="22765"/>
                    <a:pt x="0" y="22766"/>
                  </a:cubicBezTo>
                  <a:lnTo>
                    <a:pt x="0" y="1166"/>
                  </a:lnTo>
                  <a:close/>
                </a:path>
              </a:pathLst>
            </a:custGeom>
            <a:noFill/>
            <a:ln w="15875" cap="rnd">
              <a:solidFill>
                <a:schemeClr val="bg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outerShdw>
                </a:effectLst>
              </a:endParaRPr>
            </a:p>
          </p:txBody>
        </p:sp>
      </p:grpSp>
      <p:sp>
        <p:nvSpPr>
          <p:cNvPr id="308414" name="Oval 190"/>
          <p:cNvSpPr>
            <a:spLocks noChangeArrowheads="1"/>
          </p:cNvSpPr>
          <p:nvPr/>
        </p:nvSpPr>
        <p:spPr bwMode="auto">
          <a:xfrm>
            <a:off x="1844675" y="5522913"/>
            <a:ext cx="204788" cy="203200"/>
          </a:xfrm>
          <a:prstGeom prst="ellipse">
            <a:avLst/>
          </a:prstGeom>
          <a:solidFill>
            <a:schemeClr val="tx1"/>
          </a:solidFill>
          <a:ln w="12700">
            <a:solidFill>
              <a:schemeClr val="bg1"/>
            </a:solidFill>
            <a:round/>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28650" y="0"/>
            <a:ext cx="7886700" cy="1325563"/>
          </a:xfrm>
        </p:spPr>
        <p:txBody>
          <a:bodyPr/>
          <a:lstStyle/>
          <a:p>
            <a:pPr algn="ctr" eaLnBrk="1" hangingPunct="1"/>
            <a:r>
              <a:rPr lang="en-US" sz="4400" b="1" dirty="0" smtClean="0">
                <a:effectLst>
                  <a:outerShdw blurRad="38100" dist="38100" dir="2700000" algn="tl">
                    <a:srgbClr val="000000">
                      <a:alpha val="43137"/>
                    </a:srgbClr>
                  </a:outerShdw>
                </a:effectLst>
              </a:rPr>
              <a:t>Cell Damage</a:t>
            </a:r>
          </a:p>
        </p:txBody>
      </p:sp>
      <p:pic>
        <p:nvPicPr>
          <p:cNvPr id="99331" name="Picture 3" descr="STCSTW09"/>
          <p:cNvPicPr preferRelativeResize="0">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2468" y="1325563"/>
            <a:ext cx="7519063" cy="5165352"/>
          </a:xfr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z="4400" b="1" smtClean="0">
                <a:effectLst>
                  <a:outerShdw blurRad="38100" dist="38100" dir="2700000" algn="tl">
                    <a:srgbClr val="000000">
                      <a:alpha val="43137"/>
                    </a:srgbClr>
                  </a:outerShdw>
                </a:effectLst>
              </a:rPr>
              <a:t>Direct vs. Indirect Ionization</a:t>
            </a:r>
          </a:p>
        </p:txBody>
      </p:sp>
      <p:sp>
        <p:nvSpPr>
          <p:cNvPr id="100355" name="Rectangle 3"/>
          <p:cNvSpPr>
            <a:spLocks noGrp="1" noChangeArrowheads="1"/>
          </p:cNvSpPr>
          <p:nvPr>
            <p:ph idx="1"/>
          </p:nvPr>
        </p:nvSpPr>
        <p:spPr>
          <a:xfrm>
            <a:off x="628650" y="1748351"/>
            <a:ext cx="7886700" cy="4807187"/>
          </a:xfrm>
        </p:spPr>
        <p:txBody>
          <a:bodyPr/>
          <a:lstStyle/>
          <a:p>
            <a:pPr eaLnBrk="1" hangingPunct="1"/>
            <a:r>
              <a:rPr lang="en-US" sz="2800" b="1" dirty="0" smtClean="0">
                <a:effectLst>
                  <a:outerShdw blurRad="38100" dist="38100" dir="2700000" algn="tl">
                    <a:srgbClr val="000000">
                      <a:alpha val="43137"/>
                    </a:srgbClr>
                  </a:outerShdw>
                </a:effectLst>
                <a:latin typeface="+mj-lt"/>
              </a:rPr>
              <a:t>Direct</a:t>
            </a:r>
          </a:p>
          <a:p>
            <a:pPr eaLnBrk="1" hangingPunct="1">
              <a:buFont typeface="Wingdings" panose="05000000000000000000" pitchFamily="2" charset="2"/>
              <a:buNone/>
            </a:pPr>
            <a:r>
              <a:rPr lang="en-US" sz="2800" b="1" dirty="0" smtClean="0">
                <a:effectLst>
                  <a:outerShdw blurRad="38100" dist="38100" dir="2700000" algn="tl">
                    <a:srgbClr val="000000">
                      <a:alpha val="43137"/>
                    </a:srgbClr>
                  </a:outerShdw>
                </a:effectLst>
                <a:latin typeface="+mj-lt"/>
              </a:rPr>
              <a:t>	Radiation that ejects orbital electrons from absorber atoms like charged particles (alphas and betas)</a:t>
            </a:r>
          </a:p>
          <a:p>
            <a:pPr eaLnBrk="1" hangingPunct="1">
              <a:buFont typeface="Wingdings" panose="05000000000000000000" pitchFamily="2" charset="2"/>
              <a:buNone/>
            </a:pPr>
            <a:endParaRPr lang="en-US" sz="2800" b="1" dirty="0" smtClean="0">
              <a:effectLst>
                <a:outerShdw blurRad="38100" dist="38100" dir="2700000" algn="tl">
                  <a:srgbClr val="000000">
                    <a:alpha val="43137"/>
                  </a:srgbClr>
                </a:outerShdw>
              </a:effectLst>
              <a:latin typeface="+mj-lt"/>
            </a:endParaRPr>
          </a:p>
          <a:p>
            <a:pPr eaLnBrk="1" hangingPunct="1">
              <a:buClr>
                <a:schemeClr val="tx1"/>
              </a:buClr>
            </a:pPr>
            <a:r>
              <a:rPr lang="en-US" sz="2800" b="1" dirty="0" smtClean="0">
                <a:effectLst>
                  <a:outerShdw blurRad="38100" dist="38100" dir="2700000" algn="tl">
                    <a:srgbClr val="000000">
                      <a:alpha val="43137"/>
                    </a:srgbClr>
                  </a:outerShdw>
                </a:effectLst>
                <a:latin typeface="+mj-lt"/>
              </a:rPr>
              <a:t>Indirect</a:t>
            </a:r>
          </a:p>
          <a:p>
            <a:pPr eaLnBrk="1" hangingPunct="1">
              <a:buClr>
                <a:schemeClr val="tx1"/>
              </a:buClr>
              <a:buFont typeface="Wingdings" panose="05000000000000000000" pitchFamily="2" charset="2"/>
              <a:buNone/>
            </a:pPr>
            <a:r>
              <a:rPr lang="en-US" sz="2800" b="1" dirty="0">
                <a:effectLst>
                  <a:outerShdw blurRad="38100" dist="38100" dir="2700000" algn="tl">
                    <a:srgbClr val="000000">
                      <a:alpha val="43137"/>
                    </a:srgbClr>
                  </a:outerShdw>
                </a:effectLst>
                <a:latin typeface="+mj-lt"/>
              </a:rPr>
              <a:t> </a:t>
            </a:r>
            <a:r>
              <a:rPr lang="en-US" sz="2800" b="1" dirty="0" smtClean="0">
                <a:effectLst>
                  <a:outerShdw blurRad="38100" dist="38100" dir="2700000" algn="tl">
                    <a:srgbClr val="000000">
                      <a:alpha val="43137"/>
                    </a:srgbClr>
                  </a:outerShdw>
                </a:effectLst>
                <a:latin typeface="+mj-lt"/>
              </a:rPr>
              <a:t> Transfer energy to charged particles (protons/electrons) of the absorber atoms, like neutrons and gamma rays.</a:t>
            </a:r>
          </a:p>
          <a:p>
            <a:pPr eaLnBrk="1" hangingPunct="1">
              <a:buClr>
                <a:schemeClr val="tx1"/>
              </a:buClr>
              <a:buFont typeface="Wingdings" panose="05000000000000000000" pitchFamily="2" charset="2"/>
              <a:buNone/>
            </a:pPr>
            <a:endParaRPr lang="en-US" dirty="0" smtClean="0">
              <a:latin typeface="Univers (W1)" charset="0"/>
            </a:endParaRPr>
          </a:p>
          <a:p>
            <a:pPr eaLnBrk="1" hangingPunct="1">
              <a:buFont typeface="Wingdings" panose="05000000000000000000" pitchFamily="2" charset="2"/>
              <a:buNone/>
            </a:pPr>
            <a:endParaRPr lang="en-US"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71179" y="306387"/>
            <a:ext cx="4138612" cy="6073775"/>
          </a:xfrm>
          <a:prstGeom prst="rect">
            <a:avLst/>
          </a:prstGeom>
          <a:noFill/>
          <a:ln w="9525">
            <a:noFill/>
            <a:round/>
            <a:headEnd/>
            <a:tailEnd/>
          </a:ln>
          <a:effectLst/>
        </p:spPr>
        <p:txBody>
          <a:bodyPr lIns="0" tIns="0" rIns="0" bIns="0"/>
          <a:lstStyle/>
          <a:p>
            <a:pPr algn="ctr" eaLnBrk="1" hangingPunct="1">
              <a:spcBef>
                <a:spcPct val="20000"/>
              </a:spcBef>
              <a:buClr>
                <a:schemeClr val="hlink"/>
              </a:buClr>
              <a:buSzPct val="90000"/>
              <a:buFont typeface="Wingdings" panose="05000000000000000000" pitchFamily="2" charset="2"/>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sz="3600" b="1" dirty="0">
                <a:solidFill>
                  <a:schemeClr val="tx2"/>
                </a:solidFill>
                <a:effectLst>
                  <a:outerShdw blurRad="38100" dist="38100" dir="2700000" algn="tl">
                    <a:srgbClr val="000000">
                      <a:alpha val="43137"/>
                    </a:srgbClr>
                  </a:outerShdw>
                </a:effectLst>
                <a:ea typeface="msgothic" charset="0"/>
                <a:cs typeface="msgothic" charset="0"/>
              </a:rPr>
              <a:t>Ionizing radiation </a:t>
            </a:r>
            <a:r>
              <a:rPr lang="en-GB" sz="3600" b="1" dirty="0" smtClean="0">
                <a:solidFill>
                  <a:schemeClr val="tx2"/>
                </a:solidFill>
                <a:effectLst>
                  <a:outerShdw blurRad="38100" dist="38100" dir="2700000" algn="tl">
                    <a:srgbClr val="000000">
                      <a:alpha val="43137"/>
                    </a:srgbClr>
                  </a:outerShdw>
                </a:effectLst>
                <a:ea typeface="msgothic" charset="0"/>
                <a:cs typeface="msgothic" charset="0"/>
              </a:rPr>
              <a:t>induces: </a:t>
            </a:r>
          </a:p>
          <a:p>
            <a:pPr algn="ctr" eaLnBrk="1" hangingPunct="1">
              <a:spcBef>
                <a:spcPct val="20000"/>
              </a:spcBef>
              <a:buClr>
                <a:schemeClr val="hlink"/>
              </a:buClr>
              <a:buSzPct val="90000"/>
              <a:buFont typeface="Wingdings" panose="05000000000000000000" pitchFamily="2" charset="2"/>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GB" sz="3600" b="1" dirty="0">
              <a:solidFill>
                <a:schemeClr val="tx2"/>
              </a:solidFill>
              <a:effectLst>
                <a:outerShdw blurRad="38100" dist="38100" dir="2700000" algn="tl">
                  <a:srgbClr val="000000">
                    <a:alpha val="43137"/>
                  </a:srgbClr>
                </a:outerShdw>
              </a:effectLst>
              <a:ea typeface="msgothic" charset="0"/>
              <a:cs typeface="msgothic" charset="0"/>
            </a:endParaRPr>
          </a:p>
          <a:p>
            <a:pPr lvl="1" eaLnBrk="1" hangingPunct="1">
              <a:spcBef>
                <a:spcPct val="20000"/>
              </a:spcBef>
              <a:buClr>
                <a:schemeClr val="hlink"/>
              </a:buClr>
              <a:buSzPct val="90000"/>
              <a:buFont typeface="Arial"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b="1" dirty="0">
                <a:solidFill>
                  <a:schemeClr val="tx2"/>
                </a:solidFill>
                <a:effectLst>
                  <a:outerShdw blurRad="38100" dist="38100" dir="2700000" algn="tl">
                    <a:srgbClr val="000000">
                      <a:alpha val="43137"/>
                    </a:srgbClr>
                  </a:outerShdw>
                </a:effectLst>
                <a:ea typeface="msgothic" charset="0"/>
                <a:cs typeface="msgothic" charset="0"/>
              </a:rPr>
              <a:t>D</a:t>
            </a:r>
            <a:r>
              <a:rPr lang="en-GB" b="1" dirty="0" smtClean="0">
                <a:solidFill>
                  <a:schemeClr val="tx2"/>
                </a:solidFill>
                <a:effectLst>
                  <a:outerShdw blurRad="38100" dist="38100" dir="2700000" algn="tl">
                    <a:srgbClr val="000000">
                      <a:alpha val="43137"/>
                    </a:srgbClr>
                  </a:outerShdw>
                </a:effectLst>
                <a:ea typeface="msgothic" charset="0"/>
                <a:cs typeface="msgothic" charset="0"/>
              </a:rPr>
              <a:t>irect </a:t>
            </a:r>
            <a:r>
              <a:rPr lang="en-GB" b="1" dirty="0">
                <a:solidFill>
                  <a:schemeClr val="tx2"/>
                </a:solidFill>
                <a:effectLst>
                  <a:outerShdw blurRad="38100" dist="38100" dir="2700000" algn="tl">
                    <a:srgbClr val="000000">
                      <a:alpha val="43137"/>
                    </a:srgbClr>
                  </a:outerShdw>
                </a:effectLst>
                <a:ea typeface="msgothic" charset="0"/>
                <a:cs typeface="msgothic" charset="0"/>
              </a:rPr>
              <a:t>DNA </a:t>
            </a:r>
            <a:r>
              <a:rPr lang="en-GB" b="1" dirty="0" smtClean="0">
                <a:solidFill>
                  <a:schemeClr val="tx2"/>
                </a:solidFill>
                <a:effectLst>
                  <a:outerShdw blurRad="38100" dist="38100" dir="2700000" algn="tl">
                    <a:srgbClr val="000000">
                      <a:alpha val="43137"/>
                    </a:srgbClr>
                  </a:outerShdw>
                </a:effectLst>
                <a:ea typeface="msgothic" charset="0"/>
                <a:cs typeface="msgothic" charset="0"/>
              </a:rPr>
              <a:t>damage</a:t>
            </a:r>
          </a:p>
          <a:p>
            <a:pPr lvl="1" eaLnBrk="1" hangingPunct="1">
              <a:spcBef>
                <a:spcPct val="20000"/>
              </a:spcBef>
              <a:buClr>
                <a:schemeClr val="hlink"/>
              </a:buClr>
              <a:buSzPct val="90000"/>
              <a:buFont typeface="Arial"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GB" b="1" dirty="0">
              <a:solidFill>
                <a:schemeClr val="tx2"/>
              </a:solidFill>
              <a:effectLst>
                <a:outerShdw blurRad="38100" dist="38100" dir="2700000" algn="tl">
                  <a:srgbClr val="000000">
                    <a:alpha val="43137"/>
                  </a:srgbClr>
                </a:outerShdw>
              </a:effectLst>
              <a:ea typeface="msgothic" charset="0"/>
              <a:cs typeface="msgothic" charset="0"/>
            </a:endParaRPr>
          </a:p>
          <a:p>
            <a:pPr lvl="1" eaLnBrk="1" hangingPunct="1">
              <a:spcBef>
                <a:spcPct val="20000"/>
              </a:spcBef>
              <a:buClr>
                <a:schemeClr val="hlink"/>
              </a:buClr>
              <a:buSzPct val="90000"/>
              <a:buFont typeface="Arial" pitchFamily="34"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b="1" dirty="0">
                <a:solidFill>
                  <a:schemeClr val="tx2"/>
                </a:solidFill>
                <a:effectLst>
                  <a:outerShdw blurRad="38100" dist="38100" dir="2700000" algn="tl">
                    <a:srgbClr val="000000">
                      <a:alpha val="43137"/>
                    </a:srgbClr>
                  </a:outerShdw>
                </a:effectLst>
                <a:ea typeface="msgothic" charset="0"/>
                <a:cs typeface="msgothic" charset="0"/>
              </a:rPr>
              <a:t>I</a:t>
            </a:r>
            <a:r>
              <a:rPr lang="en-GB" b="1" dirty="0" smtClean="0">
                <a:solidFill>
                  <a:schemeClr val="tx2"/>
                </a:solidFill>
                <a:effectLst>
                  <a:outerShdw blurRad="38100" dist="38100" dir="2700000" algn="tl">
                    <a:srgbClr val="000000">
                      <a:alpha val="43137"/>
                    </a:srgbClr>
                  </a:outerShdw>
                </a:effectLst>
                <a:ea typeface="msgothic" charset="0"/>
                <a:cs typeface="msgothic" charset="0"/>
              </a:rPr>
              <a:t>ndirect </a:t>
            </a:r>
            <a:r>
              <a:rPr lang="en-GB" b="1" dirty="0">
                <a:solidFill>
                  <a:schemeClr val="tx2"/>
                </a:solidFill>
                <a:effectLst>
                  <a:outerShdw blurRad="38100" dist="38100" dir="2700000" algn="tl">
                    <a:srgbClr val="000000">
                      <a:alpha val="43137"/>
                    </a:srgbClr>
                  </a:outerShdw>
                </a:effectLst>
                <a:ea typeface="msgothic" charset="0"/>
                <a:cs typeface="msgothic" charset="0"/>
              </a:rPr>
              <a:t>damage through the radiolysis of water</a:t>
            </a:r>
          </a:p>
        </p:txBody>
      </p:sp>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306388"/>
            <a:ext cx="4295775"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6" name="Text Box 4"/>
          <p:cNvSpPr txBox="1">
            <a:spLocks noChangeArrowheads="1"/>
          </p:cNvSpPr>
          <p:nvPr/>
        </p:nvSpPr>
        <p:spPr bwMode="auto">
          <a:xfrm>
            <a:off x="2782888" y="5972175"/>
            <a:ext cx="3919537" cy="231775"/>
          </a:xfrm>
          <a:prstGeom prst="rect">
            <a:avLst/>
          </a:prstGeom>
          <a:noFill/>
          <a:ln w="9525">
            <a:noFill/>
            <a:round/>
            <a:headEnd/>
            <a:tailEnd/>
          </a:ln>
          <a:effectLst/>
        </p:spPr>
        <p:txBody>
          <a:bodyPr lIns="0" tIns="0" rIns="0" bIns="0"/>
          <a:lstStyle>
            <a:lvl1pPr>
              <a:tabLst>
                <a:tab pos="655638" algn="l"/>
                <a:tab pos="1312863" algn="l"/>
                <a:tab pos="1968500" algn="l"/>
                <a:tab pos="2625725" algn="l"/>
                <a:tab pos="3282950" algn="l"/>
              </a:tabLst>
              <a:defRPr sz="3200">
                <a:solidFill>
                  <a:schemeClr val="tx1"/>
                </a:solidFill>
                <a:latin typeface="Arial" panose="020B0604020202020204" pitchFamily="34" charset="0"/>
              </a:defRPr>
            </a:lvl1pPr>
            <a:lvl2pPr marL="742950" indent="-285750">
              <a:tabLst>
                <a:tab pos="655638" algn="l"/>
                <a:tab pos="1312863" algn="l"/>
                <a:tab pos="1968500" algn="l"/>
                <a:tab pos="2625725" algn="l"/>
                <a:tab pos="3282950" algn="l"/>
              </a:tabLst>
              <a:defRPr sz="3200">
                <a:solidFill>
                  <a:schemeClr val="tx1"/>
                </a:solidFill>
                <a:latin typeface="Arial" panose="020B0604020202020204" pitchFamily="34" charset="0"/>
              </a:defRPr>
            </a:lvl2pPr>
            <a:lvl3pPr marL="1143000" indent="-228600">
              <a:tabLst>
                <a:tab pos="655638" algn="l"/>
                <a:tab pos="1312863" algn="l"/>
                <a:tab pos="1968500" algn="l"/>
                <a:tab pos="2625725" algn="l"/>
                <a:tab pos="3282950" algn="l"/>
              </a:tabLst>
              <a:defRPr sz="3200">
                <a:solidFill>
                  <a:schemeClr val="tx1"/>
                </a:solidFill>
                <a:latin typeface="Arial" panose="020B0604020202020204" pitchFamily="34" charset="0"/>
              </a:defRPr>
            </a:lvl3pPr>
            <a:lvl4pPr marL="1600200" indent="-228600">
              <a:tabLst>
                <a:tab pos="655638" algn="l"/>
                <a:tab pos="1312863" algn="l"/>
                <a:tab pos="1968500" algn="l"/>
                <a:tab pos="2625725" algn="l"/>
                <a:tab pos="3282950" algn="l"/>
              </a:tabLst>
              <a:defRPr sz="3200">
                <a:solidFill>
                  <a:schemeClr val="tx1"/>
                </a:solidFill>
                <a:latin typeface="Arial" panose="020B0604020202020204" pitchFamily="34" charset="0"/>
              </a:defRPr>
            </a:lvl4pPr>
            <a:lvl5pPr marL="2057400" indent="-228600">
              <a:tabLst>
                <a:tab pos="655638" algn="l"/>
                <a:tab pos="1312863" algn="l"/>
                <a:tab pos="1968500" algn="l"/>
                <a:tab pos="2625725" algn="l"/>
                <a:tab pos="3282950" algn="l"/>
              </a:tabLst>
              <a:defRPr sz="3200">
                <a:solidFill>
                  <a:schemeClr val="tx1"/>
                </a:solidFill>
                <a:latin typeface="Arial" panose="020B0604020202020204"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3200">
                <a:solidFill>
                  <a:schemeClr val="tx1"/>
                </a:solidFill>
                <a:latin typeface="Arial" panose="020B0604020202020204"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3200">
                <a:solidFill>
                  <a:schemeClr val="tx1"/>
                </a:solidFill>
                <a:latin typeface="Arial" panose="020B0604020202020204"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3200">
                <a:solidFill>
                  <a:schemeClr val="tx1"/>
                </a:solidFill>
                <a:latin typeface="Arial" panose="020B0604020202020204"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pPr>
            <a:endParaRPr lang="en-GB" sz="1100" b="1">
              <a:solidFill>
                <a:schemeClr val="tx2"/>
              </a:solidFill>
              <a:effectLst>
                <a:outerShdw blurRad="38100" dist="38100" dir="2700000" algn="tl">
                  <a:srgbClr val="C0C0C0"/>
                </a:outerShdw>
              </a:effectLst>
              <a:ea typeface="msgothic" charset="0"/>
              <a:cs typeface="msgothic" charset="0"/>
            </a:endParaRPr>
          </a:p>
        </p:txBody>
      </p:sp>
      <p:sp>
        <p:nvSpPr>
          <p:cNvPr id="3077" name="Text Box 5"/>
          <p:cNvSpPr txBox="1">
            <a:spLocks noChangeArrowheads="1"/>
          </p:cNvSpPr>
          <p:nvPr/>
        </p:nvSpPr>
        <p:spPr bwMode="auto">
          <a:xfrm>
            <a:off x="5775325" y="6380163"/>
            <a:ext cx="2579688" cy="303212"/>
          </a:xfrm>
          <a:prstGeom prst="rect">
            <a:avLst/>
          </a:prstGeom>
          <a:noFill/>
          <a:ln w="9525">
            <a:noFill/>
            <a:round/>
            <a:headEnd/>
            <a:tailEnd/>
          </a:ln>
          <a:effectLst/>
        </p:spPr>
        <p:txBody>
          <a:bodyPr lIns="0" tIns="0" rIns="0" bIns="0"/>
          <a:lstStyle/>
          <a:p>
            <a:pPr marL="77761" indent="-77761" eaLnBrk="1" hangingPunct="1">
              <a:spcBef>
                <a:spcPct val="20000"/>
              </a:spcBef>
              <a:buClr>
                <a:schemeClr val="hlink"/>
              </a:buClr>
              <a:buSzPct val="90000"/>
              <a:buFont typeface="Wingdings" panose="05000000000000000000" pitchFamily="2" charset="2"/>
              <a:buNone/>
              <a:tabLst>
                <a:tab pos="656650" algn="l"/>
                <a:tab pos="1313299" algn="l"/>
                <a:tab pos="1969949" algn="l"/>
                <a:tab pos="2626599" algn="l"/>
                <a:tab pos="3283248" algn="l"/>
                <a:tab pos="3939898" algn="l"/>
                <a:tab pos="4596548" algn="l"/>
              </a:tabLst>
              <a:defRPr/>
            </a:pPr>
            <a:r>
              <a:rPr lang="en-GB" sz="900" dirty="0">
                <a:solidFill>
                  <a:schemeClr val="tx2"/>
                </a:solidFill>
                <a:effectLst>
                  <a:outerShdw blurRad="38100" dist="38100" dir="2700000" algn="tl">
                    <a:srgbClr val="000000">
                      <a:alpha val="43137"/>
                    </a:srgbClr>
                  </a:outerShdw>
                </a:effectLst>
                <a:ea typeface="msgothic" charset="0"/>
                <a:cs typeface="msgothic" charset="0"/>
              </a:rPr>
              <a:t>©2005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15003" y="0"/>
            <a:ext cx="7886700" cy="1325563"/>
          </a:xfrm>
        </p:spPr>
        <p:txBody>
          <a:bodyPr/>
          <a:lstStyle/>
          <a:p>
            <a:pPr algn="ctr" eaLnBrk="1" hangingPunct="1"/>
            <a:r>
              <a:rPr lang="en-US" sz="4400" b="1" dirty="0" smtClean="0">
                <a:effectLst>
                  <a:outerShdw blurRad="38100" dist="38100" dir="2700000" algn="tl">
                    <a:srgbClr val="000000">
                      <a:alpha val="43137"/>
                    </a:srgbClr>
                  </a:outerShdw>
                </a:effectLst>
              </a:rPr>
              <a:t>Sensitivity of Cells</a:t>
            </a:r>
          </a:p>
        </p:txBody>
      </p:sp>
      <p:sp>
        <p:nvSpPr>
          <p:cNvPr id="369667" name="Rectangle 3"/>
          <p:cNvSpPr>
            <a:spLocks noGrp="1" noChangeArrowheads="1"/>
          </p:cNvSpPr>
          <p:nvPr>
            <p:ph idx="1"/>
          </p:nvPr>
        </p:nvSpPr>
        <p:spPr>
          <a:xfrm>
            <a:off x="435190" y="1222532"/>
            <a:ext cx="8311486" cy="5225362"/>
          </a:xfrm>
        </p:spPr>
        <p:txBody>
          <a:bodyPr rtlCol="0">
            <a:normAutofit fontScale="85000" lnSpcReduction="20000"/>
          </a:bodyPr>
          <a:lstStyle/>
          <a:p>
            <a:pPr eaLnBrk="1" fontAlgn="auto" hangingPunct="1">
              <a:lnSpc>
                <a:spcPct val="160000"/>
              </a:lnSpc>
              <a:spcAft>
                <a:spcPts val="0"/>
              </a:spcAft>
              <a:buClr>
                <a:schemeClr val="tx1"/>
              </a:buClr>
              <a:buFont typeface="Wingdings" panose="05000000000000000000" pitchFamily="2" charset="2"/>
              <a:buChar char="§"/>
              <a:defRPr/>
            </a:pPr>
            <a:r>
              <a:rPr lang="en-US" sz="2600" b="1" dirty="0" smtClean="0">
                <a:effectLst>
                  <a:outerShdw blurRad="38100" dist="38100" dir="2700000" algn="tl">
                    <a:srgbClr val="000000">
                      <a:alpha val="43137"/>
                    </a:srgbClr>
                  </a:outerShdw>
                </a:effectLst>
                <a:latin typeface="Univers (W1)" charset="0"/>
              </a:rPr>
              <a:t>Lymphocytes			                      MOST SENSITIVE                              </a:t>
            </a:r>
          </a:p>
          <a:p>
            <a:pPr eaLnBrk="1" fontAlgn="auto" hangingPunct="1">
              <a:lnSpc>
                <a:spcPct val="160000"/>
              </a:lnSpc>
              <a:spcAft>
                <a:spcPts val="0"/>
              </a:spcAft>
              <a:buClr>
                <a:schemeClr val="tx1"/>
              </a:buClr>
              <a:buFont typeface="Wingdings" panose="05000000000000000000" pitchFamily="2" charset="2"/>
              <a:buChar char="§"/>
              <a:defRPr/>
            </a:pPr>
            <a:r>
              <a:rPr lang="en-US" sz="2600" b="1" dirty="0" err="1" smtClean="0">
                <a:effectLst>
                  <a:outerShdw blurRad="38100" dist="38100" dir="2700000" algn="tl">
                    <a:srgbClr val="000000">
                      <a:alpha val="43137"/>
                    </a:srgbClr>
                  </a:outerShdw>
                </a:effectLst>
                <a:latin typeface="Univers (W1)" charset="0"/>
              </a:rPr>
              <a:t>Spermatogonia</a:t>
            </a:r>
            <a:endParaRPr lang="en-US" sz="2600" b="1" dirty="0" smtClean="0">
              <a:effectLst>
                <a:outerShdw blurRad="38100" dist="38100" dir="2700000" algn="tl">
                  <a:srgbClr val="000000">
                    <a:alpha val="43137"/>
                  </a:srgbClr>
                </a:outerShdw>
              </a:effectLst>
              <a:latin typeface="Univers (W1)" charset="0"/>
            </a:endParaRPr>
          </a:p>
          <a:p>
            <a:pPr eaLnBrk="1" fontAlgn="auto" hangingPunct="1">
              <a:lnSpc>
                <a:spcPct val="160000"/>
              </a:lnSpc>
              <a:spcAft>
                <a:spcPts val="0"/>
              </a:spcAft>
              <a:buClr>
                <a:schemeClr val="tx1"/>
              </a:buClr>
              <a:buFont typeface="Wingdings" panose="05000000000000000000" pitchFamily="2" charset="2"/>
              <a:buChar char="§"/>
              <a:defRPr/>
            </a:pPr>
            <a:r>
              <a:rPr lang="en-US" sz="2600" b="1" dirty="0" smtClean="0">
                <a:effectLst>
                  <a:outerShdw blurRad="38100" dist="38100" dir="2700000" algn="tl">
                    <a:srgbClr val="000000">
                      <a:alpha val="43137"/>
                    </a:srgbClr>
                  </a:outerShdw>
                </a:effectLst>
                <a:latin typeface="Univers (W1)" charset="0"/>
              </a:rPr>
              <a:t>Hematopoietic (Blood Forming)</a:t>
            </a:r>
          </a:p>
          <a:p>
            <a:pPr eaLnBrk="1" fontAlgn="auto" hangingPunct="1">
              <a:lnSpc>
                <a:spcPct val="160000"/>
              </a:lnSpc>
              <a:spcAft>
                <a:spcPts val="0"/>
              </a:spcAft>
              <a:buClr>
                <a:schemeClr val="tx1"/>
              </a:buClr>
              <a:buFont typeface="Wingdings" panose="05000000000000000000" pitchFamily="2" charset="2"/>
              <a:buChar char="§"/>
              <a:defRPr/>
            </a:pPr>
            <a:r>
              <a:rPr lang="en-US" sz="2600" b="1" dirty="0" smtClean="0">
                <a:effectLst>
                  <a:outerShdw blurRad="38100" dist="38100" dir="2700000" algn="tl">
                    <a:srgbClr val="000000">
                      <a:alpha val="43137"/>
                    </a:srgbClr>
                  </a:outerShdw>
                </a:effectLst>
                <a:latin typeface="Univers (W1)" charset="0"/>
              </a:rPr>
              <a:t>Intestinal Epithelium</a:t>
            </a:r>
          </a:p>
          <a:p>
            <a:pPr eaLnBrk="1" fontAlgn="auto" hangingPunct="1">
              <a:lnSpc>
                <a:spcPct val="160000"/>
              </a:lnSpc>
              <a:spcAft>
                <a:spcPts val="0"/>
              </a:spcAft>
              <a:buClr>
                <a:schemeClr val="tx1"/>
              </a:buClr>
              <a:buFont typeface="Wingdings" panose="05000000000000000000" pitchFamily="2" charset="2"/>
              <a:buChar char="§"/>
              <a:defRPr/>
            </a:pPr>
            <a:r>
              <a:rPr lang="en-US" sz="2600" b="1" dirty="0" smtClean="0">
                <a:effectLst>
                  <a:outerShdw blurRad="38100" dist="38100" dir="2700000" algn="tl">
                    <a:srgbClr val="000000">
                      <a:alpha val="43137"/>
                    </a:srgbClr>
                  </a:outerShdw>
                </a:effectLst>
                <a:latin typeface="Univers (W1)" charset="0"/>
              </a:rPr>
              <a:t>Skin</a:t>
            </a:r>
          </a:p>
          <a:p>
            <a:pPr eaLnBrk="1" fontAlgn="auto" hangingPunct="1">
              <a:lnSpc>
                <a:spcPct val="160000"/>
              </a:lnSpc>
              <a:spcAft>
                <a:spcPts val="0"/>
              </a:spcAft>
              <a:buClr>
                <a:schemeClr val="tx1"/>
              </a:buClr>
              <a:buFont typeface="Wingdings" panose="05000000000000000000" pitchFamily="2" charset="2"/>
              <a:buChar char="§"/>
              <a:defRPr/>
            </a:pPr>
            <a:r>
              <a:rPr lang="en-US" sz="2600" b="1" dirty="0" smtClean="0">
                <a:effectLst>
                  <a:outerShdw blurRad="38100" dist="38100" dir="2700000" algn="tl">
                    <a:srgbClr val="000000">
                      <a:alpha val="43137"/>
                    </a:srgbClr>
                  </a:outerShdw>
                </a:effectLst>
                <a:latin typeface="Univers (W1)" charset="0"/>
              </a:rPr>
              <a:t>Nerve Cells</a:t>
            </a:r>
          </a:p>
          <a:p>
            <a:pPr eaLnBrk="1" fontAlgn="auto" hangingPunct="1">
              <a:lnSpc>
                <a:spcPct val="160000"/>
              </a:lnSpc>
              <a:spcAft>
                <a:spcPts val="0"/>
              </a:spcAft>
              <a:buClr>
                <a:schemeClr val="tx1"/>
              </a:buClr>
              <a:buFont typeface="Wingdings" panose="05000000000000000000" pitchFamily="2" charset="2"/>
              <a:buChar char="§"/>
              <a:defRPr/>
            </a:pPr>
            <a:r>
              <a:rPr lang="en-US" sz="2600" b="1" dirty="0" smtClean="0">
                <a:effectLst>
                  <a:outerShdw blurRad="38100" dist="38100" dir="2700000" algn="tl">
                    <a:srgbClr val="000000">
                      <a:alpha val="43137"/>
                    </a:srgbClr>
                  </a:outerShdw>
                </a:effectLst>
                <a:latin typeface="Univers (W1)" charset="0"/>
              </a:rPr>
              <a:t>Muscle Tissue</a:t>
            </a:r>
          </a:p>
          <a:p>
            <a:pPr eaLnBrk="1" fontAlgn="auto" hangingPunct="1">
              <a:lnSpc>
                <a:spcPct val="160000"/>
              </a:lnSpc>
              <a:spcAft>
                <a:spcPts val="0"/>
              </a:spcAft>
              <a:buClr>
                <a:schemeClr val="tx1"/>
              </a:buClr>
              <a:buFont typeface="Wingdings" panose="05000000000000000000" pitchFamily="2" charset="2"/>
              <a:buChar char="§"/>
              <a:defRPr/>
            </a:pPr>
            <a:r>
              <a:rPr lang="en-US" sz="2600" b="1" dirty="0" smtClean="0">
                <a:effectLst>
                  <a:outerShdw blurRad="38100" dist="38100" dir="2700000" algn="tl">
                    <a:srgbClr val="000000">
                      <a:alpha val="43137"/>
                    </a:srgbClr>
                  </a:outerShdw>
                </a:effectLst>
                <a:latin typeface="Univers (W1)" charset="0"/>
              </a:rPr>
              <a:t>Bone</a:t>
            </a:r>
          </a:p>
          <a:p>
            <a:pPr eaLnBrk="1" fontAlgn="auto" hangingPunct="1">
              <a:lnSpc>
                <a:spcPct val="160000"/>
              </a:lnSpc>
              <a:spcAft>
                <a:spcPts val="0"/>
              </a:spcAft>
              <a:buClr>
                <a:schemeClr val="tx1"/>
              </a:buClr>
              <a:buFont typeface="Wingdings" panose="05000000000000000000" pitchFamily="2" charset="2"/>
              <a:buChar char="§"/>
              <a:defRPr/>
            </a:pPr>
            <a:r>
              <a:rPr lang="en-US" sz="2600" b="1" dirty="0" smtClean="0">
                <a:effectLst>
                  <a:outerShdw blurRad="38100" dist="38100" dir="2700000" algn="tl">
                    <a:srgbClr val="000000">
                      <a:alpha val="43137"/>
                    </a:srgbClr>
                  </a:outerShdw>
                </a:effectLst>
                <a:latin typeface="Univers (W1)" charset="0"/>
              </a:rPr>
              <a:t>Collagen</a:t>
            </a:r>
            <a:r>
              <a:rPr lang="en-US" sz="2600" dirty="0" smtClean="0">
                <a:latin typeface="Univers (W1)" charset="0"/>
              </a:rPr>
              <a:t>	</a:t>
            </a:r>
            <a:r>
              <a:rPr lang="en-US" sz="2800" dirty="0" smtClean="0">
                <a:latin typeface="Univers (W1)" charset="0"/>
              </a:rPr>
              <a:t>			                     </a:t>
            </a:r>
            <a:r>
              <a:rPr lang="en-US" sz="2800" b="1" dirty="0" smtClean="0">
                <a:effectLst>
                  <a:outerShdw blurRad="38100" dist="38100" dir="2700000" algn="tl">
                    <a:srgbClr val="000000">
                      <a:alpha val="43137"/>
                    </a:srgbClr>
                  </a:outerShdw>
                </a:effectLst>
                <a:latin typeface="Univers (W1)" charset="0"/>
              </a:rPr>
              <a:t>LEAST SENSITIVE</a:t>
            </a:r>
            <a:endParaRPr lang="en-US" sz="2800" b="1" dirty="0" smtClean="0">
              <a:effectLst>
                <a:outerShdw blurRad="38100" dist="38100" dir="2700000" algn="tl">
                  <a:srgbClr val="000000">
                    <a:alpha val="43137"/>
                  </a:srgbClr>
                </a:outerShdw>
              </a:effectLst>
            </a:endParaRPr>
          </a:p>
        </p:txBody>
      </p:sp>
      <p:sp>
        <p:nvSpPr>
          <p:cNvPr id="369668" name="AutoShape 4"/>
          <p:cNvSpPr>
            <a:spLocks noChangeArrowheads="1"/>
          </p:cNvSpPr>
          <p:nvPr/>
        </p:nvSpPr>
        <p:spPr bwMode="auto">
          <a:xfrm>
            <a:off x="5867779" y="1964117"/>
            <a:ext cx="1828800" cy="3945363"/>
          </a:xfrm>
          <a:prstGeom prst="downArrow">
            <a:avLst>
              <a:gd name="adj1" fmla="val 50000"/>
              <a:gd name="adj2" fmla="val 41667"/>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12700">
            <a:solidFill>
              <a:schemeClr val="hlink"/>
            </a:solidFill>
            <a:miter lim="800000"/>
            <a:headEnd/>
            <a:tailEnd/>
          </a:ln>
          <a:effec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80"/>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52413" y="198438"/>
            <a:ext cx="8229600" cy="1020762"/>
          </a:xfrm>
        </p:spPr>
        <p:txBody>
          <a:bodyPr/>
          <a:lstStyle/>
          <a:p>
            <a:pPr algn="ctr" eaLnBrk="1" hangingPunct="1">
              <a:defRPr/>
            </a:pPr>
            <a:r>
              <a:rPr lang="en-US" b="1" dirty="0" smtClean="0">
                <a:effectLst>
                  <a:outerShdw blurRad="38100" dist="38100" dir="2700000" algn="tl">
                    <a:srgbClr val="000000">
                      <a:alpha val="43137"/>
                    </a:srgbClr>
                  </a:outerShdw>
                </a:effectLst>
              </a:rPr>
              <a:t>Brief History of the Atom</a:t>
            </a:r>
          </a:p>
        </p:txBody>
      </p:sp>
      <p:sp>
        <p:nvSpPr>
          <p:cNvPr id="34819" name="Rectangle 3"/>
          <p:cNvSpPr>
            <a:spLocks noGrp="1" noChangeArrowheads="1"/>
          </p:cNvSpPr>
          <p:nvPr>
            <p:ph idx="1"/>
          </p:nvPr>
        </p:nvSpPr>
        <p:spPr>
          <a:xfrm>
            <a:off x="1043188" y="1332964"/>
            <a:ext cx="7598535" cy="2743200"/>
          </a:xfrm>
        </p:spPr>
        <p:txBody>
          <a:bodyPr rtlCol="0">
            <a:normAutofit/>
          </a:bodyPr>
          <a:lstStyle/>
          <a:p>
            <a:pPr eaLnBrk="1" hangingPunct="1">
              <a:defRPr/>
            </a:pPr>
            <a:r>
              <a:rPr lang="en-US" sz="2400" dirty="0" smtClean="0">
                <a:effectLst>
                  <a:outerShdw blurRad="38100" dist="38100" dir="2700000" algn="tl">
                    <a:srgbClr val="000000">
                      <a:alpha val="43137"/>
                    </a:srgbClr>
                  </a:outerShdw>
                </a:effectLst>
              </a:rPr>
              <a:t>500 BC		Democritus	Atom</a:t>
            </a:r>
          </a:p>
          <a:p>
            <a:pPr eaLnBrk="1" hangingPunct="1">
              <a:defRPr/>
            </a:pPr>
            <a:r>
              <a:rPr lang="en-US" sz="2400" dirty="0" smtClean="0">
                <a:effectLst>
                  <a:outerShdw blurRad="38100" dist="38100" dir="2700000" algn="tl">
                    <a:srgbClr val="000000">
                      <a:alpha val="43137"/>
                    </a:srgbClr>
                  </a:outerShdw>
                </a:effectLst>
              </a:rPr>
              <a:t>Long time	(Romans </a:t>
            </a:r>
            <a:r>
              <a:rPr lang="en-US" sz="2400" dirty="0" smtClean="0">
                <a:effectLst>
                  <a:outerShdw blurRad="38100" dist="38100" dir="2700000" algn="tl">
                    <a:srgbClr val="000000">
                      <a:alpha val="43137"/>
                    </a:srgbClr>
                  </a:outerShdw>
                </a:effectLst>
                <a:sym typeface="Wingdings" panose="05000000000000000000" pitchFamily="2" charset="2"/>
              </a:rPr>
              <a:t> Dark Ages)</a:t>
            </a:r>
            <a:endParaRPr lang="en-US" sz="2400" dirty="0" smtClean="0">
              <a:effectLst>
                <a:outerShdw blurRad="38100" dist="38100" dir="2700000" algn="tl">
                  <a:srgbClr val="000000">
                    <a:alpha val="43137"/>
                  </a:srgbClr>
                </a:outerShdw>
              </a:effectLst>
            </a:endParaRPr>
          </a:p>
          <a:p>
            <a:pPr eaLnBrk="1" hangingPunct="1">
              <a:defRPr/>
            </a:pPr>
            <a:r>
              <a:rPr lang="en-US" sz="2400" dirty="0" smtClean="0">
                <a:effectLst>
                  <a:outerShdw blurRad="38100" dist="38100" dir="2700000" algn="tl">
                    <a:srgbClr val="000000">
                      <a:alpha val="43137"/>
                    </a:srgbClr>
                  </a:outerShdw>
                </a:effectLst>
              </a:rPr>
              <a:t>1808 AD		Dalton		Plum Pudding</a:t>
            </a:r>
          </a:p>
          <a:p>
            <a:pPr eaLnBrk="1" hangingPunct="1">
              <a:defRPr/>
            </a:pPr>
            <a:r>
              <a:rPr lang="en-US" sz="2400" dirty="0" smtClean="0">
                <a:effectLst>
                  <a:outerShdw blurRad="38100" dist="38100" dir="2700000" algn="tl">
                    <a:srgbClr val="000000">
                      <a:alpha val="43137"/>
                    </a:srgbClr>
                  </a:outerShdw>
                </a:effectLst>
              </a:rPr>
              <a:t>1911		Rutherford</a:t>
            </a:r>
            <a:r>
              <a:rPr lang="en-US" sz="2400" dirty="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Nucleus</a:t>
            </a:r>
          </a:p>
          <a:p>
            <a:pPr eaLnBrk="1" hangingPunct="1">
              <a:defRPr/>
            </a:pPr>
            <a:r>
              <a:rPr lang="en-US" sz="2400" dirty="0" smtClean="0">
                <a:effectLst>
                  <a:outerShdw blurRad="38100" dist="38100" dir="2700000" algn="tl">
                    <a:srgbClr val="000000">
                      <a:alpha val="43137"/>
                    </a:srgbClr>
                  </a:outerShdw>
                </a:effectLst>
              </a:rPr>
              <a:t>1913		Bohr			Orbits</a:t>
            </a:r>
          </a:p>
          <a:p>
            <a:pPr eaLnBrk="1" hangingPunct="1">
              <a:defRPr/>
            </a:pPr>
            <a:r>
              <a:rPr lang="en-US" sz="2400" dirty="0" smtClean="0">
                <a:effectLst>
                  <a:outerShdw blurRad="38100" dist="38100" dir="2700000" algn="tl">
                    <a:srgbClr val="000000">
                      <a:alpha val="43137"/>
                    </a:srgbClr>
                  </a:outerShdw>
                </a:effectLst>
              </a:rPr>
              <a:t>1920’s		Many People	Quantum Mechanics</a:t>
            </a:r>
          </a:p>
          <a:p>
            <a:pPr eaLnBrk="1" hangingPunct="1">
              <a:defRPr/>
            </a:pPr>
            <a:endParaRPr lang="en-US" sz="2400" dirty="0" smtClean="0">
              <a:effectLst>
                <a:outerShdw blurRad="38100" dist="38100" dir="2700000" algn="tl">
                  <a:srgbClr val="000000">
                    <a:alpha val="43137"/>
                  </a:srgbClr>
                </a:outerShdw>
              </a:effectLst>
            </a:endParaRPr>
          </a:p>
          <a:p>
            <a:pPr eaLnBrk="1" hangingPunct="1">
              <a:defRPr/>
            </a:pPr>
            <a:endParaRPr lang="en-US" sz="2400" dirty="0" smtClean="0">
              <a:effectLst>
                <a:outerShdw blurRad="38100" dist="38100" dir="2700000" algn="tl">
                  <a:srgbClr val="000000">
                    <a:alpha val="43137"/>
                  </a:srgbClr>
                </a:outerShdw>
              </a:effectLst>
            </a:endParaRPr>
          </a:p>
          <a:p>
            <a:pPr eaLnBrk="1" hangingPunct="1">
              <a:defRPr/>
            </a:pPr>
            <a:endParaRPr lang="en-US" sz="2400" dirty="0" smtClean="0">
              <a:effectLst>
                <a:outerShdw blurRad="38100" dist="38100" dir="2700000" algn="tl">
                  <a:srgbClr val="000000">
                    <a:alpha val="43137"/>
                  </a:srgbClr>
                </a:outerShdw>
              </a:effectLst>
            </a:endParaRPr>
          </a:p>
          <a:p>
            <a:pPr eaLnBrk="1" hangingPunct="1">
              <a:defRPr/>
            </a:pPr>
            <a:endParaRPr lang="en-US" sz="2400" dirty="0" smtClean="0">
              <a:effectLst>
                <a:outerShdw blurRad="38100" dist="38100" dir="2700000" algn="tl">
                  <a:srgbClr val="000000">
                    <a:alpha val="43137"/>
                  </a:srgbClr>
                </a:outerShdw>
              </a:effectLst>
            </a:endParaRPr>
          </a:p>
        </p:txBody>
      </p:sp>
      <p:pic>
        <p:nvPicPr>
          <p:cNvPr id="32772" name="Picture 4" descr="20011016132049__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39296"/>
            <a:ext cx="36576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920424670__ato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312" y="4239296"/>
            <a:ext cx="239077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920424670__atom2"/>
          <p:cNvPicPr>
            <a:picLocks noChangeAspect="1" noChangeArrowheads="1"/>
          </p:cNvPicPr>
          <p:nvPr/>
        </p:nvPicPr>
        <p:blipFill>
          <a:blip r:embed="rId5">
            <a:extLst>
              <a:ext uri="{28A0092B-C50C-407E-A947-70E740481C1C}">
                <a14:useLocalDpi xmlns:a14="http://schemas.microsoft.com/office/drawing/2010/main" val="0"/>
              </a:ext>
            </a:extLst>
          </a:blip>
          <a:srcRect t="3030"/>
          <a:stretch>
            <a:fillRect/>
          </a:stretch>
        </p:blipFill>
        <p:spPr bwMode="auto">
          <a:xfrm>
            <a:off x="6629400" y="4239296"/>
            <a:ext cx="23622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95363" y="380456"/>
            <a:ext cx="7350125" cy="627062"/>
          </a:xfrm>
          <a:prstGeom prst="rect">
            <a:avLst/>
          </a:prstGeom>
          <a:noFill/>
          <a:ln w="12700">
            <a:noFill/>
            <a:miter lim="800000"/>
            <a:headEnd/>
            <a:tailEnd/>
          </a:ln>
        </p:spPr>
        <p:txBody>
          <a:bodyPr lIns="63500" tIns="25400" rIns="63500" bIns="25400">
            <a:spAutoFit/>
          </a:bodyPr>
          <a:lstStyle/>
          <a:p>
            <a:pPr algn="ctr" eaLnBrk="1" hangingPunct="1">
              <a:lnSpc>
                <a:spcPct val="85000"/>
              </a:lnSpc>
              <a:defRPr/>
            </a:pPr>
            <a:r>
              <a:rPr lang="en-US" sz="4400" b="1" dirty="0">
                <a:solidFill>
                  <a:schemeClr val="tx2"/>
                </a:solidFill>
                <a:effectLst>
                  <a:outerShdw blurRad="38100" dist="38100" dir="2700000" algn="tl">
                    <a:srgbClr val="000000">
                      <a:alpha val="43137"/>
                    </a:srgbClr>
                  </a:outerShdw>
                </a:effectLst>
                <a:latin typeface="+mn-lt"/>
              </a:rPr>
              <a:t>Radioactive Contamination</a:t>
            </a:r>
          </a:p>
        </p:txBody>
      </p:sp>
      <p:sp>
        <p:nvSpPr>
          <p:cNvPr id="62467" name="Rectangle 3"/>
          <p:cNvSpPr>
            <a:spLocks noChangeArrowheads="1"/>
          </p:cNvSpPr>
          <p:nvPr/>
        </p:nvSpPr>
        <p:spPr bwMode="auto">
          <a:xfrm>
            <a:off x="832513" y="1543050"/>
            <a:ext cx="7512976" cy="4367213"/>
          </a:xfrm>
          <a:prstGeom prst="rect">
            <a:avLst/>
          </a:prstGeom>
          <a:noFill/>
          <a:ln w="25400">
            <a:noFill/>
            <a:miter lim="800000"/>
            <a:headEnd/>
            <a:tailEnd/>
          </a:ln>
        </p:spPr>
        <p:txBody>
          <a:bodyPr lIns="90488" tIns="44450" rIns="90488" bIns="44450"/>
          <a:lstStyle/>
          <a:p>
            <a:pPr marL="342900" indent="-342900" eaLnBrk="1" hangingPunct="1">
              <a:spcBef>
                <a:spcPct val="20000"/>
              </a:spcBef>
              <a:spcAft>
                <a:spcPct val="145000"/>
              </a:spcAft>
              <a:buFontTx/>
              <a:buChar char="•"/>
              <a:defRPr/>
            </a:pPr>
            <a:r>
              <a:rPr lang="en-US" b="1" dirty="0">
                <a:effectLst>
                  <a:outerShdw blurRad="38100" dist="38100" dir="2700000" algn="tl">
                    <a:srgbClr val="000000">
                      <a:alpha val="43137"/>
                    </a:srgbClr>
                  </a:outerShdw>
                </a:effectLst>
                <a:latin typeface="+mn-lt"/>
              </a:rPr>
              <a:t>It is not like a spreading contagion </a:t>
            </a:r>
            <a:br>
              <a:rPr lang="en-US" b="1" dirty="0">
                <a:effectLst>
                  <a:outerShdw blurRad="38100" dist="38100" dir="2700000" algn="tl">
                    <a:srgbClr val="000000">
                      <a:alpha val="43137"/>
                    </a:srgbClr>
                  </a:outerShdw>
                </a:effectLst>
                <a:latin typeface="+mn-lt"/>
              </a:rPr>
            </a:br>
            <a:r>
              <a:rPr lang="en-US" b="1" dirty="0">
                <a:effectLst>
                  <a:outerShdw blurRad="38100" dist="38100" dir="2700000" algn="tl">
                    <a:srgbClr val="000000">
                      <a:alpha val="43137"/>
                    </a:srgbClr>
                  </a:outerShdw>
                </a:effectLst>
                <a:latin typeface="+mn-lt"/>
              </a:rPr>
              <a:t> (think of a flashlight)</a:t>
            </a:r>
          </a:p>
          <a:p>
            <a:pPr marL="342900" indent="-342900" eaLnBrk="1" hangingPunct="1">
              <a:spcBef>
                <a:spcPct val="20000"/>
              </a:spcBef>
              <a:spcAft>
                <a:spcPct val="145000"/>
              </a:spcAft>
              <a:buFontTx/>
              <a:buChar char="•"/>
              <a:defRPr/>
            </a:pPr>
            <a:r>
              <a:rPr lang="en-US" b="1" dirty="0">
                <a:effectLst>
                  <a:outerShdw blurRad="38100" dist="38100" dir="2700000" algn="tl">
                    <a:srgbClr val="000000">
                      <a:alpha val="43137"/>
                    </a:srgbClr>
                  </a:outerShdw>
                </a:effectLst>
                <a:latin typeface="+mn-lt"/>
              </a:rPr>
              <a:t>Can be solid, liquid, or gaseous</a:t>
            </a:r>
          </a:p>
          <a:p>
            <a:pPr marL="342900" indent="-342900" eaLnBrk="1" hangingPunct="1">
              <a:spcBef>
                <a:spcPct val="20000"/>
              </a:spcBef>
              <a:spcAft>
                <a:spcPct val="145000"/>
              </a:spcAft>
              <a:buFontTx/>
              <a:buChar char="•"/>
              <a:defRPr/>
            </a:pPr>
            <a:r>
              <a:rPr lang="en-US" b="1" dirty="0">
                <a:effectLst>
                  <a:outerShdw blurRad="38100" dist="38100" dir="2700000" algn="tl">
                    <a:srgbClr val="000000">
                      <a:alpha val="43137"/>
                    </a:srgbClr>
                  </a:outerShdw>
                </a:effectLst>
                <a:latin typeface="+mn-lt"/>
              </a:rPr>
              <a:t>In solid form can be thought of as dust or dirt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628650" y="381000"/>
            <a:ext cx="7772400" cy="1143000"/>
          </a:xfrm>
          <a:prstGeom prst="rect">
            <a:avLst/>
          </a:prstGeom>
          <a:noFill/>
          <a:ln w="9525">
            <a:noFill/>
            <a:miter lim="800000"/>
            <a:headEnd/>
            <a:tailEnd/>
          </a:ln>
        </p:spPr>
        <p:txBody>
          <a:bodyPr anchor="b"/>
          <a:lstStyle/>
          <a:p>
            <a:pPr algn="ctr" eaLnBrk="1" hangingPunct="1">
              <a:defRPr/>
            </a:pPr>
            <a:r>
              <a:rPr lang="en-US" sz="4400" b="1" dirty="0" smtClean="0">
                <a:effectLst>
                  <a:outerShdw blurRad="38100" dist="38100" dir="2700000" algn="tl">
                    <a:srgbClr val="000000"/>
                  </a:outerShdw>
                </a:effectLst>
              </a:rPr>
              <a:t>Radioactive </a:t>
            </a:r>
          </a:p>
          <a:p>
            <a:pPr algn="ctr" eaLnBrk="1" hangingPunct="1">
              <a:defRPr/>
            </a:pPr>
            <a:r>
              <a:rPr lang="en-US" sz="4400" b="1" dirty="0" smtClean="0">
                <a:effectLst>
                  <a:outerShdw blurRad="38100" dist="38100" dir="2700000" algn="tl">
                    <a:srgbClr val="000000"/>
                  </a:outerShdw>
                </a:effectLst>
              </a:rPr>
              <a:t>Contamination </a:t>
            </a:r>
            <a:r>
              <a:rPr lang="en-US" sz="4400" b="1" dirty="0">
                <a:effectLst>
                  <a:outerShdw blurRad="38100" dist="38100" dir="2700000" algn="tl">
                    <a:srgbClr val="000000"/>
                  </a:outerShdw>
                </a:effectLst>
              </a:rPr>
              <a:t>Types</a:t>
            </a:r>
          </a:p>
        </p:txBody>
      </p:sp>
      <p:sp>
        <p:nvSpPr>
          <p:cNvPr id="345091" name="Rectangle 3"/>
          <p:cNvSpPr>
            <a:spLocks noChangeArrowheads="1"/>
          </p:cNvSpPr>
          <p:nvPr/>
        </p:nvSpPr>
        <p:spPr bwMode="auto">
          <a:xfrm>
            <a:off x="773113" y="1933575"/>
            <a:ext cx="7772400" cy="2225675"/>
          </a:xfrm>
          <a:prstGeom prst="rect">
            <a:avLst/>
          </a:prstGeom>
          <a:noFill/>
          <a:ln w="9525">
            <a:noFill/>
            <a:miter lim="800000"/>
            <a:headEnd/>
            <a:tailEnd/>
          </a:ln>
        </p:spPr>
        <p:txBody>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Blip>
                <a:blip r:embed="rId2"/>
              </a:buBlip>
              <a:defRPr/>
            </a:pPr>
            <a:endParaRPr lang="en-US" smtClean="0">
              <a:effectLst>
                <a:outerShdw blurRad="38100" dist="38100" dir="2700000" algn="tl">
                  <a:srgbClr val="000000"/>
                </a:outerShdw>
              </a:effectLst>
            </a:endParaRPr>
          </a:p>
          <a:p>
            <a:pPr eaLnBrk="1" hangingPunct="1">
              <a:spcBef>
                <a:spcPct val="20000"/>
              </a:spcBef>
              <a:buClr>
                <a:schemeClr val="hlink"/>
              </a:buClr>
              <a:buSzPct val="90000"/>
              <a:buFont typeface="Wingdings" panose="05000000000000000000" pitchFamily="2" charset="2"/>
              <a:buBlip>
                <a:blip r:embed="rId2"/>
              </a:buBlip>
              <a:defRPr/>
            </a:pPr>
            <a:endParaRPr lang="en-US" smtClean="0">
              <a:effectLst>
                <a:outerShdw blurRad="38100" dist="38100" dir="2700000" algn="tl">
                  <a:srgbClr val="000000"/>
                </a:outerShdw>
              </a:effectLst>
            </a:endParaRPr>
          </a:p>
        </p:txBody>
      </p:sp>
      <p:sp>
        <p:nvSpPr>
          <p:cNvPr id="105476" name="Text Box 4"/>
          <p:cNvSpPr txBox="1">
            <a:spLocks noChangeArrowheads="1"/>
          </p:cNvSpPr>
          <p:nvPr/>
        </p:nvSpPr>
        <p:spPr bwMode="auto">
          <a:xfrm>
            <a:off x="981388" y="1660525"/>
            <a:ext cx="3200400" cy="285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20000"/>
              </a:spcBef>
              <a:buClr>
                <a:schemeClr val="tx1"/>
              </a:buClr>
            </a:pPr>
            <a:r>
              <a:rPr kumimoji="1" lang="en-US" sz="2800" b="1" dirty="0">
                <a:latin typeface="+mj-lt"/>
              </a:rPr>
              <a:t>External</a:t>
            </a:r>
          </a:p>
          <a:p>
            <a:pPr lvl="1">
              <a:spcBef>
                <a:spcPct val="20000"/>
              </a:spcBef>
              <a:buClr>
                <a:schemeClr val="tx1"/>
              </a:buClr>
            </a:pPr>
            <a:r>
              <a:rPr kumimoji="1" lang="en-US" sz="2800" dirty="0">
                <a:effectLst>
                  <a:outerShdw blurRad="38100" dist="38100" dir="2700000" algn="tl">
                    <a:srgbClr val="000000">
                      <a:alpha val="43137"/>
                    </a:srgbClr>
                  </a:outerShdw>
                </a:effectLst>
                <a:latin typeface="+mj-lt"/>
              </a:rPr>
              <a:t>Secondary </a:t>
            </a:r>
            <a:r>
              <a:rPr kumimoji="1" lang="en-US" sz="2800" dirty="0" smtClean="0">
                <a:effectLst>
                  <a:outerShdw blurRad="38100" dist="38100" dir="2700000" algn="tl">
                    <a:srgbClr val="000000">
                      <a:alpha val="43137"/>
                    </a:srgbClr>
                  </a:outerShdw>
                </a:effectLst>
                <a:latin typeface="+mj-lt"/>
              </a:rPr>
              <a:t/>
            </a:r>
            <a:br>
              <a:rPr kumimoji="1" lang="en-US" sz="2800" dirty="0" smtClean="0">
                <a:effectLst>
                  <a:outerShdw blurRad="38100" dist="38100" dir="2700000" algn="tl">
                    <a:srgbClr val="000000">
                      <a:alpha val="43137"/>
                    </a:srgbClr>
                  </a:outerShdw>
                </a:effectLst>
                <a:latin typeface="+mj-lt"/>
              </a:rPr>
            </a:br>
            <a:r>
              <a:rPr kumimoji="1" lang="en-US" sz="2800" dirty="0" smtClean="0">
                <a:effectLst>
                  <a:outerShdw blurRad="38100" dist="38100" dir="2700000" algn="tl">
                    <a:srgbClr val="000000">
                      <a:alpha val="43137"/>
                    </a:srgbClr>
                  </a:outerShdw>
                </a:effectLst>
                <a:latin typeface="+mj-lt"/>
              </a:rPr>
              <a:t>   contamination</a:t>
            </a:r>
            <a:endParaRPr kumimoji="1" lang="en-US" sz="2800" dirty="0">
              <a:effectLst>
                <a:outerShdw blurRad="38100" dist="38100" dir="2700000" algn="tl">
                  <a:srgbClr val="000000">
                    <a:alpha val="43137"/>
                  </a:srgbClr>
                </a:outerShdw>
              </a:effectLst>
              <a:latin typeface="+mj-lt"/>
            </a:endParaRPr>
          </a:p>
          <a:p>
            <a:pPr lvl="1">
              <a:spcBef>
                <a:spcPct val="20000"/>
              </a:spcBef>
              <a:buClr>
                <a:schemeClr val="tx1"/>
              </a:buClr>
            </a:pPr>
            <a:r>
              <a:rPr kumimoji="1" lang="en-US" sz="2800" dirty="0">
                <a:effectLst>
                  <a:outerShdw blurRad="38100" dist="38100" dir="2700000" algn="tl">
                    <a:srgbClr val="000000">
                      <a:alpha val="43137"/>
                    </a:srgbClr>
                  </a:outerShdw>
                </a:effectLst>
                <a:latin typeface="+mj-lt"/>
              </a:rPr>
              <a:t>Primarily </a:t>
            </a:r>
            <a:r>
              <a:rPr kumimoji="1" lang="en-US" sz="2800" dirty="0" smtClean="0">
                <a:effectLst>
                  <a:outerShdw blurRad="38100" dist="38100" dir="2700000" algn="tl">
                    <a:srgbClr val="000000">
                      <a:alpha val="43137"/>
                    </a:srgbClr>
                  </a:outerShdw>
                </a:effectLst>
                <a:latin typeface="+mj-lt"/>
              </a:rPr>
              <a:t>skin</a:t>
            </a:r>
            <a:br>
              <a:rPr kumimoji="1" lang="en-US" sz="2800" dirty="0" smtClean="0">
                <a:effectLst>
                  <a:outerShdw blurRad="38100" dist="38100" dir="2700000" algn="tl">
                    <a:srgbClr val="000000">
                      <a:alpha val="43137"/>
                    </a:srgbClr>
                  </a:outerShdw>
                </a:effectLst>
                <a:latin typeface="+mj-lt"/>
              </a:rPr>
            </a:br>
            <a:r>
              <a:rPr kumimoji="1" lang="en-US" sz="2800" dirty="0" smtClean="0">
                <a:effectLst>
                  <a:outerShdw blurRad="38100" dist="38100" dir="2700000" algn="tl">
                    <a:srgbClr val="000000">
                      <a:alpha val="43137"/>
                    </a:srgbClr>
                  </a:outerShdw>
                </a:effectLst>
                <a:latin typeface="+mj-lt"/>
              </a:rPr>
              <a:t>    and </a:t>
            </a:r>
            <a:r>
              <a:rPr kumimoji="1" lang="en-US" sz="2800" dirty="0">
                <a:effectLst>
                  <a:outerShdw blurRad="38100" dist="38100" dir="2700000" algn="tl">
                    <a:srgbClr val="000000">
                      <a:alpha val="43137"/>
                    </a:srgbClr>
                  </a:outerShdw>
                </a:effectLst>
                <a:latin typeface="+mj-lt"/>
              </a:rPr>
              <a:t>wounds </a:t>
            </a:r>
          </a:p>
          <a:p>
            <a:endParaRPr lang="en-US" sz="2800" dirty="0">
              <a:latin typeface="+mj-lt"/>
            </a:endParaRPr>
          </a:p>
        </p:txBody>
      </p:sp>
      <p:sp>
        <p:nvSpPr>
          <p:cNvPr id="105477" name="Text Box 5"/>
          <p:cNvSpPr txBox="1">
            <a:spLocks noChangeArrowheads="1"/>
          </p:cNvSpPr>
          <p:nvPr/>
        </p:nvSpPr>
        <p:spPr bwMode="auto">
          <a:xfrm>
            <a:off x="5035550" y="1643063"/>
            <a:ext cx="3200400" cy="285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20000"/>
              </a:spcBef>
              <a:buClr>
                <a:schemeClr val="tx1"/>
              </a:buClr>
            </a:pPr>
            <a:r>
              <a:rPr kumimoji="1" lang="en-US" sz="2800" b="1" dirty="0">
                <a:effectLst>
                  <a:outerShdw blurRad="38100" dist="38100" dir="2700000" algn="tl">
                    <a:srgbClr val="000000">
                      <a:alpha val="43137"/>
                    </a:srgbClr>
                  </a:outerShdw>
                </a:effectLst>
                <a:latin typeface="+mj-lt"/>
              </a:rPr>
              <a:t>Internal</a:t>
            </a:r>
          </a:p>
          <a:p>
            <a:pPr lvl="1">
              <a:spcBef>
                <a:spcPct val="20000"/>
              </a:spcBef>
              <a:buClr>
                <a:schemeClr val="tx1"/>
              </a:buClr>
            </a:pPr>
            <a:r>
              <a:rPr kumimoji="1" lang="en-US" sz="2800" dirty="0">
                <a:effectLst>
                  <a:outerShdw blurRad="38100" dist="38100" dir="2700000" algn="tl">
                    <a:srgbClr val="000000">
                      <a:alpha val="43137"/>
                    </a:srgbClr>
                  </a:outerShdw>
                </a:effectLst>
                <a:latin typeface="+mj-lt"/>
              </a:rPr>
              <a:t>Can be </a:t>
            </a:r>
            <a:r>
              <a:rPr kumimoji="1" lang="en-US" sz="2800" dirty="0" smtClean="0">
                <a:effectLst>
                  <a:outerShdw blurRad="38100" dist="38100" dir="2700000" algn="tl">
                    <a:srgbClr val="000000">
                      <a:alpha val="43137"/>
                    </a:srgbClr>
                  </a:outerShdw>
                </a:effectLst>
                <a:latin typeface="+mj-lt"/>
              </a:rPr>
              <a:t>difficult</a:t>
            </a:r>
            <a:br>
              <a:rPr kumimoji="1" lang="en-US" sz="2800" dirty="0" smtClean="0">
                <a:effectLst>
                  <a:outerShdw blurRad="38100" dist="38100" dir="2700000" algn="tl">
                    <a:srgbClr val="000000">
                      <a:alpha val="43137"/>
                    </a:srgbClr>
                  </a:outerShdw>
                </a:effectLst>
                <a:latin typeface="+mj-lt"/>
              </a:rPr>
            </a:br>
            <a:r>
              <a:rPr kumimoji="1" lang="en-US" sz="2800" dirty="0" smtClean="0">
                <a:effectLst>
                  <a:outerShdw blurRad="38100" dist="38100" dir="2700000" algn="tl">
                    <a:srgbClr val="000000">
                      <a:alpha val="43137"/>
                    </a:srgbClr>
                  </a:outerShdw>
                </a:effectLst>
                <a:latin typeface="+mj-lt"/>
              </a:rPr>
              <a:t>    </a:t>
            </a:r>
            <a:r>
              <a:rPr kumimoji="1" lang="en-US" sz="2800" dirty="0">
                <a:effectLst>
                  <a:outerShdw blurRad="38100" dist="38100" dir="2700000" algn="tl">
                    <a:srgbClr val="000000">
                      <a:alpha val="43137"/>
                    </a:srgbClr>
                  </a:outerShdw>
                </a:effectLst>
                <a:latin typeface="+mj-lt"/>
              </a:rPr>
              <a:t>to remove</a:t>
            </a:r>
          </a:p>
          <a:p>
            <a:pPr lvl="1">
              <a:spcBef>
                <a:spcPct val="20000"/>
              </a:spcBef>
              <a:buClr>
                <a:schemeClr val="tx1"/>
              </a:buClr>
            </a:pPr>
            <a:r>
              <a:rPr kumimoji="1" lang="en-US" sz="2800" dirty="0">
                <a:effectLst>
                  <a:outerShdw blurRad="38100" dist="38100" dir="2700000" algn="tl">
                    <a:srgbClr val="000000">
                      <a:alpha val="43137"/>
                    </a:srgbClr>
                  </a:outerShdw>
                </a:effectLst>
                <a:latin typeface="+mj-lt"/>
              </a:rPr>
              <a:t>Ingestion </a:t>
            </a:r>
            <a:r>
              <a:rPr kumimoji="1" lang="en-US" sz="2800" dirty="0" smtClean="0">
                <a:effectLst>
                  <a:outerShdw blurRad="38100" dist="38100" dir="2700000" algn="tl">
                    <a:srgbClr val="000000">
                      <a:alpha val="43137"/>
                    </a:srgbClr>
                  </a:outerShdw>
                </a:effectLst>
                <a:latin typeface="+mj-lt"/>
              </a:rPr>
              <a:t>and</a:t>
            </a:r>
            <a:br>
              <a:rPr kumimoji="1" lang="en-US" sz="2800" dirty="0" smtClean="0">
                <a:effectLst>
                  <a:outerShdw blurRad="38100" dist="38100" dir="2700000" algn="tl">
                    <a:srgbClr val="000000">
                      <a:alpha val="43137"/>
                    </a:srgbClr>
                  </a:outerShdw>
                </a:effectLst>
                <a:latin typeface="+mj-lt"/>
              </a:rPr>
            </a:br>
            <a:r>
              <a:rPr kumimoji="1" lang="en-US" sz="2800" dirty="0" smtClean="0">
                <a:effectLst>
                  <a:outerShdw blurRad="38100" dist="38100" dir="2700000" algn="tl">
                    <a:srgbClr val="000000">
                      <a:alpha val="43137"/>
                    </a:srgbClr>
                  </a:outerShdw>
                </a:effectLst>
                <a:latin typeface="+mj-lt"/>
              </a:rPr>
              <a:t>    Inhalation</a:t>
            </a:r>
            <a:endParaRPr kumimoji="1" lang="en-US" sz="2800" dirty="0">
              <a:effectLst>
                <a:outerShdw blurRad="38100" dist="38100" dir="2700000" algn="tl">
                  <a:srgbClr val="000000">
                    <a:alpha val="43137"/>
                  </a:srgbClr>
                </a:outerShdw>
              </a:effectLst>
              <a:latin typeface="+mj-lt"/>
            </a:endParaRPr>
          </a:p>
          <a:p>
            <a:endParaRPr lang="en-US" sz="2800" dirty="0">
              <a:latin typeface="Times New Roman" panose="02020603050405020304" pitchFamily="18" charset="0"/>
            </a:endParaRPr>
          </a:p>
        </p:txBody>
      </p:sp>
      <p:pic>
        <p:nvPicPr>
          <p:cNvPr id="105478" name="Picture 6" descr="external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32" y="4464788"/>
            <a:ext cx="33893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descr="internalr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040" y="4355250"/>
            <a:ext cx="2017712"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27797" y="291152"/>
            <a:ext cx="8420668" cy="841375"/>
          </a:xfrm>
        </p:spPr>
        <p:txBody>
          <a:bodyPr/>
          <a:lstStyle/>
          <a:p>
            <a:pPr eaLnBrk="1" hangingPunct="1"/>
            <a:r>
              <a:rPr lang="en-US" sz="4400" b="1" dirty="0" smtClean="0">
                <a:effectLst>
                  <a:outerShdw blurRad="38100" dist="38100" dir="2700000" algn="tl">
                    <a:srgbClr val="000000">
                      <a:alpha val="43137"/>
                    </a:srgbClr>
                  </a:outerShdw>
                </a:effectLst>
              </a:rPr>
              <a:t>Nuclear Decay - Radioactivity</a:t>
            </a:r>
          </a:p>
        </p:txBody>
      </p:sp>
      <p:sp>
        <p:nvSpPr>
          <p:cNvPr id="106499" name="Rectangle 3"/>
          <p:cNvSpPr>
            <a:spLocks noChangeArrowheads="1"/>
          </p:cNvSpPr>
          <p:nvPr/>
        </p:nvSpPr>
        <p:spPr bwMode="auto">
          <a:xfrm>
            <a:off x="964892" y="1507628"/>
            <a:ext cx="7253287"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spcBef>
                <a:spcPct val="50000"/>
              </a:spcBef>
              <a:buClr>
                <a:schemeClr val="accent1"/>
              </a:buClr>
              <a:buFont typeface="Wingdings" panose="05000000000000000000" pitchFamily="2" charset="2"/>
              <a:buNone/>
            </a:pPr>
            <a:r>
              <a:rPr lang="en-US" sz="2400" b="1" u="sng" dirty="0">
                <a:effectLst>
                  <a:outerShdw blurRad="38100" dist="38100" dir="2700000" algn="tl">
                    <a:srgbClr val="000000">
                      <a:alpha val="43137"/>
                    </a:srgbClr>
                  </a:outerShdw>
                </a:effectLst>
                <a:latin typeface="Univers (W1)" charset="0"/>
              </a:rPr>
              <a:t>Radioactivity</a:t>
            </a:r>
            <a:r>
              <a:rPr lang="en-US" sz="2400" b="1" dirty="0">
                <a:effectLst>
                  <a:outerShdw blurRad="38100" dist="38100" dir="2700000" algn="tl">
                    <a:srgbClr val="000000">
                      <a:alpha val="43137"/>
                    </a:srgbClr>
                  </a:outerShdw>
                </a:effectLst>
                <a:latin typeface="Univers (W1)" charset="0"/>
              </a:rPr>
              <a:t>:  The spontaneous transformation (“decay”) of unstable nuclei, resulting in a more stable “daughter”, accompanied by emission of ionizing </a:t>
            </a:r>
            <a:r>
              <a:rPr lang="en-US" sz="2400" b="1" dirty="0" smtClean="0">
                <a:effectLst>
                  <a:outerShdw blurRad="38100" dist="38100" dir="2700000" algn="tl">
                    <a:srgbClr val="000000">
                      <a:alpha val="43137"/>
                    </a:srgbClr>
                  </a:outerShdw>
                </a:effectLst>
                <a:latin typeface="Univers (W1)" charset="0"/>
              </a:rPr>
              <a:t>radiation</a:t>
            </a:r>
          </a:p>
          <a:p>
            <a:pPr>
              <a:lnSpc>
                <a:spcPct val="90000"/>
              </a:lnSpc>
              <a:spcBef>
                <a:spcPct val="50000"/>
              </a:spcBef>
              <a:buClr>
                <a:schemeClr val="accent1"/>
              </a:buClr>
              <a:buFont typeface="Wingdings" panose="05000000000000000000" pitchFamily="2" charset="2"/>
              <a:buNone/>
            </a:pPr>
            <a:endParaRPr lang="en-US" sz="2400" b="1" dirty="0">
              <a:effectLst>
                <a:outerShdw blurRad="38100" dist="38100" dir="2700000" algn="tl">
                  <a:srgbClr val="000000">
                    <a:alpha val="43137"/>
                  </a:srgbClr>
                </a:outerShdw>
              </a:effectLst>
              <a:latin typeface="Univers (W1)" charset="0"/>
            </a:endParaRPr>
          </a:p>
          <a:p>
            <a:pPr>
              <a:lnSpc>
                <a:spcPct val="90000"/>
              </a:lnSpc>
              <a:spcBef>
                <a:spcPct val="50000"/>
              </a:spcBef>
              <a:buClr>
                <a:schemeClr val="accent1"/>
              </a:buClr>
              <a:buFont typeface="Wingdings" panose="05000000000000000000" pitchFamily="2" charset="2"/>
              <a:buNone/>
            </a:pPr>
            <a:r>
              <a:rPr lang="en-US" sz="2400" b="1" u="sng" dirty="0">
                <a:effectLst>
                  <a:outerShdw blurRad="38100" dist="38100" dir="2700000" algn="tl">
                    <a:srgbClr val="000000">
                      <a:alpha val="43137"/>
                    </a:srgbClr>
                  </a:outerShdw>
                </a:effectLst>
                <a:latin typeface="Univers (W1)" charset="0"/>
              </a:rPr>
              <a:t>Radioactive Material</a:t>
            </a:r>
            <a:r>
              <a:rPr lang="en-US" sz="2400" b="1" dirty="0">
                <a:effectLst>
                  <a:outerShdw blurRad="38100" dist="38100" dir="2700000" algn="tl">
                    <a:srgbClr val="000000">
                      <a:alpha val="43137"/>
                    </a:srgbClr>
                  </a:outerShdw>
                </a:effectLst>
                <a:latin typeface="Univers (W1)" charset="0"/>
              </a:rPr>
              <a:t>: A substance that contains unstable atoms, and therefore emits ionizing radiation</a:t>
            </a:r>
          </a:p>
          <a:p>
            <a:pPr>
              <a:lnSpc>
                <a:spcPct val="90000"/>
              </a:lnSpc>
              <a:spcBef>
                <a:spcPct val="50000"/>
              </a:spcBef>
              <a:buClr>
                <a:schemeClr val="accent1"/>
              </a:buClr>
              <a:buFont typeface="Wingdings" panose="05000000000000000000" pitchFamily="2" charset="2"/>
              <a:buNone/>
            </a:pPr>
            <a:endParaRPr lang="en-US" sz="2400" b="1" u="sng" dirty="0">
              <a:effectLst>
                <a:outerShdw blurRad="38100" dist="38100" dir="2700000" algn="tl">
                  <a:srgbClr val="000000">
                    <a:alpha val="43137"/>
                  </a:srgbClr>
                </a:outerShdw>
              </a:effectLst>
              <a:latin typeface="Univers (W1)" charset="0"/>
            </a:endParaRPr>
          </a:p>
          <a:p>
            <a:pPr>
              <a:lnSpc>
                <a:spcPct val="90000"/>
              </a:lnSpc>
              <a:spcBef>
                <a:spcPct val="50000"/>
              </a:spcBef>
              <a:buClr>
                <a:schemeClr val="accent1"/>
              </a:buClr>
              <a:buFont typeface="Wingdings" panose="05000000000000000000" pitchFamily="2" charset="2"/>
              <a:buNone/>
            </a:pPr>
            <a:r>
              <a:rPr lang="en-US" sz="2400" b="1" u="sng" dirty="0">
                <a:effectLst>
                  <a:outerShdw blurRad="38100" dist="38100" dir="2700000" algn="tl">
                    <a:srgbClr val="000000">
                      <a:alpha val="43137"/>
                    </a:srgbClr>
                  </a:outerShdw>
                </a:effectLst>
                <a:latin typeface="Univers (W1)" charset="0"/>
              </a:rPr>
              <a:t>Radioisotope (radionuclide)</a:t>
            </a:r>
            <a:r>
              <a:rPr lang="en-US" sz="2400" b="1" dirty="0">
                <a:effectLst>
                  <a:outerShdw blurRad="38100" dist="38100" dir="2700000" algn="tl">
                    <a:srgbClr val="000000">
                      <a:alpha val="43137"/>
                    </a:srgbClr>
                  </a:outerShdw>
                </a:effectLst>
                <a:latin typeface="Univers (W1)" charset="0"/>
              </a:rPr>
              <a:t>:  An unstable, radioactive isotope of an element.  Well over 2000 radioisotopes have been identified.</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22300" y="-31750"/>
            <a:ext cx="7886700" cy="1325563"/>
          </a:xfrm>
        </p:spPr>
        <p:txBody>
          <a:bodyPr/>
          <a:lstStyle/>
          <a:p>
            <a:pPr algn="ctr" eaLnBrk="1" hangingPunct="1"/>
            <a:r>
              <a:rPr lang="en-US" sz="4400" b="1" dirty="0" smtClean="0">
                <a:effectLst>
                  <a:outerShdw blurRad="38100" dist="38100" dir="2700000" algn="tl">
                    <a:srgbClr val="000000">
                      <a:alpha val="43137"/>
                    </a:srgbClr>
                  </a:outerShdw>
                </a:effectLst>
              </a:rPr>
              <a:t>Manure Analogy</a:t>
            </a:r>
          </a:p>
        </p:txBody>
      </p:sp>
      <p:sp>
        <p:nvSpPr>
          <p:cNvPr id="108547" name="Rectangle 3"/>
          <p:cNvSpPr>
            <a:spLocks noGrp="1" noChangeArrowheads="1"/>
          </p:cNvSpPr>
          <p:nvPr>
            <p:ph idx="1"/>
          </p:nvPr>
        </p:nvSpPr>
        <p:spPr>
          <a:xfrm>
            <a:off x="628650" y="1825625"/>
            <a:ext cx="7886700" cy="3812843"/>
          </a:xfrm>
        </p:spPr>
        <p:txBody>
          <a:bodyPr/>
          <a:lstStyle/>
          <a:p>
            <a:pPr eaLnBrk="1" hangingPunct="1">
              <a:buFont typeface="Wingdings" panose="05000000000000000000" pitchFamily="2" charset="2"/>
              <a:buNone/>
            </a:pPr>
            <a:endParaRPr lang="en-US" dirty="0" smtClean="0"/>
          </a:p>
        </p:txBody>
      </p:sp>
      <p:sp>
        <p:nvSpPr>
          <p:cNvPr id="346116" name="Rectangle 4"/>
          <p:cNvSpPr>
            <a:spLocks noChangeArrowheads="1"/>
          </p:cNvSpPr>
          <p:nvPr/>
        </p:nvSpPr>
        <p:spPr bwMode="auto">
          <a:xfrm>
            <a:off x="1524000" y="1719263"/>
            <a:ext cx="0" cy="0"/>
          </a:xfrm>
          <a:prstGeom prst="rect">
            <a:avLst/>
          </a:prstGeom>
          <a:noFill/>
          <a:ln w="9525">
            <a:noFill/>
            <a:miter lim="800000"/>
            <a:headEnd/>
            <a:tailEnd/>
          </a:ln>
          <a:effec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hlink"/>
              </a:buClr>
              <a:buSzPct val="90000"/>
              <a:buFont typeface="Wingdings" panose="05000000000000000000" pitchFamily="2" charset="2"/>
              <a:buNone/>
              <a:defRPr/>
            </a:pPr>
            <a:endParaRPr lang="en-US" smtClean="0">
              <a:effectLst>
                <a:outerShdw blurRad="38100" dist="38100" dir="2700000" algn="tl">
                  <a:srgbClr val="000000"/>
                </a:outerShdw>
              </a:effectLst>
            </a:endParaRPr>
          </a:p>
        </p:txBody>
      </p:sp>
      <p:pic>
        <p:nvPicPr>
          <p:cNvPr id="108549" name="Picture 5"/>
          <p:cNvPicPr>
            <a:picLocks noChangeAspect="1" noChangeArrowheads="1"/>
          </p:cNvPicPr>
          <p:nvPr/>
        </p:nvPicPr>
        <p:blipFill>
          <a:blip r:embed="rId2">
            <a:extLst>
              <a:ext uri="{28A0092B-C50C-407E-A947-70E740481C1C}">
                <a14:useLocalDpi xmlns:a14="http://schemas.microsoft.com/office/drawing/2010/main" val="0"/>
              </a:ext>
            </a:extLst>
          </a:blip>
          <a:srcRect l="12218" t="57249" r="8548" b="8546"/>
          <a:stretch>
            <a:fillRect/>
          </a:stretch>
        </p:blipFill>
        <p:spPr bwMode="auto">
          <a:xfrm>
            <a:off x="488950" y="1064881"/>
            <a:ext cx="8153400"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descr="man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200" y="5359400"/>
            <a:ext cx="1117600" cy="142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8551" name="Picture 7" descr="man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312699"/>
            <a:ext cx="1117600" cy="142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05644" y="0"/>
            <a:ext cx="7886700" cy="1325563"/>
          </a:xfrm>
        </p:spPr>
        <p:txBody>
          <a:bodyPr/>
          <a:lstStyle/>
          <a:p>
            <a:pPr algn="ctr" eaLnBrk="1" hangingPunct="1"/>
            <a:r>
              <a:rPr lang="en-US" sz="4400" b="1" dirty="0" smtClean="0">
                <a:effectLst>
                  <a:outerShdw blurRad="38100" dist="38100" dir="2700000" algn="tl">
                    <a:srgbClr val="000000">
                      <a:alpha val="43137"/>
                    </a:srgbClr>
                  </a:outerShdw>
                </a:effectLst>
              </a:rPr>
              <a:t>Units of Radioactivity</a:t>
            </a:r>
          </a:p>
        </p:txBody>
      </p:sp>
      <p:sp>
        <p:nvSpPr>
          <p:cNvPr id="208900" name="Rectangle 4"/>
          <p:cNvSpPr>
            <a:spLocks noChangeArrowheads="1"/>
          </p:cNvSpPr>
          <p:nvPr/>
        </p:nvSpPr>
        <p:spPr bwMode="auto">
          <a:xfrm>
            <a:off x="514350" y="1390649"/>
            <a:ext cx="8269288" cy="5160275"/>
          </a:xfrm>
          <a:prstGeom prst="rect">
            <a:avLst/>
          </a:prstGeom>
          <a:noFill/>
          <a:ln w="12700">
            <a:noFill/>
            <a:miter lim="800000"/>
            <a:headEnd/>
            <a:tailEnd/>
          </a:ln>
          <a:effectLst/>
        </p:spPr>
        <p:txBody>
          <a:bodyPr lIns="90476" tIns="44444" rIns="90476" bIns="44444"/>
          <a:lstStyle>
            <a:lvl1pPr marL="284163" indent="-284163" eaLnBrk="0" hangingPunct="0">
              <a:defRPr sz="3200">
                <a:solidFill>
                  <a:schemeClr val="tx1"/>
                </a:solidFill>
                <a:latin typeface="Arial" panose="020B0604020202020204" pitchFamily="34" charset="0"/>
              </a:defRPr>
            </a:lvl1pPr>
            <a:lvl2pPr marL="687388" indent="-231775"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lnSpc>
                <a:spcPct val="80000"/>
              </a:lnSpc>
              <a:spcBef>
                <a:spcPct val="20000"/>
              </a:spcBef>
              <a:buClr>
                <a:schemeClr val="accent1"/>
              </a:buClr>
              <a:buFont typeface="Wingdings" panose="05000000000000000000" pitchFamily="2" charset="2"/>
              <a:buChar char="§"/>
              <a:defRPr/>
            </a:pPr>
            <a:r>
              <a:rPr lang="en-US" sz="2400" b="1" u="sng" dirty="0" smtClean="0">
                <a:effectLst>
                  <a:outerShdw blurRad="38100" dist="38100" dir="2700000" algn="tl">
                    <a:srgbClr val="000000"/>
                  </a:outerShdw>
                </a:effectLst>
                <a:latin typeface="Univers (W1)" charset="0"/>
              </a:rPr>
              <a:t>Activity</a:t>
            </a:r>
            <a:r>
              <a:rPr lang="en-US" sz="2400" b="1" dirty="0" smtClean="0">
                <a:effectLst>
                  <a:outerShdw blurRad="38100" dist="38100" dir="2700000" algn="tl">
                    <a:srgbClr val="000000"/>
                  </a:outerShdw>
                </a:effectLst>
                <a:latin typeface="Univers (W1)" charset="0"/>
              </a:rPr>
              <a:t>:</a:t>
            </a:r>
            <a:r>
              <a:rPr lang="en-US" sz="2000" b="1" dirty="0" smtClean="0">
                <a:effectLst>
                  <a:outerShdw blurRad="38100" dist="38100" dir="2700000" algn="tl">
                    <a:srgbClr val="000000"/>
                  </a:outerShdw>
                </a:effectLst>
                <a:latin typeface="Univers (W1)" charset="0"/>
              </a:rPr>
              <a:t> The quantity of radioactive material </a:t>
            </a:r>
            <a:br>
              <a:rPr lang="en-US" sz="2000" b="1" dirty="0" smtClean="0">
                <a:effectLst>
                  <a:outerShdw blurRad="38100" dist="38100" dir="2700000" algn="tl">
                    <a:srgbClr val="000000"/>
                  </a:outerShdw>
                </a:effectLst>
                <a:latin typeface="Univers (W1)" charset="0"/>
              </a:rPr>
            </a:br>
            <a:r>
              <a:rPr lang="en-US" sz="2000" b="1" dirty="0" smtClean="0">
                <a:effectLst>
                  <a:outerShdw blurRad="38100" dist="38100" dir="2700000" algn="tl">
                    <a:srgbClr val="000000"/>
                  </a:outerShdw>
                </a:effectLst>
                <a:latin typeface="Univers (W1)" charset="0"/>
              </a:rPr>
              <a:t>		decaying per unit time</a:t>
            </a:r>
          </a:p>
          <a:p>
            <a:pPr eaLnBrk="1" hangingPunct="1">
              <a:lnSpc>
                <a:spcPct val="80000"/>
              </a:lnSpc>
              <a:spcBef>
                <a:spcPct val="20000"/>
              </a:spcBef>
              <a:buClr>
                <a:schemeClr val="accent1"/>
              </a:buClr>
              <a:buFont typeface="Wingdings" panose="05000000000000000000" pitchFamily="2" charset="2"/>
              <a:buNone/>
              <a:defRPr/>
            </a:pPr>
            <a:endParaRPr lang="en-US" sz="2000" b="1" dirty="0" smtClean="0">
              <a:effectLst>
                <a:outerShdw blurRad="38100" dist="38100" dir="2700000" algn="tl">
                  <a:srgbClr val="000000"/>
                </a:outerShdw>
              </a:effectLst>
              <a:latin typeface="Univers (W1)" charset="0"/>
            </a:endParaRPr>
          </a:p>
          <a:p>
            <a:pPr lvl="1" eaLnBrk="1" hangingPunct="1">
              <a:lnSpc>
                <a:spcPct val="80000"/>
              </a:lnSpc>
              <a:spcBef>
                <a:spcPct val="20000"/>
              </a:spcBef>
              <a:buFontTx/>
              <a:buChar char="–"/>
              <a:defRPr/>
            </a:pPr>
            <a:r>
              <a:rPr lang="en-US" sz="2400" b="1" dirty="0" smtClean="0">
                <a:effectLst>
                  <a:outerShdw blurRad="38100" dist="38100" dir="2700000" algn="tl">
                    <a:srgbClr val="000000"/>
                  </a:outerShdw>
                </a:effectLst>
                <a:latin typeface="Univers (W1)" charset="0"/>
              </a:rPr>
              <a:t>Curie (Ci) :                  3.7x10</a:t>
            </a:r>
            <a:r>
              <a:rPr lang="en-US" sz="2400" b="1" baseline="30000" dirty="0" smtClean="0">
                <a:effectLst>
                  <a:outerShdw blurRad="38100" dist="38100" dir="2700000" algn="tl">
                    <a:srgbClr val="000000"/>
                  </a:outerShdw>
                </a:effectLst>
                <a:latin typeface="Univers (W1)" charset="0"/>
              </a:rPr>
              <a:t>10   </a:t>
            </a:r>
            <a:r>
              <a:rPr lang="en-US" sz="2400" b="1" dirty="0" smtClean="0">
                <a:effectLst>
                  <a:outerShdw blurRad="38100" dist="38100" dir="2700000" algn="tl">
                    <a:srgbClr val="000000"/>
                  </a:outerShdw>
                </a:effectLst>
                <a:latin typeface="Univers (W1)" charset="0"/>
              </a:rPr>
              <a:t>disintegration per </a:t>
            </a:r>
          </a:p>
          <a:p>
            <a:pPr lvl="1" eaLnBrk="1" hangingPunct="1">
              <a:lnSpc>
                <a:spcPct val="80000"/>
              </a:lnSpc>
              <a:defRPr/>
            </a:pPr>
            <a:r>
              <a:rPr lang="en-US" sz="2400" b="1" dirty="0" smtClean="0">
                <a:effectLst>
                  <a:outerShdw blurRad="38100" dist="38100" dir="2700000" algn="tl">
                    <a:srgbClr val="000000"/>
                  </a:outerShdw>
                </a:effectLst>
                <a:latin typeface="Univers (W1)" charset="0"/>
              </a:rPr>
              <a:t>                                                         second (</a:t>
            </a:r>
            <a:r>
              <a:rPr lang="en-US" sz="2400" b="1" dirty="0" err="1" smtClean="0">
                <a:effectLst>
                  <a:outerShdw blurRad="38100" dist="38100" dir="2700000" algn="tl">
                    <a:srgbClr val="000000"/>
                  </a:outerShdw>
                </a:effectLst>
                <a:latin typeface="Univers (W1)" charset="0"/>
              </a:rPr>
              <a:t>dps</a:t>
            </a:r>
            <a:r>
              <a:rPr lang="en-US" sz="2400" b="1" dirty="0" smtClean="0">
                <a:effectLst>
                  <a:outerShdw blurRad="38100" dist="38100" dir="2700000" algn="tl">
                    <a:srgbClr val="000000"/>
                  </a:outerShdw>
                </a:effectLst>
                <a:latin typeface="Univers (W1)" charset="0"/>
              </a:rPr>
              <a:t>)</a:t>
            </a:r>
          </a:p>
          <a:p>
            <a:pPr lvl="1" eaLnBrk="1" hangingPunct="1">
              <a:lnSpc>
                <a:spcPct val="80000"/>
              </a:lnSpc>
              <a:defRPr/>
            </a:pPr>
            <a:endParaRPr lang="en-US" sz="2400" b="1" dirty="0" smtClean="0">
              <a:effectLst>
                <a:outerShdw blurRad="38100" dist="38100" dir="2700000" algn="tl">
                  <a:srgbClr val="000000"/>
                </a:outerShdw>
              </a:effectLst>
              <a:latin typeface="Univers (W1)" charset="0"/>
            </a:endParaRPr>
          </a:p>
          <a:p>
            <a:pPr lvl="1" eaLnBrk="1" hangingPunct="1">
              <a:lnSpc>
                <a:spcPct val="80000"/>
              </a:lnSpc>
              <a:defRPr/>
            </a:pPr>
            <a:endParaRPr lang="en-US" sz="2400" b="1" dirty="0" smtClean="0">
              <a:effectLst>
                <a:outerShdw blurRad="38100" dist="38100" dir="2700000" algn="tl">
                  <a:srgbClr val="000000"/>
                </a:outerShdw>
              </a:effectLst>
              <a:latin typeface="Univers (W1)" charset="0"/>
            </a:endParaRPr>
          </a:p>
          <a:p>
            <a:pPr lvl="1" eaLnBrk="1" hangingPunct="1">
              <a:lnSpc>
                <a:spcPct val="80000"/>
              </a:lnSpc>
              <a:spcBef>
                <a:spcPct val="20000"/>
              </a:spcBef>
              <a:buFontTx/>
              <a:buChar char="–"/>
              <a:defRPr/>
            </a:pPr>
            <a:r>
              <a:rPr lang="en-US" sz="2400" b="1" dirty="0" smtClean="0">
                <a:effectLst>
                  <a:outerShdw blurRad="38100" dist="38100" dir="2700000" algn="tl">
                    <a:srgbClr val="000000"/>
                  </a:outerShdw>
                </a:effectLst>
                <a:latin typeface="Univers (W1)" charset="0"/>
              </a:rPr>
              <a:t>Becquerel  (</a:t>
            </a:r>
            <a:r>
              <a:rPr lang="en-US" sz="2400" b="1" dirty="0" err="1" smtClean="0">
                <a:effectLst>
                  <a:outerShdw blurRad="38100" dist="38100" dir="2700000" algn="tl">
                    <a:srgbClr val="000000"/>
                  </a:outerShdw>
                </a:effectLst>
                <a:latin typeface="Univers (W1)" charset="0"/>
              </a:rPr>
              <a:t>Bq</a:t>
            </a:r>
            <a:r>
              <a:rPr lang="en-US" sz="2400" b="1" dirty="0" smtClean="0">
                <a:effectLst>
                  <a:outerShdw blurRad="38100" dist="38100" dir="2700000" algn="tl">
                    <a:srgbClr val="000000"/>
                  </a:outerShdw>
                </a:effectLst>
                <a:latin typeface="Univers (W1)" charset="0"/>
              </a:rPr>
              <a:t>):                   	  1     </a:t>
            </a:r>
            <a:r>
              <a:rPr lang="en-US" sz="2400" b="1" dirty="0" err="1" smtClean="0">
                <a:effectLst>
                  <a:outerShdw blurRad="38100" dist="38100" dir="2700000" algn="tl">
                    <a:srgbClr val="000000"/>
                  </a:outerShdw>
                </a:effectLst>
                <a:latin typeface="Univers (W1)" charset="0"/>
              </a:rPr>
              <a:t>dps</a:t>
            </a:r>
            <a:endParaRPr lang="en-US" sz="2400" b="1" dirty="0" smtClean="0">
              <a:effectLst>
                <a:outerShdw blurRad="38100" dist="38100" dir="2700000" algn="tl">
                  <a:srgbClr val="000000"/>
                </a:outerShdw>
              </a:effectLst>
              <a:latin typeface="Univers (W1)" charset="0"/>
            </a:endParaRPr>
          </a:p>
          <a:p>
            <a:pPr lvl="1" eaLnBrk="1" hangingPunct="1">
              <a:lnSpc>
                <a:spcPct val="80000"/>
              </a:lnSpc>
              <a:spcBef>
                <a:spcPct val="20000"/>
              </a:spcBef>
              <a:defRPr/>
            </a:pPr>
            <a:endParaRPr lang="en-US" sz="2400" b="1" dirty="0" smtClean="0">
              <a:effectLst>
                <a:outerShdw blurRad="38100" dist="38100" dir="2700000" algn="tl">
                  <a:srgbClr val="000000"/>
                </a:outerShdw>
              </a:effectLst>
              <a:latin typeface="Univers (W1)" charset="0"/>
            </a:endParaRPr>
          </a:p>
          <a:p>
            <a:pPr lvl="1" eaLnBrk="1" hangingPunct="1">
              <a:lnSpc>
                <a:spcPct val="80000"/>
              </a:lnSpc>
              <a:spcBef>
                <a:spcPct val="20000"/>
              </a:spcBef>
              <a:defRPr/>
            </a:pPr>
            <a:endParaRPr lang="en-US" sz="2000" b="1" dirty="0" smtClean="0">
              <a:effectLst>
                <a:outerShdw blurRad="38100" dist="38100" dir="2700000" algn="tl">
                  <a:srgbClr val="000000"/>
                </a:outerShdw>
              </a:effectLst>
              <a:latin typeface="Univers (W1)" charset="0"/>
            </a:endParaRPr>
          </a:p>
          <a:p>
            <a:pPr eaLnBrk="1" hangingPunct="1">
              <a:lnSpc>
                <a:spcPct val="80000"/>
              </a:lnSpc>
              <a:spcBef>
                <a:spcPct val="20000"/>
              </a:spcBef>
              <a:buClr>
                <a:schemeClr val="accent1"/>
              </a:buClr>
              <a:buFont typeface="Wingdings" panose="05000000000000000000" pitchFamily="2" charset="2"/>
              <a:buChar char="§"/>
              <a:defRPr/>
            </a:pPr>
            <a:r>
              <a:rPr lang="en-US" sz="2400" b="1" u="sng" dirty="0" smtClean="0">
                <a:effectLst>
                  <a:outerShdw blurRad="38100" dist="38100" dir="2700000" algn="tl">
                    <a:srgbClr val="000000"/>
                  </a:outerShdw>
                </a:effectLst>
                <a:latin typeface="Univers (W1)" charset="0"/>
              </a:rPr>
              <a:t>Specific Activity</a:t>
            </a:r>
            <a:r>
              <a:rPr lang="en-US" sz="2400" b="1" dirty="0" smtClean="0">
                <a:effectLst>
                  <a:outerShdw blurRad="38100" dist="38100" dir="2700000" algn="tl">
                    <a:srgbClr val="000000"/>
                  </a:outerShdw>
                </a:effectLst>
                <a:latin typeface="Univers (W1)" charset="0"/>
              </a:rPr>
              <a:t>:</a:t>
            </a:r>
            <a:r>
              <a:rPr lang="en-US" sz="2000" b="1" dirty="0" smtClean="0">
                <a:effectLst>
                  <a:outerShdw blurRad="38100" dist="38100" dir="2700000" algn="tl">
                    <a:srgbClr val="000000"/>
                  </a:outerShdw>
                </a:effectLst>
                <a:latin typeface="Univers (W1)" charset="0"/>
              </a:rPr>
              <a:t>  The amount of radioactivity in a given mass or volume - e.g. Ci/liter or Ci/gram</a:t>
            </a:r>
          </a:p>
          <a:p>
            <a:pPr eaLnBrk="1" hangingPunct="1">
              <a:lnSpc>
                <a:spcPct val="80000"/>
              </a:lnSpc>
              <a:spcBef>
                <a:spcPct val="20000"/>
              </a:spcBef>
              <a:buClr>
                <a:schemeClr val="accent1"/>
              </a:buClr>
              <a:buFont typeface="Wingdings" panose="05000000000000000000" pitchFamily="2" charset="2"/>
              <a:buNone/>
              <a:defRPr/>
            </a:pPr>
            <a:r>
              <a:rPr lang="en-US" sz="2000" b="1" dirty="0" smtClean="0">
                <a:effectLst>
                  <a:outerShdw blurRad="38100" dist="38100" dir="2700000" algn="tl">
                    <a:srgbClr val="000000"/>
                  </a:outerShdw>
                </a:effectLst>
                <a:latin typeface="Univers (W1)" charset="0"/>
              </a:rPr>
              <a:t> </a:t>
            </a:r>
          </a:p>
          <a:p>
            <a:pPr eaLnBrk="1" hangingPunct="1">
              <a:lnSpc>
                <a:spcPct val="80000"/>
              </a:lnSpc>
              <a:spcBef>
                <a:spcPct val="20000"/>
              </a:spcBef>
              <a:buClr>
                <a:schemeClr val="accent1"/>
              </a:buClr>
              <a:buFont typeface="Wingdings" panose="05000000000000000000" pitchFamily="2" charset="2"/>
              <a:buNone/>
              <a:defRPr/>
            </a:pPr>
            <a:endParaRPr lang="en-US" sz="2000" b="1" dirty="0" smtClean="0">
              <a:effectLst>
                <a:outerShdw blurRad="38100" dist="38100" dir="2700000" algn="tl">
                  <a:srgbClr val="000000"/>
                </a:outerShdw>
              </a:effectLst>
              <a:latin typeface="Univers (W1)" charset="0"/>
            </a:endParaRPr>
          </a:p>
          <a:p>
            <a:pPr algn="ctr" eaLnBrk="1" hangingPunct="1">
              <a:lnSpc>
                <a:spcPct val="80000"/>
              </a:lnSpc>
              <a:spcBef>
                <a:spcPct val="20000"/>
              </a:spcBef>
              <a:buClr>
                <a:schemeClr val="accent1"/>
              </a:buClr>
              <a:buFont typeface="Wingdings" panose="05000000000000000000" pitchFamily="2" charset="2"/>
              <a:buNone/>
              <a:defRPr/>
            </a:pPr>
            <a:r>
              <a:rPr lang="en-US" sz="2000" b="1" dirty="0" smtClean="0">
                <a:solidFill>
                  <a:srgbClr val="FFFF00"/>
                </a:solidFill>
                <a:effectLst>
                  <a:outerShdw blurRad="38100" dist="38100" dir="2700000" algn="tl">
                    <a:srgbClr val="000000"/>
                  </a:outerShdw>
                </a:effectLst>
                <a:latin typeface="Univers (W1)" charset="0"/>
              </a:rPr>
              <a:t>Note: Activity is the number of atoms decaying, not the number of atoms present.</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15002" y="174056"/>
            <a:ext cx="7886700" cy="767639"/>
          </a:xfrm>
        </p:spPr>
        <p:txBody>
          <a:bodyPr/>
          <a:lstStyle/>
          <a:p>
            <a:pPr algn="ctr" eaLnBrk="1" hangingPunct="1"/>
            <a:r>
              <a:rPr lang="en-US" sz="4400" b="1" dirty="0" smtClean="0">
                <a:effectLst>
                  <a:outerShdw blurRad="38100" dist="38100" dir="2700000" algn="tl">
                    <a:srgbClr val="000000">
                      <a:alpha val="43137"/>
                    </a:srgbClr>
                  </a:outerShdw>
                </a:effectLst>
              </a:rPr>
              <a:t>Exposure</a:t>
            </a:r>
          </a:p>
        </p:txBody>
      </p:sp>
      <p:sp>
        <p:nvSpPr>
          <p:cNvPr id="111619" name="Rectangle 3"/>
          <p:cNvSpPr>
            <a:spLocks noGrp="1" noChangeArrowheads="1"/>
          </p:cNvSpPr>
          <p:nvPr>
            <p:ph idx="1"/>
          </p:nvPr>
        </p:nvSpPr>
        <p:spPr>
          <a:xfrm>
            <a:off x="443552" y="1323833"/>
            <a:ext cx="8229600" cy="3463618"/>
          </a:xfrm>
        </p:spPr>
        <p:txBody>
          <a:bodyPr/>
          <a:lstStyle/>
          <a:p>
            <a:pPr eaLnBrk="1" hangingPunct="1"/>
            <a:r>
              <a:rPr lang="en-US" sz="2800" b="1" dirty="0" smtClean="0">
                <a:effectLst>
                  <a:outerShdw blurRad="38100" dist="38100" dir="2700000" algn="tl">
                    <a:srgbClr val="000000">
                      <a:alpha val="43137"/>
                    </a:srgbClr>
                  </a:outerShdw>
                </a:effectLst>
              </a:rPr>
              <a:t>Radiation = Energy </a:t>
            </a:r>
            <a:br>
              <a:rPr lang="en-US" sz="28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Contamination = Material</a:t>
            </a:r>
          </a:p>
          <a:p>
            <a:pPr eaLnBrk="1" hangingPunct="1"/>
            <a:endParaRPr lang="en-US" sz="2800" b="1" dirty="0" smtClean="0">
              <a:effectLst>
                <a:outerShdw blurRad="38100" dist="38100" dir="2700000" algn="tl">
                  <a:srgbClr val="000000">
                    <a:alpha val="43137"/>
                  </a:srgbClr>
                </a:outerShdw>
              </a:effectLst>
            </a:endParaRPr>
          </a:p>
          <a:p>
            <a:pPr eaLnBrk="1" hangingPunct="1"/>
            <a:r>
              <a:rPr lang="en-US" sz="2800" b="1" dirty="0" smtClean="0">
                <a:effectLst>
                  <a:outerShdw blurRad="38100" dist="38100" dir="2700000" algn="tl">
                    <a:srgbClr val="000000">
                      <a:alpha val="43137"/>
                    </a:srgbClr>
                  </a:outerShdw>
                </a:effectLst>
              </a:rPr>
              <a:t>Radioactive contamination emits radiation</a:t>
            </a:r>
          </a:p>
          <a:p>
            <a:pPr eaLnBrk="1" hangingPunct="1"/>
            <a:endParaRPr lang="en-US" sz="2800" b="1" dirty="0" smtClean="0">
              <a:effectLst>
                <a:outerShdw blurRad="38100" dist="38100" dir="2700000" algn="tl">
                  <a:srgbClr val="000000">
                    <a:alpha val="43137"/>
                  </a:srgbClr>
                </a:outerShdw>
              </a:effectLst>
            </a:endParaRPr>
          </a:p>
          <a:p>
            <a:pPr eaLnBrk="1" hangingPunct="1"/>
            <a:r>
              <a:rPr lang="en-US" sz="2800" b="1" dirty="0" smtClean="0">
                <a:effectLst>
                  <a:outerShdw blurRad="38100" dist="38100" dir="2700000" algn="tl">
                    <a:srgbClr val="000000">
                      <a:alpha val="43137"/>
                    </a:srgbClr>
                  </a:outerShdw>
                </a:effectLst>
              </a:rPr>
              <a:t>Exposure to radiation will NOT contaminate you</a:t>
            </a:r>
          </a:p>
        </p:txBody>
      </p:sp>
      <p:pic>
        <p:nvPicPr>
          <p:cNvPr id="111620" name="Picture 4" descr="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55" y="4234883"/>
            <a:ext cx="4827090" cy="241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561975" y="179435"/>
            <a:ext cx="8167190" cy="763587"/>
          </a:xfrm>
        </p:spPr>
        <p:txBody>
          <a:bodyPr/>
          <a:lstStyle/>
          <a:p>
            <a:pPr eaLnBrk="1" hangingPunct="1"/>
            <a:r>
              <a:rPr lang="en-US" sz="4400" b="1" dirty="0" smtClean="0">
                <a:effectLst>
                  <a:outerShdw blurRad="38100" dist="38100" dir="2700000" algn="tl">
                    <a:srgbClr val="000000">
                      <a:alpha val="43137"/>
                    </a:srgbClr>
                  </a:outerShdw>
                </a:effectLst>
              </a:rPr>
              <a:t>Units for Exposure and Dose</a:t>
            </a:r>
          </a:p>
        </p:txBody>
      </p:sp>
      <p:sp>
        <p:nvSpPr>
          <p:cNvPr id="378883" name="Rectangle 3"/>
          <p:cNvSpPr>
            <a:spLocks noChangeArrowheads="1"/>
          </p:cNvSpPr>
          <p:nvPr/>
        </p:nvSpPr>
        <p:spPr bwMode="auto">
          <a:xfrm>
            <a:off x="561975" y="1111582"/>
            <a:ext cx="8001000" cy="5334000"/>
          </a:xfrm>
          <a:prstGeom prst="rect">
            <a:avLst/>
          </a:prstGeom>
          <a:noFill/>
          <a:ln w="12700">
            <a:noFill/>
            <a:miter lim="800000"/>
            <a:headEnd/>
            <a:tailEnd/>
          </a:ln>
          <a:effectLst/>
        </p:spPr>
        <p:txBody>
          <a:bodyPr lIns="90476" tIns="44444" rIns="90476" bIns="44444"/>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90000"/>
              <a:buFont typeface="Wingdings" panose="05000000000000000000" pitchFamily="2" charset="2"/>
              <a:defRPr sz="3200">
                <a:solidFill>
                  <a:schemeClr val="tx1"/>
                </a:solidFill>
                <a:latin typeface="Arial" panose="020B0604020202020204" pitchFamily="34" charset="0"/>
              </a:defRPr>
            </a:lvl9pPr>
          </a:lstStyle>
          <a:p>
            <a:pPr eaLnBrk="1" hangingPunct="1">
              <a:spcBef>
                <a:spcPct val="20000"/>
              </a:spcBef>
              <a:buClr>
                <a:schemeClr val="accent1"/>
              </a:buClr>
              <a:buFont typeface="Wingdings" panose="05000000000000000000" pitchFamily="2" charset="2"/>
              <a:buChar char="§"/>
              <a:defRPr/>
            </a:pPr>
            <a:r>
              <a:rPr lang="en-US" sz="2400" b="1" u="sng" dirty="0" smtClean="0">
                <a:solidFill>
                  <a:srgbClr val="FFFF00"/>
                </a:solidFill>
                <a:effectLst>
                  <a:outerShdw blurRad="38100" dist="38100" dir="2700000" algn="tl">
                    <a:srgbClr val="000000"/>
                  </a:outerShdw>
                </a:effectLst>
                <a:latin typeface="Univers (W1)" charset="0"/>
              </a:rPr>
              <a:t>Exposure</a:t>
            </a:r>
            <a:r>
              <a:rPr lang="en-US" sz="2400" b="1" dirty="0" smtClean="0">
                <a:solidFill>
                  <a:srgbClr val="FFFF00"/>
                </a:solidFill>
                <a:effectLst>
                  <a:outerShdw blurRad="38100" dist="38100" dir="2700000" algn="tl">
                    <a:srgbClr val="000000"/>
                  </a:outerShdw>
                </a:effectLst>
                <a:latin typeface="Univers (W1)" charset="0"/>
              </a:rPr>
              <a:t> (X):</a:t>
            </a:r>
            <a:r>
              <a:rPr lang="en-US" sz="1800" b="1" dirty="0" smtClean="0">
                <a:effectLst>
                  <a:outerShdw blurRad="38100" dist="38100" dir="2700000" algn="tl">
                    <a:srgbClr val="000000"/>
                  </a:outerShdw>
                </a:effectLst>
                <a:latin typeface="Univers (W1)" charset="0"/>
              </a:rPr>
              <a:t>  Generically, exposure is the condition of being exposed.  Exposure is also used to quantify the amount of ionization produced by photons as they pass through air. The unit of exposure is the </a:t>
            </a:r>
            <a:r>
              <a:rPr lang="en-US" sz="1800" b="1" i="1" dirty="0" smtClean="0">
                <a:effectLst>
                  <a:outerShdw blurRad="38100" dist="38100" dir="2700000" algn="tl">
                    <a:srgbClr val="000000"/>
                  </a:outerShdw>
                </a:effectLst>
                <a:latin typeface="Univers (W1)" charset="0"/>
              </a:rPr>
              <a:t>Roentgen (R)</a:t>
            </a:r>
            <a:r>
              <a:rPr lang="en-US" sz="1800" b="1" dirty="0" smtClean="0">
                <a:effectLst>
                  <a:outerShdw blurRad="38100" dist="38100" dir="2700000" algn="tl">
                    <a:srgbClr val="000000"/>
                  </a:outerShdw>
                </a:effectLst>
                <a:latin typeface="Univers (W1)" charset="0"/>
              </a:rPr>
              <a:t>. </a:t>
            </a:r>
          </a:p>
          <a:p>
            <a:pPr lvl="1" eaLnBrk="1" hangingPunct="1">
              <a:spcBef>
                <a:spcPct val="20000"/>
              </a:spcBef>
              <a:buClr>
                <a:schemeClr val="accent1"/>
              </a:buClr>
              <a:buFont typeface="Wingdings" panose="05000000000000000000" pitchFamily="2" charset="2"/>
              <a:buNone/>
              <a:defRPr/>
            </a:pPr>
            <a:r>
              <a:rPr lang="en-US" sz="1800" b="1" dirty="0" smtClean="0">
                <a:effectLst>
                  <a:outerShdw blurRad="38100" dist="38100" dir="2700000" algn="tl">
                    <a:srgbClr val="000000"/>
                  </a:outerShdw>
                </a:effectLst>
                <a:latin typeface="Univers (W1)" charset="0"/>
              </a:rPr>
              <a:t>				</a:t>
            </a:r>
            <a:r>
              <a:rPr lang="en-US" sz="2400" b="1" i="1" dirty="0" smtClean="0">
                <a:effectLst>
                  <a:outerShdw blurRad="38100" dist="38100" dir="2700000" algn="tl">
                    <a:srgbClr val="000000"/>
                  </a:outerShdw>
                </a:effectLst>
                <a:latin typeface="Univers (W1)" charset="0"/>
              </a:rPr>
              <a:t>1R = 1 </a:t>
            </a:r>
            <a:r>
              <a:rPr lang="en-US" sz="2400" b="1" i="1" dirty="0" err="1" smtClean="0">
                <a:effectLst>
                  <a:outerShdw blurRad="38100" dist="38100" dir="2700000" algn="tl">
                    <a:srgbClr val="000000"/>
                  </a:outerShdw>
                </a:effectLst>
                <a:latin typeface="Univers (W1)" charset="0"/>
              </a:rPr>
              <a:t>esu</a:t>
            </a:r>
            <a:r>
              <a:rPr lang="en-US" sz="2400" b="1" i="1" dirty="0" smtClean="0">
                <a:effectLst>
                  <a:outerShdw blurRad="38100" dist="38100" dir="2700000" algn="tl">
                    <a:srgbClr val="000000"/>
                  </a:outerShdw>
                </a:effectLst>
                <a:latin typeface="Univers (W1)" charset="0"/>
              </a:rPr>
              <a:t>/cc   in air</a:t>
            </a:r>
          </a:p>
          <a:p>
            <a:pPr lvl="1" eaLnBrk="1" hangingPunct="1">
              <a:spcBef>
                <a:spcPct val="20000"/>
              </a:spcBef>
              <a:buClr>
                <a:schemeClr val="accent1"/>
              </a:buClr>
              <a:buFont typeface="Wingdings" panose="05000000000000000000" pitchFamily="2" charset="2"/>
              <a:buNone/>
              <a:defRPr/>
            </a:pPr>
            <a:endParaRPr lang="en-US" sz="2400" b="1" i="1" dirty="0" smtClean="0">
              <a:effectLst>
                <a:outerShdw blurRad="38100" dist="38100" dir="2700000" algn="tl">
                  <a:srgbClr val="000000"/>
                </a:outerShdw>
              </a:effectLst>
              <a:latin typeface="Univers (W1)" charset="0"/>
            </a:endParaRPr>
          </a:p>
          <a:p>
            <a:pPr eaLnBrk="1" hangingPunct="1">
              <a:spcBef>
                <a:spcPct val="20000"/>
              </a:spcBef>
              <a:buClr>
                <a:schemeClr val="accent1"/>
              </a:buClr>
              <a:buFont typeface="Wingdings" panose="05000000000000000000" pitchFamily="2" charset="2"/>
              <a:buChar char="§"/>
              <a:defRPr/>
            </a:pPr>
            <a:r>
              <a:rPr lang="en-US" sz="2400" b="1" u="sng" dirty="0" smtClean="0">
                <a:solidFill>
                  <a:srgbClr val="FFFF00"/>
                </a:solidFill>
                <a:effectLst>
                  <a:outerShdw blurRad="38100" dist="38100" dir="2700000" algn="tl">
                    <a:srgbClr val="000000"/>
                  </a:outerShdw>
                </a:effectLst>
                <a:latin typeface="Univers (W1)" charset="0"/>
              </a:rPr>
              <a:t>Absorbed Dose</a:t>
            </a:r>
            <a:r>
              <a:rPr lang="en-US" sz="2400" b="1" dirty="0" smtClean="0">
                <a:solidFill>
                  <a:srgbClr val="FFFF00"/>
                </a:solidFill>
                <a:effectLst>
                  <a:outerShdw blurRad="38100" dist="38100" dir="2700000" algn="tl">
                    <a:srgbClr val="000000"/>
                  </a:outerShdw>
                </a:effectLst>
                <a:latin typeface="Univers (W1)" charset="0"/>
              </a:rPr>
              <a:t> (D):</a:t>
            </a:r>
            <a:r>
              <a:rPr lang="en-US" sz="1800" b="1" dirty="0" smtClean="0">
                <a:effectLst>
                  <a:outerShdw blurRad="38100" dist="38100" dir="2700000" algn="tl">
                    <a:srgbClr val="000000"/>
                  </a:outerShdw>
                </a:effectLst>
                <a:latin typeface="Univers (W1)" charset="0"/>
              </a:rPr>
              <a:t>  Absorbed dose is the amount of energy deposited in any material by ionizing radiation. The unit of absorbed dose used in the U.S., the </a:t>
            </a:r>
            <a:r>
              <a:rPr lang="en-US" sz="1800" b="1" i="1" dirty="0" smtClean="0">
                <a:effectLst>
                  <a:outerShdw blurRad="38100" dist="38100" dir="2700000" algn="tl">
                    <a:srgbClr val="000000"/>
                  </a:outerShdw>
                </a:effectLst>
                <a:latin typeface="Univers (W1)" charset="0"/>
              </a:rPr>
              <a:t>rad</a:t>
            </a:r>
            <a:r>
              <a:rPr lang="en-US" sz="1800" b="1" dirty="0" smtClean="0">
                <a:effectLst>
                  <a:outerShdw blurRad="38100" dist="38100" dir="2700000" algn="tl">
                    <a:srgbClr val="000000"/>
                  </a:outerShdw>
                </a:effectLst>
                <a:latin typeface="Univers (W1)" charset="0"/>
              </a:rPr>
              <a:t>, is a measure of energy absorbed per gram of material. The S.I. unit is the </a:t>
            </a:r>
            <a:r>
              <a:rPr lang="en-US" sz="1800" b="1" i="1" dirty="0" smtClean="0">
                <a:effectLst>
                  <a:outerShdw blurRad="38100" dist="38100" dir="2700000" algn="tl">
                    <a:srgbClr val="000000"/>
                  </a:outerShdw>
                </a:effectLst>
                <a:latin typeface="Univers (W1)" charset="0"/>
              </a:rPr>
              <a:t>Gray (</a:t>
            </a:r>
            <a:r>
              <a:rPr lang="en-US" sz="1800" b="1" i="1" dirty="0" err="1" smtClean="0">
                <a:effectLst>
                  <a:outerShdw blurRad="38100" dist="38100" dir="2700000" algn="tl">
                    <a:srgbClr val="000000"/>
                  </a:outerShdw>
                </a:effectLst>
                <a:latin typeface="Univers (W1)" charset="0"/>
              </a:rPr>
              <a:t>Gy</a:t>
            </a:r>
            <a:r>
              <a:rPr lang="en-US" sz="1800" b="1" i="1" dirty="0" smtClean="0">
                <a:effectLst>
                  <a:outerShdw blurRad="38100" dist="38100" dir="2700000" algn="tl">
                    <a:srgbClr val="000000"/>
                  </a:outerShdw>
                </a:effectLst>
                <a:latin typeface="Univers (W1)" charset="0"/>
              </a:rPr>
              <a:t>)</a:t>
            </a:r>
            <a:r>
              <a:rPr lang="en-US" sz="1800" b="1" dirty="0" smtClean="0">
                <a:effectLst>
                  <a:outerShdw blurRad="38100" dist="38100" dir="2700000" algn="tl">
                    <a:srgbClr val="000000"/>
                  </a:outerShdw>
                </a:effectLst>
                <a:latin typeface="Univers (W1)" charset="0"/>
              </a:rPr>
              <a:t>. One</a:t>
            </a:r>
            <a:r>
              <a:rPr lang="en-US" sz="1800" b="1" i="1" dirty="0" smtClean="0">
                <a:effectLst>
                  <a:outerShdw blurRad="38100" dist="38100" dir="2700000" algn="tl">
                    <a:srgbClr val="000000"/>
                  </a:outerShdw>
                </a:effectLst>
                <a:latin typeface="Univers (W1)" charset="0"/>
              </a:rPr>
              <a:t> Gray</a:t>
            </a:r>
            <a:r>
              <a:rPr lang="en-US" sz="1800" b="1" dirty="0" smtClean="0">
                <a:effectLst>
                  <a:outerShdw blurRad="38100" dist="38100" dir="2700000" algn="tl">
                    <a:srgbClr val="000000"/>
                  </a:outerShdw>
                </a:effectLst>
                <a:latin typeface="Univers (W1)" charset="0"/>
              </a:rPr>
              <a:t> equals 100 </a:t>
            </a:r>
            <a:r>
              <a:rPr lang="en-US" sz="1800" b="1" i="1" dirty="0" smtClean="0">
                <a:effectLst>
                  <a:outerShdw blurRad="38100" dist="38100" dir="2700000" algn="tl">
                    <a:srgbClr val="000000"/>
                  </a:outerShdw>
                </a:effectLst>
                <a:latin typeface="Univers (W1)" charset="0"/>
              </a:rPr>
              <a:t>rad</a:t>
            </a:r>
            <a:r>
              <a:rPr lang="en-US" sz="1800" b="1" dirty="0" smtClean="0">
                <a:effectLst>
                  <a:outerShdw blurRad="38100" dist="38100" dir="2700000" algn="tl">
                    <a:srgbClr val="000000"/>
                  </a:outerShdw>
                </a:effectLst>
                <a:latin typeface="Univers (W1)" charset="0"/>
              </a:rPr>
              <a:t>.</a:t>
            </a:r>
          </a:p>
          <a:p>
            <a:pPr lvl="4" eaLnBrk="1" hangingPunct="1">
              <a:spcBef>
                <a:spcPct val="20000"/>
              </a:spcBef>
              <a:buClr>
                <a:schemeClr val="accent1"/>
              </a:buClr>
              <a:buFont typeface="Wingdings" panose="05000000000000000000" pitchFamily="2" charset="2"/>
              <a:buNone/>
              <a:defRPr/>
            </a:pPr>
            <a:r>
              <a:rPr lang="en-US" sz="1800" b="1" dirty="0" smtClean="0">
                <a:effectLst>
                  <a:outerShdw blurRad="38100" dist="38100" dir="2700000" algn="tl">
                    <a:srgbClr val="000000"/>
                  </a:outerShdw>
                </a:effectLst>
                <a:latin typeface="Univers (W1)" charset="0"/>
              </a:rPr>
              <a:t>		</a:t>
            </a:r>
            <a:r>
              <a:rPr lang="en-US" sz="2400" b="1" i="1" dirty="0" smtClean="0">
                <a:effectLst>
                  <a:outerShdw blurRad="38100" dist="38100" dir="2700000" algn="tl">
                    <a:srgbClr val="000000"/>
                  </a:outerShdw>
                </a:effectLst>
                <a:latin typeface="Univers (W1)" charset="0"/>
              </a:rPr>
              <a:t>1Gy = 1 J/kg   in any material</a:t>
            </a:r>
          </a:p>
          <a:p>
            <a:pPr lvl="4" eaLnBrk="1" hangingPunct="1">
              <a:spcBef>
                <a:spcPct val="20000"/>
              </a:spcBef>
              <a:buClr>
                <a:schemeClr val="accent1"/>
              </a:buClr>
              <a:buFont typeface="Wingdings" panose="05000000000000000000" pitchFamily="2" charset="2"/>
              <a:buNone/>
              <a:defRPr/>
            </a:pPr>
            <a:endParaRPr lang="en-US" sz="2400" b="1" i="1" dirty="0" smtClean="0">
              <a:effectLst>
                <a:outerShdw blurRad="38100" dist="38100" dir="2700000" algn="tl">
                  <a:srgbClr val="000000"/>
                </a:outerShdw>
              </a:effectLst>
              <a:latin typeface="Univers (W1)" charset="0"/>
            </a:endParaRPr>
          </a:p>
          <a:p>
            <a:pPr eaLnBrk="1" hangingPunct="1">
              <a:spcBef>
                <a:spcPct val="20000"/>
              </a:spcBef>
              <a:buClr>
                <a:schemeClr val="accent1"/>
              </a:buClr>
              <a:buFont typeface="Wingdings" panose="05000000000000000000" pitchFamily="2" charset="2"/>
              <a:buChar char="§"/>
              <a:defRPr/>
            </a:pPr>
            <a:r>
              <a:rPr lang="en-US" sz="2400" b="1" u="sng" dirty="0" smtClean="0">
                <a:solidFill>
                  <a:srgbClr val="FFFF00"/>
                </a:solidFill>
                <a:effectLst>
                  <a:outerShdw blurRad="38100" dist="38100" dir="2700000" algn="tl">
                    <a:srgbClr val="000000"/>
                  </a:outerShdw>
                </a:effectLst>
                <a:latin typeface="Univers (W1)" charset="0"/>
              </a:rPr>
              <a:t>Dose Equivalent</a:t>
            </a:r>
            <a:r>
              <a:rPr lang="en-US" sz="2400" b="1" dirty="0" smtClean="0">
                <a:solidFill>
                  <a:srgbClr val="FFFF00"/>
                </a:solidFill>
                <a:effectLst>
                  <a:outerShdw blurRad="38100" dist="38100" dir="2700000" algn="tl">
                    <a:srgbClr val="000000"/>
                  </a:outerShdw>
                </a:effectLst>
                <a:latin typeface="Univers (W1)" charset="0"/>
              </a:rPr>
              <a:t> (H):</a:t>
            </a:r>
            <a:r>
              <a:rPr lang="en-US" sz="1800" b="1" dirty="0" smtClean="0">
                <a:effectLst>
                  <a:outerShdw blurRad="38100" dist="38100" dir="2700000" algn="tl">
                    <a:srgbClr val="000000"/>
                  </a:outerShdw>
                </a:effectLst>
                <a:latin typeface="Univers (W1)" charset="0"/>
              </a:rPr>
              <a:t> A special concept relating absorbed dose to biological detriment.  In the U.S. the unit is the </a:t>
            </a:r>
            <a:r>
              <a:rPr lang="en-US" sz="1800" b="1" i="1" dirty="0" smtClean="0">
                <a:effectLst>
                  <a:outerShdw blurRad="38100" dist="38100" dir="2700000" algn="tl">
                    <a:srgbClr val="000000"/>
                  </a:outerShdw>
                </a:effectLst>
                <a:latin typeface="Univers (W1)" charset="0"/>
              </a:rPr>
              <a:t>rem</a:t>
            </a:r>
            <a:r>
              <a:rPr lang="en-US" sz="1800" b="1" dirty="0" smtClean="0">
                <a:effectLst>
                  <a:outerShdw blurRad="38100" dist="38100" dir="2700000" algn="tl">
                    <a:srgbClr val="000000"/>
                  </a:outerShdw>
                </a:effectLst>
                <a:latin typeface="Univers (W1)" charset="0"/>
              </a:rPr>
              <a:t>.  The S.I. unit is the </a:t>
            </a:r>
            <a:r>
              <a:rPr lang="en-US" sz="1800" b="1" i="1" dirty="0" smtClean="0">
                <a:effectLst>
                  <a:outerShdw blurRad="38100" dist="38100" dir="2700000" algn="tl">
                    <a:srgbClr val="000000"/>
                  </a:outerShdw>
                </a:effectLst>
                <a:latin typeface="Univers (W1)" charset="0"/>
              </a:rPr>
              <a:t>Sievert (</a:t>
            </a:r>
            <a:r>
              <a:rPr lang="en-US" sz="1800" b="1" i="1" dirty="0" err="1" smtClean="0">
                <a:effectLst>
                  <a:outerShdw blurRad="38100" dist="38100" dir="2700000" algn="tl">
                    <a:srgbClr val="000000"/>
                  </a:outerShdw>
                </a:effectLst>
                <a:latin typeface="Univers (W1)" charset="0"/>
              </a:rPr>
              <a:t>Sv</a:t>
            </a:r>
            <a:r>
              <a:rPr lang="en-US" sz="1800" b="1" i="1" dirty="0" smtClean="0">
                <a:effectLst>
                  <a:outerShdw blurRad="38100" dist="38100" dir="2700000" algn="tl">
                    <a:srgbClr val="000000"/>
                  </a:outerShdw>
                </a:effectLst>
                <a:latin typeface="Univers (W1)" charset="0"/>
              </a:rPr>
              <a:t>).</a:t>
            </a:r>
            <a:r>
              <a:rPr lang="en-US" sz="1800" b="1" dirty="0" smtClean="0">
                <a:effectLst>
                  <a:outerShdw blurRad="38100" dist="38100" dir="2700000" algn="tl">
                    <a:srgbClr val="000000"/>
                  </a:outerShdw>
                </a:effectLst>
                <a:latin typeface="Univers (W1)" charset="0"/>
              </a:rPr>
              <a:t>  One </a:t>
            </a:r>
            <a:r>
              <a:rPr lang="en-US" sz="1800" b="1" i="1" dirty="0" smtClean="0">
                <a:effectLst>
                  <a:outerShdw blurRad="38100" dist="38100" dir="2700000" algn="tl">
                    <a:srgbClr val="000000"/>
                  </a:outerShdw>
                </a:effectLst>
                <a:latin typeface="Univers (W1)" charset="0"/>
              </a:rPr>
              <a:t>Sievert</a:t>
            </a:r>
            <a:r>
              <a:rPr lang="en-US" sz="1800" b="1" dirty="0" smtClean="0">
                <a:effectLst>
                  <a:outerShdw blurRad="38100" dist="38100" dir="2700000" algn="tl">
                    <a:srgbClr val="000000"/>
                  </a:outerShdw>
                </a:effectLst>
                <a:latin typeface="Univers (W1)" charset="0"/>
              </a:rPr>
              <a:t> equals 100 </a:t>
            </a:r>
            <a:r>
              <a:rPr lang="en-US" sz="1800" b="1" i="1" dirty="0" smtClean="0">
                <a:effectLst>
                  <a:outerShdw blurRad="38100" dist="38100" dir="2700000" algn="tl">
                    <a:srgbClr val="000000"/>
                  </a:outerShdw>
                </a:effectLst>
                <a:latin typeface="Univers (W1)" charset="0"/>
              </a:rPr>
              <a:t>rem</a:t>
            </a:r>
            <a:r>
              <a:rPr lang="en-US" sz="1800" b="1" dirty="0" smtClean="0">
                <a:effectLst>
                  <a:outerShdw blurRad="38100" dist="38100" dir="2700000" algn="tl">
                    <a:srgbClr val="000000"/>
                  </a:outerShdw>
                </a:effectLst>
                <a:latin typeface="Univers (W1)" charset="0"/>
              </a:rPr>
              <a:t>.</a:t>
            </a:r>
          </a:p>
          <a:p>
            <a:pPr lvl="4" eaLnBrk="1" hangingPunct="1">
              <a:spcBef>
                <a:spcPct val="20000"/>
              </a:spcBef>
              <a:buClr>
                <a:schemeClr val="accent1"/>
              </a:buClr>
              <a:buFont typeface="Wingdings" panose="05000000000000000000" pitchFamily="2" charset="2"/>
              <a:buNone/>
              <a:defRPr/>
            </a:pPr>
            <a:r>
              <a:rPr lang="en-US" sz="1800" dirty="0" smtClean="0">
                <a:effectLst>
                  <a:outerShdw blurRad="38100" dist="38100" dir="2700000" algn="tl">
                    <a:srgbClr val="000000"/>
                  </a:outerShdw>
                </a:effectLst>
                <a:latin typeface="Univers (W1)" charset="0"/>
              </a:rPr>
              <a:t>		</a:t>
            </a:r>
            <a:endParaRPr lang="en-US" sz="1800" i="1" dirty="0" smtClean="0">
              <a:solidFill>
                <a:schemeClr val="accent1"/>
              </a:solidFill>
              <a:effectLst>
                <a:outerShdw blurRad="38100" dist="38100" dir="2700000" algn="tl">
                  <a:srgbClr val="000000"/>
                </a:outerShdw>
              </a:effectLst>
              <a:latin typeface="Univers (W1)" charset="0"/>
            </a:endParaRPr>
          </a:p>
          <a:p>
            <a:pPr eaLnBrk="1" hangingPunct="1">
              <a:spcBef>
                <a:spcPct val="20000"/>
              </a:spcBef>
              <a:buClr>
                <a:schemeClr val="accent1"/>
              </a:buClr>
              <a:buFont typeface="Wingdings" panose="05000000000000000000" pitchFamily="2" charset="2"/>
              <a:buNone/>
              <a:defRPr/>
            </a:pPr>
            <a:endParaRPr lang="en-US" sz="1800" dirty="0" smtClean="0">
              <a:effectLst>
                <a:outerShdw blurRad="38100" dist="38100" dir="2700000" algn="tl">
                  <a:srgbClr val="000000"/>
                </a:outerShdw>
              </a:effectLst>
              <a:latin typeface="Univers (W1)"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63773" y="160409"/>
            <a:ext cx="8843749" cy="1325563"/>
          </a:xfrm>
        </p:spPr>
        <p:txBody>
          <a:bodyPr/>
          <a:lstStyle/>
          <a:p>
            <a:pPr eaLnBrk="1" hangingPunct="1"/>
            <a:r>
              <a:rPr lang="en-US" sz="3600" b="1" dirty="0" smtClean="0">
                <a:effectLst>
                  <a:outerShdw blurRad="38100" dist="38100" dir="2700000" algn="tl">
                    <a:srgbClr val="000000">
                      <a:alpha val="43137"/>
                    </a:srgbClr>
                  </a:outerShdw>
                </a:effectLst>
              </a:rPr>
              <a:t>Relative Risk: Equivalencies to 1 </a:t>
            </a:r>
            <a:r>
              <a:rPr lang="en-US" sz="3600" b="1" dirty="0" err="1" smtClean="0">
                <a:effectLst>
                  <a:outerShdw blurRad="38100" dist="38100" dir="2700000" algn="tl">
                    <a:srgbClr val="000000">
                      <a:alpha val="43137"/>
                    </a:srgbClr>
                  </a:outerShdw>
                </a:effectLst>
              </a:rPr>
              <a:t>mrem</a:t>
            </a:r>
            <a:endParaRPr lang="en-US" sz="3600" b="1" dirty="0" smtClean="0">
              <a:effectLst>
                <a:outerShdw blurRad="38100" dist="38100" dir="2700000" algn="tl">
                  <a:srgbClr val="000000">
                    <a:alpha val="43137"/>
                  </a:srgbClr>
                </a:outerShdw>
              </a:effectLst>
            </a:endParaRPr>
          </a:p>
        </p:txBody>
      </p:sp>
      <p:sp>
        <p:nvSpPr>
          <p:cNvPr id="114691" name="Rectangle 3"/>
          <p:cNvSpPr>
            <a:spLocks noGrp="1" noChangeArrowheads="1"/>
          </p:cNvSpPr>
          <p:nvPr>
            <p:ph idx="1"/>
          </p:nvPr>
        </p:nvSpPr>
        <p:spPr>
          <a:xfrm>
            <a:off x="642297" y="1485972"/>
            <a:ext cx="7886700" cy="4351338"/>
          </a:xfrm>
        </p:spPr>
        <p:txBody>
          <a:bodyPr/>
          <a:lstStyle/>
          <a:p>
            <a:pPr eaLnBrk="1" hangingPunct="1">
              <a:lnSpc>
                <a:spcPct val="150000"/>
              </a:lnSpc>
            </a:pPr>
            <a:r>
              <a:rPr lang="en-US" sz="2800" b="1" dirty="0" smtClean="0">
                <a:effectLst>
                  <a:outerShdw blurRad="38100" dist="38100" dir="2700000" algn="tl">
                    <a:srgbClr val="000000">
                      <a:alpha val="43137"/>
                    </a:srgbClr>
                  </a:outerShdw>
                </a:effectLst>
                <a:cs typeface="Times New Roman" panose="02020603050405020304" pitchFamily="18" charset="0"/>
              </a:rPr>
              <a:t>Crossing a street 5 times</a:t>
            </a:r>
          </a:p>
          <a:p>
            <a:pPr eaLnBrk="1" hangingPunct="1">
              <a:lnSpc>
                <a:spcPct val="150000"/>
              </a:lnSpc>
            </a:pPr>
            <a:r>
              <a:rPr lang="en-US" sz="2800" b="1" dirty="0" smtClean="0">
                <a:effectLst>
                  <a:outerShdw blurRad="38100" dist="38100" dir="2700000" algn="tl">
                    <a:srgbClr val="000000">
                      <a:alpha val="43137"/>
                    </a:srgbClr>
                  </a:outerShdw>
                </a:effectLst>
                <a:cs typeface="Times New Roman" panose="02020603050405020304" pitchFamily="18" charset="0"/>
              </a:rPr>
              <a:t>A few puffs on one cigarette</a:t>
            </a:r>
          </a:p>
          <a:p>
            <a:pPr eaLnBrk="1" hangingPunct="1">
              <a:lnSpc>
                <a:spcPct val="150000"/>
              </a:lnSpc>
            </a:pPr>
            <a:r>
              <a:rPr lang="en-US" sz="2800" b="1" dirty="0" smtClean="0">
                <a:effectLst>
                  <a:outerShdw blurRad="38100" dist="38100" dir="2700000" algn="tl">
                    <a:srgbClr val="000000">
                      <a:alpha val="43137"/>
                    </a:srgbClr>
                  </a:outerShdw>
                </a:effectLst>
                <a:cs typeface="Times New Roman" panose="02020603050405020304" pitchFamily="18" charset="0"/>
              </a:rPr>
              <a:t>Being 0.0007 ounce overweight</a:t>
            </a:r>
          </a:p>
          <a:p>
            <a:pPr eaLnBrk="1" hangingPunct="1">
              <a:lnSpc>
                <a:spcPct val="150000"/>
              </a:lnSpc>
            </a:pPr>
            <a:r>
              <a:rPr lang="en-US" sz="2800" b="1" dirty="0" smtClean="0">
                <a:effectLst>
                  <a:outerShdw blurRad="38100" dist="38100" dir="2700000" algn="tl">
                    <a:srgbClr val="000000">
                      <a:alpha val="43137"/>
                    </a:srgbClr>
                  </a:outerShdw>
                </a:effectLst>
                <a:cs typeface="Times New Roman" panose="02020603050405020304" pitchFamily="18" charset="0"/>
              </a:rPr>
              <a:t>Driving 5 miles</a:t>
            </a:r>
          </a:p>
          <a:p>
            <a:pPr eaLnBrk="1" hangingPunct="1">
              <a:lnSpc>
                <a:spcPct val="150000"/>
              </a:lnSpc>
            </a:pPr>
            <a:r>
              <a:rPr lang="en-US" sz="2800" b="1" dirty="0" smtClean="0">
                <a:effectLst>
                  <a:outerShdw blurRad="38100" dist="38100" dir="2700000" algn="tl">
                    <a:srgbClr val="000000">
                      <a:alpha val="43137"/>
                    </a:srgbClr>
                  </a:outerShdw>
                </a:effectLst>
                <a:cs typeface="Times New Roman" panose="02020603050405020304" pitchFamily="18" charset="0"/>
              </a:rPr>
              <a:t>Getting out of bed every morning for a year</a:t>
            </a:r>
          </a:p>
          <a:p>
            <a:pPr eaLnBrk="1" hangingPunct="1">
              <a:lnSpc>
                <a:spcPct val="150000"/>
              </a:lnSpc>
            </a:pPr>
            <a:r>
              <a:rPr lang="en-US" sz="2800" b="1" dirty="0" smtClean="0">
                <a:effectLst>
                  <a:outerShdw blurRad="38100" dist="38100" dir="2700000" algn="tl">
                    <a:srgbClr val="000000">
                      <a:alpha val="43137"/>
                    </a:srgbClr>
                  </a:outerShdw>
                </a:effectLst>
                <a:cs typeface="Times New Roman" panose="02020603050405020304" pitchFamily="18" charset="0"/>
              </a:rPr>
              <a:t>3 minutes of living if you are 65 years old</a:t>
            </a:r>
          </a:p>
          <a:p>
            <a:pPr eaLnBrk="1" hangingPunct="1">
              <a:lnSpc>
                <a:spcPct val="150000"/>
              </a:lnSpc>
            </a:pPr>
            <a:r>
              <a:rPr lang="en-US" sz="2800" b="1" dirty="0" smtClean="0">
                <a:effectLst>
                  <a:outerShdw blurRad="38100" dist="38100" dir="2700000" algn="tl">
                    <a:srgbClr val="000000">
                      <a:alpha val="43137"/>
                    </a:srgbClr>
                  </a:outerShdw>
                </a:effectLst>
                <a:cs typeface="Times New Roman" panose="02020603050405020304" pitchFamily="18" charset="0"/>
              </a:rPr>
              <a:t>Using a bathtub for a few months</a:t>
            </a:r>
            <a:r>
              <a:rPr lang="en-US" sz="2800" b="1" dirty="0" smtClean="0">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608303" y="368489"/>
            <a:ext cx="5788784" cy="885825"/>
          </a:xfrm>
        </p:spPr>
        <p:txBody>
          <a:bodyPr/>
          <a:lstStyle/>
          <a:p>
            <a:pPr algn="ctr" eaLnBrk="1" hangingPunct="1"/>
            <a:r>
              <a:rPr lang="en-US" sz="4400" b="1" dirty="0" smtClean="0">
                <a:effectLst>
                  <a:outerShdw blurRad="38100" dist="38100" dir="2700000" algn="tl">
                    <a:srgbClr val="000000">
                      <a:alpha val="43137"/>
                    </a:srgbClr>
                  </a:outerShdw>
                </a:effectLst>
              </a:rPr>
              <a:t>Radiation Reduction</a:t>
            </a:r>
          </a:p>
        </p:txBody>
      </p:sp>
      <p:sp>
        <p:nvSpPr>
          <p:cNvPr id="115715" name="Rectangle 3"/>
          <p:cNvSpPr>
            <a:spLocks noGrp="1" noChangeArrowheads="1"/>
          </p:cNvSpPr>
          <p:nvPr>
            <p:ph idx="1"/>
          </p:nvPr>
        </p:nvSpPr>
        <p:spPr>
          <a:xfrm>
            <a:off x="531589" y="1294595"/>
            <a:ext cx="8229600" cy="5048250"/>
          </a:xfrm>
        </p:spPr>
        <p:txBody>
          <a:bodyPr/>
          <a:lstStyle/>
          <a:p>
            <a:pPr eaLnBrk="1" hangingPunct="1">
              <a:lnSpc>
                <a:spcPct val="120000"/>
              </a:lnSpc>
              <a:spcBef>
                <a:spcPct val="0"/>
              </a:spcBef>
              <a:spcAft>
                <a:spcPct val="50000"/>
              </a:spcAft>
            </a:pPr>
            <a:r>
              <a:rPr lang="en-US" sz="2800" b="1" dirty="0" smtClean="0">
                <a:effectLst>
                  <a:outerShdw blurRad="38100" dist="38100" dir="2700000" algn="tl">
                    <a:srgbClr val="000000">
                      <a:alpha val="43137"/>
                    </a:srgbClr>
                  </a:outerShdw>
                </a:effectLst>
              </a:rPr>
              <a:t>Guiding principle:  ALARA </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				(as low as reasonably achievable)</a:t>
            </a:r>
          </a:p>
          <a:p>
            <a:pPr eaLnBrk="1" hangingPunct="1">
              <a:lnSpc>
                <a:spcPct val="120000"/>
              </a:lnSpc>
              <a:spcBef>
                <a:spcPct val="0"/>
              </a:spcBef>
              <a:spcAft>
                <a:spcPct val="50000"/>
              </a:spcAft>
            </a:pPr>
            <a:endParaRPr lang="en-US" sz="900" b="1" dirty="0" smtClean="0">
              <a:effectLst>
                <a:outerShdw blurRad="38100" dist="38100" dir="2700000" algn="tl">
                  <a:srgbClr val="000000">
                    <a:alpha val="43137"/>
                  </a:srgbClr>
                </a:outerShdw>
              </a:effectLst>
            </a:endParaRPr>
          </a:p>
          <a:p>
            <a:pPr eaLnBrk="1" hangingPunct="1">
              <a:lnSpc>
                <a:spcPct val="120000"/>
              </a:lnSpc>
              <a:spcBef>
                <a:spcPct val="0"/>
              </a:spcBef>
              <a:spcAft>
                <a:spcPct val="50000"/>
              </a:spcAft>
            </a:pPr>
            <a:r>
              <a:rPr lang="en-US" sz="3600" b="1" dirty="0" smtClean="0">
                <a:effectLst>
                  <a:outerShdw blurRad="38100" dist="38100" dir="2700000" algn="tl">
                    <a:srgbClr val="000000">
                      <a:alpha val="43137"/>
                    </a:srgbClr>
                  </a:outerShdw>
                </a:effectLst>
              </a:rPr>
              <a:t>Restrict Proximity </a:t>
            </a:r>
            <a:r>
              <a:rPr lang="en-US" sz="3600" b="1" i="1" dirty="0" smtClean="0">
                <a:effectLst>
                  <a:outerShdw blurRad="38100" dist="38100" dir="2700000" algn="tl">
                    <a:srgbClr val="000000">
                      <a:alpha val="43137"/>
                    </a:srgbClr>
                  </a:outerShdw>
                </a:effectLst>
              </a:rPr>
              <a:t>TIME</a:t>
            </a:r>
          </a:p>
          <a:p>
            <a:pPr eaLnBrk="1" hangingPunct="1">
              <a:lnSpc>
                <a:spcPct val="120000"/>
              </a:lnSpc>
              <a:spcBef>
                <a:spcPct val="0"/>
              </a:spcBef>
              <a:spcAft>
                <a:spcPct val="50000"/>
              </a:spcAft>
            </a:pPr>
            <a:endParaRPr lang="en-US" sz="900" b="1" i="1" dirty="0" smtClean="0">
              <a:effectLst>
                <a:outerShdw blurRad="38100" dist="38100" dir="2700000" algn="tl">
                  <a:srgbClr val="000000">
                    <a:alpha val="43137"/>
                  </a:srgbClr>
                </a:outerShdw>
              </a:effectLst>
            </a:endParaRPr>
          </a:p>
          <a:p>
            <a:pPr eaLnBrk="1" hangingPunct="1">
              <a:lnSpc>
                <a:spcPct val="120000"/>
              </a:lnSpc>
              <a:spcBef>
                <a:spcPct val="0"/>
              </a:spcBef>
              <a:spcAft>
                <a:spcPct val="50000"/>
              </a:spcAft>
            </a:pPr>
            <a:r>
              <a:rPr lang="en-US" sz="3600" b="1" dirty="0" smtClean="0">
                <a:effectLst>
                  <a:outerShdw blurRad="38100" dist="38100" dir="2700000" algn="tl">
                    <a:srgbClr val="000000">
                      <a:alpha val="43137"/>
                    </a:srgbClr>
                  </a:outerShdw>
                </a:effectLst>
              </a:rPr>
              <a:t>Increase the </a:t>
            </a:r>
            <a:r>
              <a:rPr lang="en-US" sz="3600" b="1" i="1" dirty="0" smtClean="0">
                <a:effectLst>
                  <a:outerShdw blurRad="38100" dist="38100" dir="2700000" algn="tl">
                    <a:srgbClr val="000000">
                      <a:alpha val="43137"/>
                    </a:srgbClr>
                  </a:outerShdw>
                </a:effectLst>
              </a:rPr>
              <a:t>DISTANCE</a:t>
            </a:r>
            <a:r>
              <a:rPr lang="en-US" sz="3600" b="1" dirty="0" smtClean="0">
                <a:effectLst>
                  <a:outerShdw blurRad="38100" dist="38100" dir="2700000" algn="tl">
                    <a:srgbClr val="000000">
                      <a:alpha val="43137"/>
                    </a:srgbClr>
                  </a:outerShdw>
                </a:effectLst>
              </a:rPr>
              <a:t>  from the Source</a:t>
            </a:r>
          </a:p>
          <a:p>
            <a:pPr eaLnBrk="1" hangingPunct="1">
              <a:lnSpc>
                <a:spcPct val="120000"/>
              </a:lnSpc>
              <a:spcBef>
                <a:spcPct val="0"/>
              </a:spcBef>
              <a:spcAft>
                <a:spcPct val="50000"/>
              </a:spcAft>
            </a:pPr>
            <a:endParaRPr lang="en-US" sz="900" b="1" dirty="0" smtClean="0">
              <a:effectLst>
                <a:outerShdw blurRad="38100" dist="38100" dir="2700000" algn="tl">
                  <a:srgbClr val="000000">
                    <a:alpha val="43137"/>
                  </a:srgbClr>
                </a:outerShdw>
              </a:effectLst>
            </a:endParaRPr>
          </a:p>
          <a:p>
            <a:pPr eaLnBrk="1" hangingPunct="1">
              <a:lnSpc>
                <a:spcPct val="120000"/>
              </a:lnSpc>
              <a:spcBef>
                <a:spcPct val="0"/>
              </a:spcBef>
              <a:spcAft>
                <a:spcPct val="50000"/>
              </a:spcAft>
            </a:pPr>
            <a:r>
              <a:rPr lang="en-US" sz="3600" b="1" dirty="0" smtClean="0">
                <a:effectLst>
                  <a:outerShdw blurRad="38100" dist="38100" dir="2700000" algn="tl">
                    <a:srgbClr val="000000">
                      <a:alpha val="43137"/>
                    </a:srgbClr>
                  </a:outerShdw>
                </a:effectLst>
              </a:rPr>
              <a:t>Use </a:t>
            </a:r>
            <a:r>
              <a:rPr lang="en-US" sz="3600" b="1" i="1" dirty="0" smtClean="0">
                <a:effectLst>
                  <a:outerShdw blurRad="38100" dist="38100" dir="2700000" algn="tl">
                    <a:srgbClr val="000000">
                      <a:alpha val="43137"/>
                    </a:srgbClr>
                  </a:outerShdw>
                </a:effectLst>
              </a:rPr>
              <a:t>SHIELDING</a:t>
            </a:r>
            <a:r>
              <a:rPr lang="en-US" sz="3600" b="1" dirty="0" smtClean="0">
                <a:effectLst>
                  <a:outerShdw blurRad="38100" dist="38100" dir="2700000" algn="tl">
                    <a:srgbClr val="000000">
                      <a:alpha val="43137"/>
                    </a:srgbClr>
                  </a:outerShdw>
                </a:effectLst>
              </a:rPr>
              <a:t>  Material</a:t>
            </a:r>
          </a:p>
          <a:p>
            <a:pPr lvl="1" eaLnBrk="1" hangingPunct="1">
              <a:lnSpc>
                <a:spcPct val="120000"/>
              </a:lnSpc>
              <a:spcBef>
                <a:spcPct val="0"/>
              </a:spcBef>
              <a:spcAft>
                <a:spcPct val="50000"/>
              </a:spcAft>
            </a:pPr>
            <a:endParaRPr lang="en-US" sz="3200" b="1" dirty="0" smtClean="0"/>
          </a:p>
          <a:p>
            <a:pPr lvl="1" eaLnBrk="1" hangingPunct="1">
              <a:lnSpc>
                <a:spcPct val="120000"/>
              </a:lnSpc>
              <a:spcBef>
                <a:spcPct val="0"/>
              </a:spcBef>
              <a:spcAft>
                <a:spcPct val="50000"/>
              </a:spcAft>
            </a:pPr>
            <a:endParaRPr lang="en-US" b="1" dirty="0" smtClean="0"/>
          </a:p>
          <a:p>
            <a:pPr lvl="1" eaLnBrk="1" hangingPunct="1">
              <a:lnSpc>
                <a:spcPct val="120000"/>
              </a:lnSpc>
              <a:spcBef>
                <a:spcPct val="0"/>
              </a:spcBef>
              <a:spcAft>
                <a:spcPct val="50000"/>
              </a:spcAft>
            </a:pPr>
            <a:endParaRPr lang="en-US" b="1"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80975" y="93663"/>
            <a:ext cx="8540800"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3600" b="1" dirty="0">
                <a:solidFill>
                  <a:schemeClr val="tx2"/>
                </a:solidFill>
                <a:effectLst>
                  <a:outerShdw blurRad="38100" dist="38100" dir="2700000" algn="tl">
                    <a:srgbClr val="000000">
                      <a:alpha val="43137"/>
                    </a:srgbClr>
                  </a:outerShdw>
                </a:effectLst>
              </a:rPr>
              <a:t>Human Experience: Ionizing Radiation</a:t>
            </a:r>
          </a:p>
        </p:txBody>
      </p:sp>
      <p:sp>
        <p:nvSpPr>
          <p:cNvPr id="372739" name="Line 3"/>
          <p:cNvSpPr>
            <a:spLocks noChangeShapeType="1"/>
          </p:cNvSpPr>
          <p:nvPr/>
        </p:nvSpPr>
        <p:spPr bwMode="auto">
          <a:xfrm>
            <a:off x="781050" y="14906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0" name="Line 4"/>
          <p:cNvSpPr>
            <a:spLocks noChangeShapeType="1"/>
          </p:cNvSpPr>
          <p:nvPr/>
        </p:nvSpPr>
        <p:spPr bwMode="auto">
          <a:xfrm>
            <a:off x="752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1" name="Line 5"/>
          <p:cNvSpPr>
            <a:spLocks noChangeShapeType="1"/>
          </p:cNvSpPr>
          <p:nvPr/>
        </p:nvSpPr>
        <p:spPr bwMode="auto">
          <a:xfrm>
            <a:off x="1514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2" name="Line 6"/>
          <p:cNvSpPr>
            <a:spLocks noChangeShapeType="1"/>
          </p:cNvSpPr>
          <p:nvPr/>
        </p:nvSpPr>
        <p:spPr bwMode="auto">
          <a:xfrm>
            <a:off x="2276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3" name="Line 7"/>
          <p:cNvSpPr>
            <a:spLocks noChangeShapeType="1"/>
          </p:cNvSpPr>
          <p:nvPr/>
        </p:nvSpPr>
        <p:spPr bwMode="auto">
          <a:xfrm>
            <a:off x="3038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4" name="Line 8"/>
          <p:cNvSpPr>
            <a:spLocks noChangeShapeType="1"/>
          </p:cNvSpPr>
          <p:nvPr/>
        </p:nvSpPr>
        <p:spPr bwMode="auto">
          <a:xfrm>
            <a:off x="3800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5" name="Line 9"/>
          <p:cNvSpPr>
            <a:spLocks noChangeShapeType="1"/>
          </p:cNvSpPr>
          <p:nvPr/>
        </p:nvSpPr>
        <p:spPr bwMode="auto">
          <a:xfrm>
            <a:off x="4562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6" name="Line 10"/>
          <p:cNvSpPr>
            <a:spLocks noChangeShapeType="1"/>
          </p:cNvSpPr>
          <p:nvPr/>
        </p:nvSpPr>
        <p:spPr bwMode="auto">
          <a:xfrm>
            <a:off x="5324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7" name="Line 11"/>
          <p:cNvSpPr>
            <a:spLocks noChangeShapeType="1"/>
          </p:cNvSpPr>
          <p:nvPr/>
        </p:nvSpPr>
        <p:spPr bwMode="auto">
          <a:xfrm>
            <a:off x="6086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8" name="Line 12"/>
          <p:cNvSpPr>
            <a:spLocks noChangeShapeType="1"/>
          </p:cNvSpPr>
          <p:nvPr/>
        </p:nvSpPr>
        <p:spPr bwMode="auto">
          <a:xfrm>
            <a:off x="6848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49" name="Line 13"/>
          <p:cNvSpPr>
            <a:spLocks noChangeShapeType="1"/>
          </p:cNvSpPr>
          <p:nvPr/>
        </p:nvSpPr>
        <p:spPr bwMode="auto">
          <a:xfrm>
            <a:off x="7610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50" name="Line 14"/>
          <p:cNvSpPr>
            <a:spLocks noChangeShapeType="1"/>
          </p:cNvSpPr>
          <p:nvPr/>
        </p:nvSpPr>
        <p:spPr bwMode="auto">
          <a:xfrm>
            <a:off x="8372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751" name="Rectangle 15"/>
          <p:cNvSpPr>
            <a:spLocks noChangeArrowheads="1"/>
          </p:cNvSpPr>
          <p:nvPr/>
        </p:nvSpPr>
        <p:spPr bwMode="auto">
          <a:xfrm>
            <a:off x="268288" y="1628775"/>
            <a:ext cx="720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&gt; 0.0</a:t>
            </a:r>
          </a:p>
        </p:txBody>
      </p:sp>
      <p:sp>
        <p:nvSpPr>
          <p:cNvPr id="116752" name="Rectangle 16"/>
          <p:cNvSpPr>
            <a:spLocks noChangeArrowheads="1"/>
          </p:cNvSpPr>
          <p:nvPr/>
        </p:nvSpPr>
        <p:spPr bwMode="auto">
          <a:xfrm>
            <a:off x="7888288" y="1628775"/>
            <a:ext cx="13874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10,000 rem</a:t>
            </a:r>
          </a:p>
        </p:txBody>
      </p:sp>
      <p:sp>
        <p:nvSpPr>
          <p:cNvPr id="372753" name="Line 17"/>
          <p:cNvSpPr>
            <a:spLocks noChangeShapeType="1"/>
          </p:cNvSpPr>
          <p:nvPr/>
        </p:nvSpPr>
        <p:spPr bwMode="auto">
          <a:xfrm>
            <a:off x="781050" y="27098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54" name="Line 18"/>
          <p:cNvSpPr>
            <a:spLocks noChangeShapeType="1"/>
          </p:cNvSpPr>
          <p:nvPr/>
        </p:nvSpPr>
        <p:spPr bwMode="auto">
          <a:xfrm>
            <a:off x="752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55" name="Line 19"/>
          <p:cNvSpPr>
            <a:spLocks noChangeShapeType="1"/>
          </p:cNvSpPr>
          <p:nvPr/>
        </p:nvSpPr>
        <p:spPr bwMode="auto">
          <a:xfrm>
            <a:off x="1514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56" name="Line 20"/>
          <p:cNvSpPr>
            <a:spLocks noChangeShapeType="1"/>
          </p:cNvSpPr>
          <p:nvPr/>
        </p:nvSpPr>
        <p:spPr bwMode="auto">
          <a:xfrm>
            <a:off x="2276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57" name="Line 21"/>
          <p:cNvSpPr>
            <a:spLocks noChangeShapeType="1"/>
          </p:cNvSpPr>
          <p:nvPr/>
        </p:nvSpPr>
        <p:spPr bwMode="auto">
          <a:xfrm>
            <a:off x="3038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58" name="Line 22"/>
          <p:cNvSpPr>
            <a:spLocks noChangeShapeType="1"/>
          </p:cNvSpPr>
          <p:nvPr/>
        </p:nvSpPr>
        <p:spPr bwMode="auto">
          <a:xfrm>
            <a:off x="3800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59" name="Line 23"/>
          <p:cNvSpPr>
            <a:spLocks noChangeShapeType="1"/>
          </p:cNvSpPr>
          <p:nvPr/>
        </p:nvSpPr>
        <p:spPr bwMode="auto">
          <a:xfrm>
            <a:off x="4562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60" name="Line 24"/>
          <p:cNvSpPr>
            <a:spLocks noChangeShapeType="1"/>
          </p:cNvSpPr>
          <p:nvPr/>
        </p:nvSpPr>
        <p:spPr bwMode="auto">
          <a:xfrm>
            <a:off x="5324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61" name="Line 25"/>
          <p:cNvSpPr>
            <a:spLocks noChangeShapeType="1"/>
          </p:cNvSpPr>
          <p:nvPr/>
        </p:nvSpPr>
        <p:spPr bwMode="auto">
          <a:xfrm>
            <a:off x="6086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62" name="Line 26"/>
          <p:cNvSpPr>
            <a:spLocks noChangeShapeType="1"/>
          </p:cNvSpPr>
          <p:nvPr/>
        </p:nvSpPr>
        <p:spPr bwMode="auto">
          <a:xfrm>
            <a:off x="6848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63" name="Line 27"/>
          <p:cNvSpPr>
            <a:spLocks noChangeShapeType="1"/>
          </p:cNvSpPr>
          <p:nvPr/>
        </p:nvSpPr>
        <p:spPr bwMode="auto">
          <a:xfrm>
            <a:off x="7610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64" name="Line 28"/>
          <p:cNvSpPr>
            <a:spLocks noChangeShapeType="1"/>
          </p:cNvSpPr>
          <p:nvPr/>
        </p:nvSpPr>
        <p:spPr bwMode="auto">
          <a:xfrm>
            <a:off x="8372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765" name="Rectangle 29"/>
          <p:cNvSpPr>
            <a:spLocks noChangeArrowheads="1"/>
          </p:cNvSpPr>
          <p:nvPr/>
        </p:nvSpPr>
        <p:spPr bwMode="auto">
          <a:xfrm>
            <a:off x="7964488" y="2847975"/>
            <a:ext cx="1196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1000 rem</a:t>
            </a:r>
          </a:p>
        </p:txBody>
      </p:sp>
      <p:sp>
        <p:nvSpPr>
          <p:cNvPr id="372766" name="Line 30"/>
          <p:cNvSpPr>
            <a:spLocks noChangeShapeType="1"/>
          </p:cNvSpPr>
          <p:nvPr/>
        </p:nvSpPr>
        <p:spPr bwMode="auto">
          <a:xfrm>
            <a:off x="781050" y="39290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67" name="Line 31"/>
          <p:cNvSpPr>
            <a:spLocks noChangeShapeType="1"/>
          </p:cNvSpPr>
          <p:nvPr/>
        </p:nvSpPr>
        <p:spPr bwMode="auto">
          <a:xfrm>
            <a:off x="752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68" name="Line 32"/>
          <p:cNvSpPr>
            <a:spLocks noChangeShapeType="1"/>
          </p:cNvSpPr>
          <p:nvPr/>
        </p:nvSpPr>
        <p:spPr bwMode="auto">
          <a:xfrm>
            <a:off x="1514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69" name="Line 33"/>
          <p:cNvSpPr>
            <a:spLocks noChangeShapeType="1"/>
          </p:cNvSpPr>
          <p:nvPr/>
        </p:nvSpPr>
        <p:spPr bwMode="auto">
          <a:xfrm>
            <a:off x="2276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70" name="Line 34"/>
          <p:cNvSpPr>
            <a:spLocks noChangeShapeType="1"/>
          </p:cNvSpPr>
          <p:nvPr/>
        </p:nvSpPr>
        <p:spPr bwMode="auto">
          <a:xfrm>
            <a:off x="3038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71" name="Line 35"/>
          <p:cNvSpPr>
            <a:spLocks noChangeShapeType="1"/>
          </p:cNvSpPr>
          <p:nvPr/>
        </p:nvSpPr>
        <p:spPr bwMode="auto">
          <a:xfrm>
            <a:off x="3800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72" name="Line 36"/>
          <p:cNvSpPr>
            <a:spLocks noChangeShapeType="1"/>
          </p:cNvSpPr>
          <p:nvPr/>
        </p:nvSpPr>
        <p:spPr bwMode="auto">
          <a:xfrm>
            <a:off x="4562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73" name="Line 37"/>
          <p:cNvSpPr>
            <a:spLocks noChangeShapeType="1"/>
          </p:cNvSpPr>
          <p:nvPr/>
        </p:nvSpPr>
        <p:spPr bwMode="auto">
          <a:xfrm>
            <a:off x="5324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74" name="Line 38"/>
          <p:cNvSpPr>
            <a:spLocks noChangeShapeType="1"/>
          </p:cNvSpPr>
          <p:nvPr/>
        </p:nvSpPr>
        <p:spPr bwMode="auto">
          <a:xfrm>
            <a:off x="6086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75" name="Line 39"/>
          <p:cNvSpPr>
            <a:spLocks noChangeShapeType="1"/>
          </p:cNvSpPr>
          <p:nvPr/>
        </p:nvSpPr>
        <p:spPr bwMode="auto">
          <a:xfrm>
            <a:off x="6848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76" name="Line 40"/>
          <p:cNvSpPr>
            <a:spLocks noChangeShapeType="1"/>
          </p:cNvSpPr>
          <p:nvPr/>
        </p:nvSpPr>
        <p:spPr bwMode="auto">
          <a:xfrm>
            <a:off x="7610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77" name="Line 41"/>
          <p:cNvSpPr>
            <a:spLocks noChangeShapeType="1"/>
          </p:cNvSpPr>
          <p:nvPr/>
        </p:nvSpPr>
        <p:spPr bwMode="auto">
          <a:xfrm>
            <a:off x="8372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778" name="Rectangle 42"/>
          <p:cNvSpPr>
            <a:spLocks noChangeArrowheads="1"/>
          </p:cNvSpPr>
          <p:nvPr/>
        </p:nvSpPr>
        <p:spPr bwMode="auto">
          <a:xfrm>
            <a:off x="8040688" y="4067175"/>
            <a:ext cx="1069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 rem</a:t>
            </a:r>
          </a:p>
        </p:txBody>
      </p:sp>
      <p:sp>
        <p:nvSpPr>
          <p:cNvPr id="372779" name="Line 43"/>
          <p:cNvSpPr>
            <a:spLocks noChangeShapeType="1"/>
          </p:cNvSpPr>
          <p:nvPr/>
        </p:nvSpPr>
        <p:spPr bwMode="auto">
          <a:xfrm>
            <a:off x="781050" y="51482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0" name="Line 44"/>
          <p:cNvSpPr>
            <a:spLocks noChangeShapeType="1"/>
          </p:cNvSpPr>
          <p:nvPr/>
        </p:nvSpPr>
        <p:spPr bwMode="auto">
          <a:xfrm>
            <a:off x="752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1" name="Line 45"/>
          <p:cNvSpPr>
            <a:spLocks noChangeShapeType="1"/>
          </p:cNvSpPr>
          <p:nvPr/>
        </p:nvSpPr>
        <p:spPr bwMode="auto">
          <a:xfrm>
            <a:off x="1514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2" name="Line 46"/>
          <p:cNvSpPr>
            <a:spLocks noChangeShapeType="1"/>
          </p:cNvSpPr>
          <p:nvPr/>
        </p:nvSpPr>
        <p:spPr bwMode="auto">
          <a:xfrm>
            <a:off x="2276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3" name="Line 47"/>
          <p:cNvSpPr>
            <a:spLocks noChangeShapeType="1"/>
          </p:cNvSpPr>
          <p:nvPr/>
        </p:nvSpPr>
        <p:spPr bwMode="auto">
          <a:xfrm>
            <a:off x="3038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4" name="Line 48"/>
          <p:cNvSpPr>
            <a:spLocks noChangeShapeType="1"/>
          </p:cNvSpPr>
          <p:nvPr/>
        </p:nvSpPr>
        <p:spPr bwMode="auto">
          <a:xfrm>
            <a:off x="3800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5" name="Line 49"/>
          <p:cNvSpPr>
            <a:spLocks noChangeShapeType="1"/>
          </p:cNvSpPr>
          <p:nvPr/>
        </p:nvSpPr>
        <p:spPr bwMode="auto">
          <a:xfrm>
            <a:off x="4562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6" name="Line 50"/>
          <p:cNvSpPr>
            <a:spLocks noChangeShapeType="1"/>
          </p:cNvSpPr>
          <p:nvPr/>
        </p:nvSpPr>
        <p:spPr bwMode="auto">
          <a:xfrm>
            <a:off x="5324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7" name="Line 51"/>
          <p:cNvSpPr>
            <a:spLocks noChangeShapeType="1"/>
          </p:cNvSpPr>
          <p:nvPr/>
        </p:nvSpPr>
        <p:spPr bwMode="auto">
          <a:xfrm>
            <a:off x="6086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8" name="Line 52"/>
          <p:cNvSpPr>
            <a:spLocks noChangeShapeType="1"/>
          </p:cNvSpPr>
          <p:nvPr/>
        </p:nvSpPr>
        <p:spPr bwMode="auto">
          <a:xfrm>
            <a:off x="6848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89" name="Line 53"/>
          <p:cNvSpPr>
            <a:spLocks noChangeShapeType="1"/>
          </p:cNvSpPr>
          <p:nvPr/>
        </p:nvSpPr>
        <p:spPr bwMode="auto">
          <a:xfrm>
            <a:off x="7610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90" name="Line 54"/>
          <p:cNvSpPr>
            <a:spLocks noChangeShapeType="1"/>
          </p:cNvSpPr>
          <p:nvPr/>
        </p:nvSpPr>
        <p:spPr bwMode="auto">
          <a:xfrm>
            <a:off x="8372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791" name="Rectangle 55"/>
          <p:cNvSpPr>
            <a:spLocks noChangeArrowheads="1"/>
          </p:cNvSpPr>
          <p:nvPr/>
        </p:nvSpPr>
        <p:spPr bwMode="auto">
          <a:xfrm>
            <a:off x="8116888" y="5286375"/>
            <a:ext cx="942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 rem</a:t>
            </a:r>
          </a:p>
        </p:txBody>
      </p:sp>
      <p:sp>
        <p:nvSpPr>
          <p:cNvPr id="372792" name="Line 56"/>
          <p:cNvSpPr>
            <a:spLocks noChangeShapeType="1"/>
          </p:cNvSpPr>
          <p:nvPr/>
        </p:nvSpPr>
        <p:spPr bwMode="auto">
          <a:xfrm>
            <a:off x="781050" y="63674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93" name="Line 57"/>
          <p:cNvSpPr>
            <a:spLocks noChangeShapeType="1"/>
          </p:cNvSpPr>
          <p:nvPr/>
        </p:nvSpPr>
        <p:spPr bwMode="auto">
          <a:xfrm>
            <a:off x="752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94" name="Line 58"/>
          <p:cNvSpPr>
            <a:spLocks noChangeShapeType="1"/>
          </p:cNvSpPr>
          <p:nvPr/>
        </p:nvSpPr>
        <p:spPr bwMode="auto">
          <a:xfrm>
            <a:off x="1514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95" name="Line 59"/>
          <p:cNvSpPr>
            <a:spLocks noChangeShapeType="1"/>
          </p:cNvSpPr>
          <p:nvPr/>
        </p:nvSpPr>
        <p:spPr bwMode="auto">
          <a:xfrm>
            <a:off x="2276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96" name="Line 60"/>
          <p:cNvSpPr>
            <a:spLocks noChangeShapeType="1"/>
          </p:cNvSpPr>
          <p:nvPr/>
        </p:nvSpPr>
        <p:spPr bwMode="auto">
          <a:xfrm>
            <a:off x="3038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97" name="Line 61"/>
          <p:cNvSpPr>
            <a:spLocks noChangeShapeType="1"/>
          </p:cNvSpPr>
          <p:nvPr/>
        </p:nvSpPr>
        <p:spPr bwMode="auto">
          <a:xfrm>
            <a:off x="3800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98" name="Line 62"/>
          <p:cNvSpPr>
            <a:spLocks noChangeShapeType="1"/>
          </p:cNvSpPr>
          <p:nvPr/>
        </p:nvSpPr>
        <p:spPr bwMode="auto">
          <a:xfrm>
            <a:off x="4562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799" name="Line 63"/>
          <p:cNvSpPr>
            <a:spLocks noChangeShapeType="1"/>
          </p:cNvSpPr>
          <p:nvPr/>
        </p:nvSpPr>
        <p:spPr bwMode="auto">
          <a:xfrm>
            <a:off x="5324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00" name="Line 64"/>
          <p:cNvSpPr>
            <a:spLocks noChangeShapeType="1"/>
          </p:cNvSpPr>
          <p:nvPr/>
        </p:nvSpPr>
        <p:spPr bwMode="auto">
          <a:xfrm>
            <a:off x="6086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01" name="Line 65"/>
          <p:cNvSpPr>
            <a:spLocks noChangeShapeType="1"/>
          </p:cNvSpPr>
          <p:nvPr/>
        </p:nvSpPr>
        <p:spPr bwMode="auto">
          <a:xfrm>
            <a:off x="6848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02" name="Line 66"/>
          <p:cNvSpPr>
            <a:spLocks noChangeShapeType="1"/>
          </p:cNvSpPr>
          <p:nvPr/>
        </p:nvSpPr>
        <p:spPr bwMode="auto">
          <a:xfrm>
            <a:off x="7610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03" name="Line 67"/>
          <p:cNvSpPr>
            <a:spLocks noChangeShapeType="1"/>
          </p:cNvSpPr>
          <p:nvPr/>
        </p:nvSpPr>
        <p:spPr bwMode="auto">
          <a:xfrm>
            <a:off x="8372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04" name="Rectangle 68"/>
          <p:cNvSpPr>
            <a:spLocks noChangeArrowheads="1"/>
          </p:cNvSpPr>
          <p:nvPr/>
        </p:nvSpPr>
        <p:spPr bwMode="auto">
          <a:xfrm>
            <a:off x="8193088" y="6505575"/>
            <a:ext cx="8159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 rem</a:t>
            </a:r>
          </a:p>
        </p:txBody>
      </p:sp>
      <p:sp>
        <p:nvSpPr>
          <p:cNvPr id="116805" name="Rectangle 69"/>
          <p:cNvSpPr>
            <a:spLocks noChangeArrowheads="1"/>
          </p:cNvSpPr>
          <p:nvPr/>
        </p:nvSpPr>
        <p:spPr bwMode="auto">
          <a:xfrm>
            <a:off x="4154488" y="1628775"/>
            <a:ext cx="714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5000</a:t>
            </a:r>
          </a:p>
        </p:txBody>
      </p:sp>
      <p:sp>
        <p:nvSpPr>
          <p:cNvPr id="116806" name="Rectangle 70"/>
          <p:cNvSpPr>
            <a:spLocks noChangeArrowheads="1"/>
          </p:cNvSpPr>
          <p:nvPr/>
        </p:nvSpPr>
        <p:spPr bwMode="auto">
          <a:xfrm>
            <a:off x="4230688" y="2847975"/>
            <a:ext cx="587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500</a:t>
            </a:r>
          </a:p>
        </p:txBody>
      </p:sp>
      <p:sp>
        <p:nvSpPr>
          <p:cNvPr id="116807" name="Rectangle 71"/>
          <p:cNvSpPr>
            <a:spLocks noChangeArrowheads="1"/>
          </p:cNvSpPr>
          <p:nvPr/>
        </p:nvSpPr>
        <p:spPr bwMode="auto">
          <a:xfrm>
            <a:off x="4306888" y="4067175"/>
            <a:ext cx="460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50</a:t>
            </a:r>
          </a:p>
        </p:txBody>
      </p:sp>
      <p:sp>
        <p:nvSpPr>
          <p:cNvPr id="116808" name="Rectangle 72"/>
          <p:cNvSpPr>
            <a:spLocks noChangeArrowheads="1"/>
          </p:cNvSpPr>
          <p:nvPr/>
        </p:nvSpPr>
        <p:spPr bwMode="auto">
          <a:xfrm>
            <a:off x="4383088" y="5286375"/>
            <a:ext cx="333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5</a:t>
            </a:r>
          </a:p>
        </p:txBody>
      </p:sp>
      <p:sp>
        <p:nvSpPr>
          <p:cNvPr id="116809" name="Rectangle 73"/>
          <p:cNvSpPr>
            <a:spLocks noChangeArrowheads="1"/>
          </p:cNvSpPr>
          <p:nvPr/>
        </p:nvSpPr>
        <p:spPr bwMode="auto">
          <a:xfrm>
            <a:off x="4306888" y="6505575"/>
            <a:ext cx="5238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0.5</a:t>
            </a:r>
          </a:p>
        </p:txBody>
      </p:sp>
      <p:grpSp>
        <p:nvGrpSpPr>
          <p:cNvPr id="116810" name="Group 74"/>
          <p:cNvGrpSpPr>
            <a:grpSpLocks/>
          </p:cNvGrpSpPr>
          <p:nvPr/>
        </p:nvGrpSpPr>
        <p:grpSpPr bwMode="auto">
          <a:xfrm>
            <a:off x="4522788" y="2263775"/>
            <a:ext cx="1017587" cy="498475"/>
            <a:chOff x="2943" y="1535"/>
            <a:chExt cx="641" cy="314"/>
          </a:xfrm>
        </p:grpSpPr>
        <p:sp>
          <p:nvSpPr>
            <p:cNvPr id="372811" name="Line 75"/>
            <p:cNvSpPr>
              <a:spLocks noChangeShapeType="1"/>
            </p:cNvSpPr>
            <p:nvPr/>
          </p:nvSpPr>
          <p:spPr bwMode="auto">
            <a:xfrm>
              <a:off x="2968" y="1584"/>
              <a:ext cx="0" cy="224"/>
            </a:xfrm>
            <a:prstGeom prst="line">
              <a:avLst/>
            </a:prstGeom>
            <a:noFill/>
            <a:ln w="25400">
              <a:solidFill>
                <a:srgbClr val="FC0128"/>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12" name="Line 76"/>
            <p:cNvSpPr>
              <a:spLocks noChangeShapeType="1"/>
            </p:cNvSpPr>
            <p:nvPr/>
          </p:nvSpPr>
          <p:spPr bwMode="auto">
            <a:xfrm>
              <a:off x="2976" y="1712"/>
              <a:ext cx="608" cy="0"/>
            </a:xfrm>
            <a:prstGeom prst="line">
              <a:avLst/>
            </a:prstGeom>
            <a:noFill/>
            <a:ln w="25400">
              <a:solidFill>
                <a:srgbClr val="FC0128"/>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75" name="Rectangle 77"/>
            <p:cNvSpPr>
              <a:spLocks noChangeArrowheads="1"/>
            </p:cNvSpPr>
            <p:nvPr/>
          </p:nvSpPr>
          <p:spPr bwMode="auto">
            <a:xfrm>
              <a:off x="2943" y="1535"/>
              <a:ext cx="554"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800" b="1">
                  <a:solidFill>
                    <a:srgbClr val="FC0128"/>
                  </a:solidFill>
                </a:rPr>
                <a:t>Lethal</a:t>
              </a:r>
            </a:p>
            <a:p>
              <a:pPr algn="ctr">
                <a:lnSpc>
                  <a:spcPct val="90000"/>
                </a:lnSpc>
              </a:pPr>
              <a:r>
                <a:rPr lang="en-US" sz="1000" b="1">
                  <a:solidFill>
                    <a:srgbClr val="FC0128"/>
                  </a:solidFill>
                </a:rPr>
                <a:t>w.b.</a:t>
              </a:r>
            </a:p>
          </p:txBody>
        </p:sp>
      </p:grpSp>
      <p:sp>
        <p:nvSpPr>
          <p:cNvPr id="372814" name="Line 78"/>
          <p:cNvSpPr>
            <a:spLocks noChangeShapeType="1"/>
          </p:cNvSpPr>
          <p:nvPr/>
        </p:nvSpPr>
        <p:spPr bwMode="auto">
          <a:xfrm>
            <a:off x="4562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12" name="Rectangle 79"/>
          <p:cNvSpPr>
            <a:spLocks noChangeArrowheads="1"/>
          </p:cNvSpPr>
          <p:nvPr/>
        </p:nvSpPr>
        <p:spPr bwMode="auto">
          <a:xfrm>
            <a:off x="4016375" y="4530725"/>
            <a:ext cx="11303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U.S. </a:t>
            </a:r>
          </a:p>
          <a:p>
            <a:pPr algn="ctr">
              <a:lnSpc>
                <a:spcPct val="90000"/>
              </a:lnSpc>
            </a:pPr>
            <a:r>
              <a:rPr lang="en-US" sz="1000" b="1"/>
              <a:t>Radworker limit</a:t>
            </a:r>
          </a:p>
          <a:p>
            <a:pPr algn="ctr">
              <a:lnSpc>
                <a:spcPct val="90000"/>
              </a:lnSpc>
            </a:pPr>
            <a:r>
              <a:rPr lang="en-US" sz="1000" b="1"/>
              <a:t>w.b. (yearly)</a:t>
            </a:r>
          </a:p>
        </p:txBody>
      </p:sp>
      <p:sp>
        <p:nvSpPr>
          <p:cNvPr id="372816" name="Line 80"/>
          <p:cNvSpPr>
            <a:spLocks noChangeShapeType="1"/>
          </p:cNvSpPr>
          <p:nvPr/>
        </p:nvSpPr>
        <p:spPr bwMode="auto">
          <a:xfrm>
            <a:off x="3038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14" name="Rectangle 81"/>
          <p:cNvSpPr>
            <a:spLocks noChangeArrowheads="1"/>
          </p:cNvSpPr>
          <p:nvPr/>
        </p:nvSpPr>
        <p:spPr bwMode="auto">
          <a:xfrm>
            <a:off x="2970213" y="5673725"/>
            <a:ext cx="936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natural</a:t>
            </a:r>
          </a:p>
          <a:p>
            <a:pPr algn="ctr">
              <a:lnSpc>
                <a:spcPct val="90000"/>
              </a:lnSpc>
            </a:pPr>
            <a:r>
              <a:rPr lang="en-US" sz="1000" b="1"/>
              <a:t>background</a:t>
            </a:r>
          </a:p>
          <a:p>
            <a:pPr algn="ctr">
              <a:lnSpc>
                <a:spcPct val="90000"/>
              </a:lnSpc>
            </a:pPr>
            <a:r>
              <a:rPr lang="en-US" sz="1000" b="1"/>
              <a:t>w.b. (yearly)</a:t>
            </a:r>
          </a:p>
        </p:txBody>
      </p:sp>
      <p:sp>
        <p:nvSpPr>
          <p:cNvPr id="372818" name="Line 82"/>
          <p:cNvSpPr>
            <a:spLocks noChangeShapeType="1"/>
          </p:cNvSpPr>
          <p:nvPr/>
        </p:nvSpPr>
        <p:spPr bwMode="auto">
          <a:xfrm>
            <a:off x="3800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19" name="Line 83"/>
          <p:cNvSpPr>
            <a:spLocks noChangeShapeType="1"/>
          </p:cNvSpPr>
          <p:nvPr/>
        </p:nvSpPr>
        <p:spPr bwMode="auto">
          <a:xfrm>
            <a:off x="3051175" y="6215063"/>
            <a:ext cx="736600" cy="0"/>
          </a:xfrm>
          <a:prstGeom prst="line">
            <a:avLst/>
          </a:prstGeom>
          <a:noFill/>
          <a:ln w="25400">
            <a:solidFill>
              <a:schemeClr val="tx1"/>
            </a:solidFill>
            <a:round/>
            <a:headEnd type="triangle" w="med" len="me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17" name="Rectangle 84"/>
          <p:cNvSpPr>
            <a:spLocks noChangeArrowheads="1"/>
          </p:cNvSpPr>
          <p:nvPr/>
        </p:nvSpPr>
        <p:spPr bwMode="auto">
          <a:xfrm>
            <a:off x="0" y="5978525"/>
            <a:ext cx="8064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antique</a:t>
            </a:r>
          </a:p>
          <a:p>
            <a:pPr algn="ctr">
              <a:lnSpc>
                <a:spcPct val="90000"/>
              </a:lnSpc>
            </a:pPr>
            <a:r>
              <a:rPr lang="en-US" sz="1000" b="1"/>
              <a:t>(per hour)</a:t>
            </a:r>
          </a:p>
        </p:txBody>
      </p:sp>
      <p:sp>
        <p:nvSpPr>
          <p:cNvPr id="116818" name="Rectangle 85"/>
          <p:cNvSpPr>
            <a:spLocks noChangeArrowheads="1"/>
          </p:cNvSpPr>
          <p:nvPr/>
        </p:nvSpPr>
        <p:spPr bwMode="auto">
          <a:xfrm>
            <a:off x="268288" y="2847975"/>
            <a:ext cx="720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&gt; 0.0</a:t>
            </a:r>
          </a:p>
        </p:txBody>
      </p:sp>
      <p:sp>
        <p:nvSpPr>
          <p:cNvPr id="116819" name="Rectangle 86"/>
          <p:cNvSpPr>
            <a:spLocks noChangeArrowheads="1"/>
          </p:cNvSpPr>
          <p:nvPr/>
        </p:nvSpPr>
        <p:spPr bwMode="auto">
          <a:xfrm>
            <a:off x="268288" y="4067175"/>
            <a:ext cx="720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&gt; 0.0</a:t>
            </a:r>
          </a:p>
        </p:txBody>
      </p:sp>
      <p:sp>
        <p:nvSpPr>
          <p:cNvPr id="116820" name="Rectangle 87"/>
          <p:cNvSpPr>
            <a:spLocks noChangeArrowheads="1"/>
          </p:cNvSpPr>
          <p:nvPr/>
        </p:nvSpPr>
        <p:spPr bwMode="auto">
          <a:xfrm>
            <a:off x="268288" y="5286375"/>
            <a:ext cx="720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&gt; 0.0</a:t>
            </a:r>
          </a:p>
        </p:txBody>
      </p:sp>
      <p:sp>
        <p:nvSpPr>
          <p:cNvPr id="116821" name="Rectangle 88"/>
          <p:cNvSpPr>
            <a:spLocks noChangeArrowheads="1"/>
          </p:cNvSpPr>
          <p:nvPr/>
        </p:nvSpPr>
        <p:spPr bwMode="auto">
          <a:xfrm>
            <a:off x="1106488" y="1628775"/>
            <a:ext cx="714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1000</a:t>
            </a:r>
          </a:p>
        </p:txBody>
      </p:sp>
      <p:sp>
        <p:nvSpPr>
          <p:cNvPr id="116822" name="Rectangle 89"/>
          <p:cNvSpPr>
            <a:spLocks noChangeArrowheads="1"/>
          </p:cNvSpPr>
          <p:nvPr/>
        </p:nvSpPr>
        <p:spPr bwMode="auto">
          <a:xfrm>
            <a:off x="1182688" y="2847975"/>
            <a:ext cx="587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a:t>
            </a:r>
          </a:p>
        </p:txBody>
      </p:sp>
      <p:sp>
        <p:nvSpPr>
          <p:cNvPr id="116823" name="Rectangle 90"/>
          <p:cNvSpPr>
            <a:spLocks noChangeArrowheads="1"/>
          </p:cNvSpPr>
          <p:nvPr/>
        </p:nvSpPr>
        <p:spPr bwMode="auto">
          <a:xfrm>
            <a:off x="1258888" y="4067175"/>
            <a:ext cx="460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a:t>
            </a:r>
          </a:p>
        </p:txBody>
      </p:sp>
      <p:sp>
        <p:nvSpPr>
          <p:cNvPr id="116824" name="Rectangle 91"/>
          <p:cNvSpPr>
            <a:spLocks noChangeArrowheads="1"/>
          </p:cNvSpPr>
          <p:nvPr/>
        </p:nvSpPr>
        <p:spPr bwMode="auto">
          <a:xfrm>
            <a:off x="1335088" y="5286375"/>
            <a:ext cx="333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a:t>
            </a:r>
          </a:p>
        </p:txBody>
      </p:sp>
      <p:sp>
        <p:nvSpPr>
          <p:cNvPr id="116825" name="Rectangle 92"/>
          <p:cNvSpPr>
            <a:spLocks noChangeArrowheads="1"/>
          </p:cNvSpPr>
          <p:nvPr/>
        </p:nvSpPr>
        <p:spPr bwMode="auto">
          <a:xfrm>
            <a:off x="1258888" y="6505575"/>
            <a:ext cx="5238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0.1</a:t>
            </a:r>
          </a:p>
        </p:txBody>
      </p:sp>
      <p:sp>
        <p:nvSpPr>
          <p:cNvPr id="372829" name="Line 93"/>
          <p:cNvSpPr>
            <a:spLocks noChangeShapeType="1"/>
          </p:cNvSpPr>
          <p:nvPr/>
        </p:nvSpPr>
        <p:spPr bwMode="auto">
          <a:xfrm flipV="1">
            <a:off x="8372475" y="1325563"/>
            <a:ext cx="0" cy="1778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30" name="Line 94"/>
          <p:cNvSpPr>
            <a:spLocks noChangeShapeType="1"/>
          </p:cNvSpPr>
          <p:nvPr/>
        </p:nvSpPr>
        <p:spPr bwMode="auto">
          <a:xfrm>
            <a:off x="8372475" y="3789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28" name="Rectangle 95"/>
          <p:cNvSpPr>
            <a:spLocks noChangeArrowheads="1"/>
          </p:cNvSpPr>
          <p:nvPr/>
        </p:nvSpPr>
        <p:spPr bwMode="auto">
          <a:xfrm>
            <a:off x="7826375" y="3311525"/>
            <a:ext cx="11303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Soviet </a:t>
            </a:r>
          </a:p>
          <a:p>
            <a:pPr algn="ctr">
              <a:lnSpc>
                <a:spcPct val="90000"/>
              </a:lnSpc>
            </a:pPr>
            <a:r>
              <a:rPr lang="en-US" sz="1000" b="1"/>
              <a:t>Radworker limit</a:t>
            </a:r>
          </a:p>
          <a:p>
            <a:pPr algn="ctr">
              <a:lnSpc>
                <a:spcPct val="90000"/>
              </a:lnSpc>
            </a:pPr>
            <a:r>
              <a:rPr lang="en-US" sz="1000" b="1"/>
              <a:t>w.b. (yearly)</a:t>
            </a:r>
          </a:p>
        </p:txBody>
      </p:sp>
      <p:sp>
        <p:nvSpPr>
          <p:cNvPr id="372832" name="Line 96"/>
          <p:cNvSpPr>
            <a:spLocks noChangeShapeType="1"/>
          </p:cNvSpPr>
          <p:nvPr/>
        </p:nvSpPr>
        <p:spPr bwMode="auto">
          <a:xfrm>
            <a:off x="2276475" y="135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30" name="Rectangle 97"/>
          <p:cNvSpPr>
            <a:spLocks noChangeArrowheads="1"/>
          </p:cNvSpPr>
          <p:nvPr/>
        </p:nvSpPr>
        <p:spPr bwMode="auto">
          <a:xfrm>
            <a:off x="1866900" y="949325"/>
            <a:ext cx="8540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Thyroid</a:t>
            </a:r>
          </a:p>
          <a:p>
            <a:pPr algn="ctr">
              <a:lnSpc>
                <a:spcPct val="90000"/>
              </a:lnSpc>
            </a:pPr>
            <a:r>
              <a:rPr lang="en-US" sz="1000" b="1"/>
              <a:t> Treatment</a:t>
            </a:r>
          </a:p>
        </p:txBody>
      </p:sp>
      <p:sp>
        <p:nvSpPr>
          <p:cNvPr id="372834" name="Line 98"/>
          <p:cNvSpPr>
            <a:spLocks noChangeShapeType="1"/>
          </p:cNvSpPr>
          <p:nvPr/>
        </p:nvSpPr>
        <p:spPr bwMode="auto">
          <a:xfrm>
            <a:off x="1514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32" name="Rectangle 99"/>
          <p:cNvSpPr>
            <a:spLocks noChangeArrowheads="1"/>
          </p:cNvSpPr>
          <p:nvPr/>
        </p:nvSpPr>
        <p:spPr bwMode="auto">
          <a:xfrm>
            <a:off x="1196975" y="4530725"/>
            <a:ext cx="6778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Shuttle</a:t>
            </a:r>
          </a:p>
          <a:p>
            <a:pPr algn="ctr">
              <a:lnSpc>
                <a:spcPct val="90000"/>
              </a:lnSpc>
            </a:pPr>
            <a:r>
              <a:rPr lang="en-US" sz="1000" b="1"/>
              <a:t>Mission</a:t>
            </a:r>
          </a:p>
          <a:p>
            <a:pPr algn="ctr">
              <a:lnSpc>
                <a:spcPct val="90000"/>
              </a:lnSpc>
            </a:pPr>
            <a:r>
              <a:rPr lang="en-US" sz="1000" b="1"/>
              <a:t>w.b.</a:t>
            </a:r>
          </a:p>
          <a:p>
            <a:pPr algn="ctr" latinLnBrk="1">
              <a:lnSpc>
                <a:spcPct val="90000"/>
              </a:lnSpc>
            </a:pPr>
            <a:endParaRPr lang="en-US" sz="1000" b="1"/>
          </a:p>
        </p:txBody>
      </p:sp>
      <p:sp>
        <p:nvSpPr>
          <p:cNvPr id="372836" name="Line 100"/>
          <p:cNvSpPr>
            <a:spLocks noChangeShapeType="1"/>
          </p:cNvSpPr>
          <p:nvPr/>
        </p:nvSpPr>
        <p:spPr bwMode="auto">
          <a:xfrm>
            <a:off x="6086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34" name="Rectangle 101"/>
          <p:cNvSpPr>
            <a:spLocks noChangeArrowheads="1"/>
          </p:cNvSpPr>
          <p:nvPr/>
        </p:nvSpPr>
        <p:spPr bwMode="auto">
          <a:xfrm>
            <a:off x="5599113" y="5749925"/>
            <a:ext cx="1012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medical x-ray</a:t>
            </a:r>
          </a:p>
          <a:p>
            <a:pPr algn="ctr">
              <a:lnSpc>
                <a:spcPct val="90000"/>
              </a:lnSpc>
            </a:pPr>
            <a:r>
              <a:rPr lang="en-US" sz="1000" b="1"/>
              <a:t>technician</a:t>
            </a:r>
          </a:p>
          <a:p>
            <a:pPr algn="ctr">
              <a:lnSpc>
                <a:spcPct val="90000"/>
              </a:lnSpc>
            </a:pPr>
            <a:r>
              <a:rPr lang="en-US" sz="1000" b="1"/>
              <a:t>w.b. (yearly)</a:t>
            </a:r>
          </a:p>
        </p:txBody>
      </p:sp>
      <p:sp>
        <p:nvSpPr>
          <p:cNvPr id="372838" name="Line 102"/>
          <p:cNvSpPr>
            <a:spLocks noChangeShapeType="1"/>
          </p:cNvSpPr>
          <p:nvPr/>
        </p:nvSpPr>
        <p:spPr bwMode="auto">
          <a:xfrm>
            <a:off x="4410075" y="37512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36" name="Rectangle 103"/>
          <p:cNvSpPr>
            <a:spLocks noChangeArrowheads="1"/>
          </p:cNvSpPr>
          <p:nvPr/>
        </p:nvSpPr>
        <p:spPr bwMode="auto">
          <a:xfrm>
            <a:off x="4010025" y="3292475"/>
            <a:ext cx="9112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Ramsar,</a:t>
            </a:r>
          </a:p>
          <a:p>
            <a:pPr algn="ctr">
              <a:lnSpc>
                <a:spcPct val="90000"/>
              </a:lnSpc>
            </a:pPr>
            <a:r>
              <a:rPr lang="en-US" sz="1000" b="1"/>
              <a:t> Iran</a:t>
            </a:r>
          </a:p>
          <a:p>
            <a:pPr algn="ctr">
              <a:lnSpc>
                <a:spcPct val="90000"/>
              </a:lnSpc>
            </a:pPr>
            <a:r>
              <a:rPr lang="en-US" sz="1000" b="1"/>
              <a:t>w.b. (yearly)</a:t>
            </a:r>
          </a:p>
        </p:txBody>
      </p:sp>
      <p:sp>
        <p:nvSpPr>
          <p:cNvPr id="372840" name="Line 104"/>
          <p:cNvSpPr>
            <a:spLocks noChangeShapeType="1"/>
          </p:cNvSpPr>
          <p:nvPr/>
        </p:nvSpPr>
        <p:spPr bwMode="auto">
          <a:xfrm>
            <a:off x="8372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38" name="Rectangle 105"/>
          <p:cNvSpPr>
            <a:spLocks noChangeArrowheads="1"/>
          </p:cNvSpPr>
          <p:nvPr/>
        </p:nvSpPr>
        <p:spPr bwMode="auto">
          <a:xfrm>
            <a:off x="7923213" y="5902325"/>
            <a:ext cx="9366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Airline Pilot</a:t>
            </a:r>
          </a:p>
          <a:p>
            <a:pPr algn="ctr">
              <a:lnSpc>
                <a:spcPct val="90000"/>
              </a:lnSpc>
            </a:pPr>
            <a:r>
              <a:rPr lang="en-US" sz="1000" b="1"/>
              <a:t>w.b. (yearly)</a:t>
            </a:r>
          </a:p>
        </p:txBody>
      </p:sp>
      <p:sp>
        <p:nvSpPr>
          <p:cNvPr id="372842" name="Line 106"/>
          <p:cNvSpPr>
            <a:spLocks noChangeShapeType="1"/>
          </p:cNvSpPr>
          <p:nvPr/>
        </p:nvSpPr>
        <p:spPr bwMode="auto">
          <a:xfrm>
            <a:off x="65436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40" name="Rectangle 107"/>
          <p:cNvSpPr>
            <a:spLocks noChangeArrowheads="1"/>
          </p:cNvSpPr>
          <p:nvPr/>
        </p:nvSpPr>
        <p:spPr bwMode="auto">
          <a:xfrm>
            <a:off x="6057900" y="4530725"/>
            <a:ext cx="1009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Skylab</a:t>
            </a:r>
          </a:p>
          <a:p>
            <a:pPr algn="ctr">
              <a:lnSpc>
                <a:spcPct val="90000"/>
              </a:lnSpc>
            </a:pPr>
            <a:r>
              <a:rPr lang="en-US" sz="1000" b="1"/>
              <a:t>Mission</a:t>
            </a:r>
          </a:p>
          <a:p>
            <a:pPr algn="ctr">
              <a:lnSpc>
                <a:spcPct val="90000"/>
              </a:lnSpc>
            </a:pPr>
            <a:r>
              <a:rPr lang="en-US" sz="1000" b="1"/>
              <a:t>w.b. (90 days)</a:t>
            </a:r>
          </a:p>
          <a:p>
            <a:pPr algn="ctr" latinLnBrk="1">
              <a:lnSpc>
                <a:spcPct val="90000"/>
              </a:lnSpc>
            </a:pPr>
            <a:endParaRPr lang="en-US" sz="1000" b="1"/>
          </a:p>
        </p:txBody>
      </p:sp>
      <p:sp>
        <p:nvSpPr>
          <p:cNvPr id="372844" name="Line 108"/>
          <p:cNvSpPr>
            <a:spLocks noChangeShapeType="1"/>
          </p:cNvSpPr>
          <p:nvPr/>
        </p:nvSpPr>
        <p:spPr bwMode="auto">
          <a:xfrm>
            <a:off x="2047875" y="3789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42" name="Rectangle 109"/>
          <p:cNvSpPr>
            <a:spLocks noChangeArrowheads="1"/>
          </p:cNvSpPr>
          <p:nvPr/>
        </p:nvSpPr>
        <p:spPr bwMode="auto">
          <a:xfrm>
            <a:off x="2589213" y="4378325"/>
            <a:ext cx="9366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Monazite</a:t>
            </a:r>
          </a:p>
          <a:p>
            <a:pPr algn="ctr">
              <a:lnSpc>
                <a:spcPct val="90000"/>
              </a:lnSpc>
            </a:pPr>
            <a:r>
              <a:rPr lang="en-US" sz="1000" b="1"/>
              <a:t>Sands,</a:t>
            </a:r>
          </a:p>
          <a:p>
            <a:pPr algn="ctr">
              <a:lnSpc>
                <a:spcPct val="90000"/>
              </a:lnSpc>
            </a:pPr>
            <a:r>
              <a:rPr lang="en-US" sz="1000" b="1"/>
              <a:t>India</a:t>
            </a:r>
          </a:p>
          <a:p>
            <a:pPr algn="ctr">
              <a:lnSpc>
                <a:spcPct val="90000"/>
              </a:lnSpc>
            </a:pPr>
            <a:r>
              <a:rPr lang="en-US" sz="1000" b="1"/>
              <a:t>w.b. (yearly)</a:t>
            </a:r>
          </a:p>
        </p:txBody>
      </p:sp>
      <p:sp>
        <p:nvSpPr>
          <p:cNvPr id="372846" name="Line 110"/>
          <p:cNvSpPr>
            <a:spLocks noChangeShapeType="1"/>
          </p:cNvSpPr>
          <p:nvPr/>
        </p:nvSpPr>
        <p:spPr bwMode="auto">
          <a:xfrm>
            <a:off x="3038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44" name="Rectangle 111"/>
          <p:cNvSpPr>
            <a:spLocks noChangeArrowheads="1"/>
          </p:cNvSpPr>
          <p:nvPr/>
        </p:nvSpPr>
        <p:spPr bwMode="auto">
          <a:xfrm>
            <a:off x="1471613" y="3463925"/>
            <a:ext cx="11922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Guarapari, Brazil</a:t>
            </a:r>
          </a:p>
          <a:p>
            <a:pPr algn="ctr">
              <a:lnSpc>
                <a:spcPct val="90000"/>
              </a:lnSpc>
            </a:pPr>
            <a:r>
              <a:rPr lang="en-US" sz="1000" b="1"/>
              <a:t>(yearly)</a:t>
            </a:r>
          </a:p>
        </p:txBody>
      </p:sp>
      <p:sp>
        <p:nvSpPr>
          <p:cNvPr id="372848" name="Line 112"/>
          <p:cNvSpPr>
            <a:spLocks noChangeShapeType="1"/>
          </p:cNvSpPr>
          <p:nvPr/>
        </p:nvSpPr>
        <p:spPr bwMode="auto">
          <a:xfrm flipV="1">
            <a:off x="3800475" y="2544763"/>
            <a:ext cx="0" cy="1778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46" name="Rectangle 113"/>
          <p:cNvSpPr>
            <a:spLocks noChangeArrowheads="1"/>
          </p:cNvSpPr>
          <p:nvPr/>
        </p:nvSpPr>
        <p:spPr bwMode="auto">
          <a:xfrm>
            <a:off x="2951163" y="2092325"/>
            <a:ext cx="1584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DNA modifying rate</a:t>
            </a:r>
          </a:p>
          <a:p>
            <a:pPr algn="ctr">
              <a:lnSpc>
                <a:spcPct val="90000"/>
              </a:lnSpc>
            </a:pPr>
            <a:r>
              <a:rPr lang="en-US" sz="1000" b="1"/>
              <a:t>equivalent to normally </a:t>
            </a:r>
          </a:p>
          <a:p>
            <a:pPr algn="ctr">
              <a:lnSpc>
                <a:spcPct val="90000"/>
              </a:lnSpc>
            </a:pPr>
            <a:r>
              <a:rPr lang="en-US" sz="1000" b="1"/>
              <a:t>occurring rate</a:t>
            </a:r>
          </a:p>
          <a:p>
            <a:pPr algn="ctr" latinLnBrk="1">
              <a:lnSpc>
                <a:spcPct val="90000"/>
              </a:lnSpc>
            </a:pPr>
            <a:endParaRPr lang="en-US" sz="1000" b="1"/>
          </a:p>
        </p:txBody>
      </p:sp>
      <p:sp>
        <p:nvSpPr>
          <p:cNvPr id="372850" name="Line 114"/>
          <p:cNvSpPr>
            <a:spLocks noChangeShapeType="1"/>
          </p:cNvSpPr>
          <p:nvPr/>
        </p:nvSpPr>
        <p:spPr bwMode="auto">
          <a:xfrm>
            <a:off x="1971675" y="257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48" name="Rectangle 115"/>
          <p:cNvSpPr>
            <a:spLocks noChangeArrowheads="1"/>
          </p:cNvSpPr>
          <p:nvPr/>
        </p:nvSpPr>
        <p:spPr bwMode="auto">
          <a:xfrm>
            <a:off x="1327150" y="2244725"/>
            <a:ext cx="1323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mouse experiment</a:t>
            </a:r>
          </a:p>
          <a:p>
            <a:pPr algn="ctr">
              <a:lnSpc>
                <a:spcPct val="90000"/>
              </a:lnSpc>
            </a:pPr>
            <a:r>
              <a:rPr lang="en-US" sz="1000" b="1"/>
              <a:t>(yearly)</a:t>
            </a:r>
          </a:p>
        </p:txBody>
      </p:sp>
      <p:sp>
        <p:nvSpPr>
          <p:cNvPr id="372852" name="Line 116"/>
          <p:cNvSpPr>
            <a:spLocks noChangeShapeType="1"/>
          </p:cNvSpPr>
          <p:nvPr/>
        </p:nvSpPr>
        <p:spPr bwMode="auto">
          <a:xfrm>
            <a:off x="4181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50" name="Rectangle 117"/>
          <p:cNvSpPr>
            <a:spLocks noChangeArrowheads="1"/>
          </p:cNvSpPr>
          <p:nvPr/>
        </p:nvSpPr>
        <p:spPr bwMode="auto">
          <a:xfrm>
            <a:off x="3759200" y="5749925"/>
            <a:ext cx="88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mouse </a:t>
            </a:r>
          </a:p>
          <a:p>
            <a:pPr algn="ctr">
              <a:lnSpc>
                <a:spcPct val="90000"/>
              </a:lnSpc>
            </a:pPr>
            <a:r>
              <a:rPr lang="en-US" sz="1000" b="1"/>
              <a:t>experiment</a:t>
            </a:r>
          </a:p>
          <a:p>
            <a:pPr algn="ctr">
              <a:lnSpc>
                <a:spcPct val="90000"/>
              </a:lnSpc>
            </a:pPr>
            <a:r>
              <a:rPr lang="en-US" sz="1000" b="1"/>
              <a:t>(daily)</a:t>
            </a:r>
          </a:p>
        </p:txBody>
      </p:sp>
      <p:sp>
        <p:nvSpPr>
          <p:cNvPr id="372854" name="Line 118"/>
          <p:cNvSpPr>
            <a:spLocks noChangeShapeType="1"/>
          </p:cNvSpPr>
          <p:nvPr/>
        </p:nvSpPr>
        <p:spPr bwMode="auto">
          <a:xfrm>
            <a:off x="9810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52" name="Rectangle 119"/>
          <p:cNvSpPr>
            <a:spLocks noChangeArrowheads="1"/>
          </p:cNvSpPr>
          <p:nvPr/>
        </p:nvSpPr>
        <p:spPr bwMode="auto">
          <a:xfrm>
            <a:off x="644525" y="5749925"/>
            <a:ext cx="71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medical </a:t>
            </a:r>
          </a:p>
          <a:p>
            <a:pPr algn="ctr">
              <a:lnSpc>
                <a:spcPct val="90000"/>
              </a:lnSpc>
            </a:pPr>
            <a:r>
              <a:rPr lang="en-US" sz="1000" b="1"/>
              <a:t>chest</a:t>
            </a:r>
          </a:p>
          <a:p>
            <a:pPr algn="ctr">
              <a:lnSpc>
                <a:spcPct val="90000"/>
              </a:lnSpc>
            </a:pPr>
            <a:r>
              <a:rPr lang="en-US" sz="1000" b="1"/>
              <a:t>x-ray</a:t>
            </a:r>
          </a:p>
        </p:txBody>
      </p:sp>
      <p:sp>
        <p:nvSpPr>
          <p:cNvPr id="116853" name="Rectangle 120"/>
          <p:cNvSpPr>
            <a:spLocks noChangeArrowheads="1"/>
          </p:cNvSpPr>
          <p:nvPr/>
        </p:nvSpPr>
        <p:spPr bwMode="auto">
          <a:xfrm>
            <a:off x="7710488" y="1025525"/>
            <a:ext cx="13477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Accident</a:t>
            </a:r>
          </a:p>
          <a:p>
            <a:pPr algn="ctr">
              <a:lnSpc>
                <a:spcPct val="90000"/>
              </a:lnSpc>
            </a:pPr>
            <a:r>
              <a:rPr lang="en-US" sz="1000" b="1"/>
              <a:t>(whole body - w.b.)</a:t>
            </a:r>
          </a:p>
        </p:txBody>
      </p:sp>
      <p:sp>
        <p:nvSpPr>
          <p:cNvPr id="372857" name="Line 121"/>
          <p:cNvSpPr>
            <a:spLocks noChangeShapeType="1"/>
          </p:cNvSpPr>
          <p:nvPr/>
        </p:nvSpPr>
        <p:spPr bwMode="auto">
          <a:xfrm>
            <a:off x="752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55" name="Rectangle 122"/>
          <p:cNvSpPr>
            <a:spLocks noChangeArrowheads="1"/>
          </p:cNvSpPr>
          <p:nvPr/>
        </p:nvSpPr>
        <p:spPr bwMode="auto">
          <a:xfrm>
            <a:off x="255588" y="6542088"/>
            <a:ext cx="8810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200" b="1"/>
              <a:t> 0.000002</a:t>
            </a:r>
          </a:p>
        </p:txBody>
      </p:sp>
      <p:sp>
        <p:nvSpPr>
          <p:cNvPr id="372859" name="Line 123"/>
          <p:cNvSpPr>
            <a:spLocks noChangeShapeType="1"/>
          </p:cNvSpPr>
          <p:nvPr/>
        </p:nvSpPr>
        <p:spPr bwMode="auto">
          <a:xfrm flipV="1">
            <a:off x="6086475" y="1325563"/>
            <a:ext cx="0" cy="1778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57" name="Rectangle 124"/>
          <p:cNvSpPr>
            <a:spLocks noChangeArrowheads="1"/>
          </p:cNvSpPr>
          <p:nvPr/>
        </p:nvSpPr>
        <p:spPr bwMode="auto">
          <a:xfrm>
            <a:off x="5157788" y="1025525"/>
            <a:ext cx="18811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Malignant Tissue Treatment</a:t>
            </a:r>
          </a:p>
          <a:p>
            <a:pPr algn="ctr">
              <a:lnSpc>
                <a:spcPct val="90000"/>
              </a:lnSpc>
            </a:pPr>
            <a:r>
              <a:rPr lang="en-US" sz="1000" b="1"/>
              <a:t>(5 - 6 weeks)</a:t>
            </a:r>
          </a:p>
        </p:txBody>
      </p:sp>
      <p:sp>
        <p:nvSpPr>
          <p:cNvPr id="116858" name="Rectangle 125"/>
          <p:cNvSpPr>
            <a:spLocks noChangeArrowheads="1"/>
          </p:cNvSpPr>
          <p:nvPr/>
        </p:nvSpPr>
        <p:spPr bwMode="auto">
          <a:xfrm>
            <a:off x="2027238" y="4530725"/>
            <a:ext cx="536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X-ray</a:t>
            </a:r>
          </a:p>
          <a:p>
            <a:pPr algn="ctr">
              <a:lnSpc>
                <a:spcPct val="90000"/>
              </a:lnSpc>
            </a:pPr>
            <a:r>
              <a:rPr lang="en-US" sz="1000" b="1"/>
              <a:t>lower</a:t>
            </a:r>
          </a:p>
          <a:p>
            <a:pPr algn="ctr">
              <a:lnSpc>
                <a:spcPct val="90000"/>
              </a:lnSpc>
            </a:pPr>
            <a:r>
              <a:rPr lang="en-US" sz="1000" b="1"/>
              <a:t>spine</a:t>
            </a:r>
          </a:p>
          <a:p>
            <a:pPr algn="ctr" eaLnBrk="1" hangingPunct="1">
              <a:lnSpc>
                <a:spcPct val="90000"/>
              </a:lnSpc>
            </a:pPr>
            <a:endParaRPr lang="en-US" sz="1000" b="1"/>
          </a:p>
        </p:txBody>
      </p:sp>
      <p:sp>
        <p:nvSpPr>
          <p:cNvPr id="372862" name="Line 126"/>
          <p:cNvSpPr>
            <a:spLocks noChangeShapeType="1"/>
          </p:cNvSpPr>
          <p:nvPr/>
        </p:nvSpPr>
        <p:spPr bwMode="auto">
          <a:xfrm>
            <a:off x="2276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63" name="Line 127"/>
          <p:cNvSpPr>
            <a:spLocks noChangeShapeType="1"/>
          </p:cNvSpPr>
          <p:nvPr/>
        </p:nvSpPr>
        <p:spPr bwMode="auto">
          <a:xfrm>
            <a:off x="6848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61" name="Rectangle 128"/>
          <p:cNvSpPr>
            <a:spLocks noChangeArrowheads="1"/>
          </p:cNvSpPr>
          <p:nvPr/>
        </p:nvSpPr>
        <p:spPr bwMode="auto">
          <a:xfrm>
            <a:off x="6527800" y="5597525"/>
            <a:ext cx="628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CT</a:t>
            </a:r>
          </a:p>
          <a:p>
            <a:pPr algn="ctr">
              <a:lnSpc>
                <a:spcPct val="90000"/>
              </a:lnSpc>
            </a:pPr>
            <a:r>
              <a:rPr lang="en-US" sz="1000" b="1"/>
              <a:t>Scan</a:t>
            </a:r>
          </a:p>
          <a:p>
            <a:pPr algn="ctr">
              <a:lnSpc>
                <a:spcPct val="90000"/>
              </a:lnSpc>
            </a:pPr>
            <a:r>
              <a:rPr lang="en-US" sz="1000" b="1"/>
              <a:t>(center</a:t>
            </a:r>
          </a:p>
          <a:p>
            <a:pPr algn="ctr">
              <a:lnSpc>
                <a:spcPct val="90000"/>
              </a:lnSpc>
            </a:pPr>
            <a:r>
              <a:rPr lang="en-US" sz="1000" b="1"/>
              <a:t> line)</a:t>
            </a:r>
          </a:p>
        </p:txBody>
      </p:sp>
      <p:sp>
        <p:nvSpPr>
          <p:cNvPr id="372865" name="Line 129"/>
          <p:cNvSpPr>
            <a:spLocks noChangeShapeType="1"/>
          </p:cNvSpPr>
          <p:nvPr/>
        </p:nvSpPr>
        <p:spPr bwMode="auto">
          <a:xfrm>
            <a:off x="3800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63" name="Rectangle 130"/>
          <p:cNvSpPr>
            <a:spLocks noChangeArrowheads="1"/>
          </p:cNvSpPr>
          <p:nvPr/>
        </p:nvSpPr>
        <p:spPr bwMode="auto">
          <a:xfrm>
            <a:off x="3395663" y="4378325"/>
            <a:ext cx="84931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Full Mouth</a:t>
            </a:r>
          </a:p>
          <a:p>
            <a:pPr algn="ctr">
              <a:lnSpc>
                <a:spcPct val="90000"/>
              </a:lnSpc>
            </a:pPr>
            <a:r>
              <a:rPr lang="en-US" sz="1000" b="1"/>
              <a:t>(18 film)</a:t>
            </a:r>
          </a:p>
          <a:p>
            <a:pPr algn="ctr">
              <a:lnSpc>
                <a:spcPct val="90000"/>
              </a:lnSpc>
            </a:pPr>
            <a:r>
              <a:rPr lang="en-US" sz="1000" b="1"/>
              <a:t>x-ray</a:t>
            </a:r>
          </a:p>
          <a:p>
            <a:pPr algn="ctr">
              <a:lnSpc>
                <a:spcPct val="90000"/>
              </a:lnSpc>
            </a:pPr>
            <a:r>
              <a:rPr lang="en-US" sz="1000" b="1"/>
              <a:t>exam</a:t>
            </a:r>
          </a:p>
          <a:p>
            <a:pPr algn="ctr" eaLnBrk="1" hangingPunct="1">
              <a:lnSpc>
                <a:spcPct val="90000"/>
              </a:lnSpc>
            </a:pPr>
            <a:endParaRPr lang="en-US" sz="1000" b="1"/>
          </a:p>
        </p:txBody>
      </p:sp>
      <p:sp>
        <p:nvSpPr>
          <p:cNvPr id="116864" name="Rectangle 131"/>
          <p:cNvSpPr>
            <a:spLocks noChangeArrowheads="1"/>
          </p:cNvSpPr>
          <p:nvPr/>
        </p:nvSpPr>
        <p:spPr bwMode="auto">
          <a:xfrm>
            <a:off x="2955925" y="3311525"/>
            <a:ext cx="111601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U.S. Radworker</a:t>
            </a:r>
          </a:p>
          <a:p>
            <a:pPr algn="ctr">
              <a:lnSpc>
                <a:spcPct val="90000"/>
              </a:lnSpc>
            </a:pPr>
            <a:r>
              <a:rPr lang="en-US" sz="1000" b="1"/>
              <a:t>limit thru WWII</a:t>
            </a:r>
          </a:p>
          <a:p>
            <a:pPr algn="ctr">
              <a:lnSpc>
                <a:spcPct val="90000"/>
              </a:lnSpc>
            </a:pPr>
            <a:r>
              <a:rPr lang="en-US" sz="1000" b="1"/>
              <a:t>w.b. (yearly)</a:t>
            </a:r>
          </a:p>
        </p:txBody>
      </p:sp>
      <p:sp>
        <p:nvSpPr>
          <p:cNvPr id="372868" name="Line 132"/>
          <p:cNvSpPr>
            <a:spLocks noChangeShapeType="1"/>
          </p:cNvSpPr>
          <p:nvPr/>
        </p:nvSpPr>
        <p:spPr bwMode="auto">
          <a:xfrm>
            <a:off x="3495675" y="3789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pSp>
        <p:nvGrpSpPr>
          <p:cNvPr id="116866" name="Group 133"/>
          <p:cNvGrpSpPr>
            <a:grpSpLocks/>
          </p:cNvGrpSpPr>
          <p:nvPr/>
        </p:nvGrpSpPr>
        <p:grpSpPr bwMode="auto">
          <a:xfrm>
            <a:off x="1093788" y="1044575"/>
            <a:ext cx="1017587" cy="498475"/>
            <a:chOff x="783" y="767"/>
            <a:chExt cx="641" cy="314"/>
          </a:xfrm>
        </p:grpSpPr>
        <p:sp>
          <p:nvSpPr>
            <p:cNvPr id="372870" name="Line 134"/>
            <p:cNvSpPr>
              <a:spLocks noChangeShapeType="1"/>
            </p:cNvSpPr>
            <p:nvPr/>
          </p:nvSpPr>
          <p:spPr bwMode="auto">
            <a:xfrm>
              <a:off x="808" y="816"/>
              <a:ext cx="0" cy="224"/>
            </a:xfrm>
            <a:prstGeom prst="line">
              <a:avLst/>
            </a:prstGeom>
            <a:noFill/>
            <a:ln w="25400">
              <a:solidFill>
                <a:srgbClr val="FC0128"/>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71" name="Line 135"/>
            <p:cNvSpPr>
              <a:spLocks noChangeShapeType="1"/>
            </p:cNvSpPr>
            <p:nvPr/>
          </p:nvSpPr>
          <p:spPr bwMode="auto">
            <a:xfrm>
              <a:off x="816" y="944"/>
              <a:ext cx="608" cy="0"/>
            </a:xfrm>
            <a:prstGeom prst="line">
              <a:avLst/>
            </a:prstGeom>
            <a:noFill/>
            <a:ln w="25400">
              <a:solidFill>
                <a:srgbClr val="FC0128"/>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72" name="Rectangle 136"/>
            <p:cNvSpPr>
              <a:spLocks noChangeArrowheads="1"/>
            </p:cNvSpPr>
            <p:nvPr/>
          </p:nvSpPr>
          <p:spPr bwMode="auto">
            <a:xfrm>
              <a:off x="783" y="767"/>
              <a:ext cx="554"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800" b="1">
                  <a:solidFill>
                    <a:srgbClr val="FC0128"/>
                  </a:solidFill>
                </a:rPr>
                <a:t>Lethal</a:t>
              </a:r>
            </a:p>
            <a:p>
              <a:pPr algn="ctr">
                <a:lnSpc>
                  <a:spcPct val="90000"/>
                </a:lnSpc>
              </a:pPr>
              <a:r>
                <a:rPr lang="en-US" sz="1000" b="1">
                  <a:solidFill>
                    <a:srgbClr val="FC0128"/>
                  </a:solidFill>
                </a:rPr>
                <a:t>w.b.</a:t>
              </a:r>
            </a:p>
          </p:txBody>
        </p:sp>
      </p:grpSp>
      <p:sp>
        <p:nvSpPr>
          <p:cNvPr id="372873" name="Line 137"/>
          <p:cNvSpPr>
            <a:spLocks noChangeShapeType="1"/>
          </p:cNvSpPr>
          <p:nvPr/>
        </p:nvSpPr>
        <p:spPr bwMode="auto">
          <a:xfrm>
            <a:off x="1895475" y="3865563"/>
            <a:ext cx="0" cy="508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2874" name="Line 138"/>
          <p:cNvSpPr>
            <a:spLocks noChangeShapeType="1"/>
          </p:cNvSpPr>
          <p:nvPr/>
        </p:nvSpPr>
        <p:spPr bwMode="auto">
          <a:xfrm>
            <a:off x="1895475" y="3332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6869" name="Rectangle 139"/>
          <p:cNvSpPr>
            <a:spLocks noChangeArrowheads="1"/>
          </p:cNvSpPr>
          <p:nvPr/>
        </p:nvSpPr>
        <p:spPr bwMode="auto">
          <a:xfrm>
            <a:off x="1584325" y="3006725"/>
            <a:ext cx="17287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dirty="0"/>
              <a:t>U.S. </a:t>
            </a:r>
            <a:r>
              <a:rPr lang="en-US" sz="1000" b="1" dirty="0" err="1"/>
              <a:t>Radworker</a:t>
            </a:r>
            <a:r>
              <a:rPr lang="en-US" sz="1000" b="1" dirty="0"/>
              <a:t> limit thru </a:t>
            </a:r>
          </a:p>
          <a:p>
            <a:pPr algn="ctr">
              <a:lnSpc>
                <a:spcPct val="90000"/>
              </a:lnSpc>
            </a:pPr>
            <a:r>
              <a:rPr lang="en-US" sz="1000" b="1" dirty="0"/>
              <a:t>mid-fifties  </a:t>
            </a:r>
            <a:r>
              <a:rPr lang="en-US" sz="1000" b="1" dirty="0" err="1"/>
              <a:t>w.b</a:t>
            </a:r>
            <a:r>
              <a:rPr lang="en-US" sz="1000" b="1" dirty="0"/>
              <a:t>. (yearly)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61938" y="350838"/>
            <a:ext cx="8543925" cy="1325562"/>
          </a:xfrm>
        </p:spPr>
        <p:txBody>
          <a:bodyPr/>
          <a:lstStyle/>
          <a:p>
            <a:pPr eaLnBrk="1" hangingPunct="1">
              <a:defRPr/>
            </a:pPr>
            <a:r>
              <a:rPr lang="en-US" sz="4000" b="1" dirty="0" smtClean="0">
                <a:effectLst>
                  <a:outerShdw blurRad="38100" dist="38100" dir="2700000" algn="tl">
                    <a:srgbClr val="000000">
                      <a:alpha val="43137"/>
                    </a:srgbClr>
                  </a:outerShdw>
                </a:effectLst>
              </a:rPr>
              <a:t>Rutherford’s Gold Foil Experiment</a:t>
            </a:r>
          </a:p>
        </p:txBody>
      </p:sp>
      <p:pic>
        <p:nvPicPr>
          <p:cNvPr id="3481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676400"/>
            <a:ext cx="7543800" cy="4648200"/>
          </a:xfr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380975" y="93663"/>
            <a:ext cx="8540800"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sz="3600" b="1" dirty="0">
                <a:solidFill>
                  <a:schemeClr val="tx2"/>
                </a:solidFill>
                <a:effectLst>
                  <a:outerShdw blurRad="38100" dist="38100" dir="2700000" algn="tl">
                    <a:srgbClr val="000000">
                      <a:alpha val="43137"/>
                    </a:srgbClr>
                  </a:outerShdw>
                </a:effectLst>
              </a:rPr>
              <a:t>Human Experience: Ionizing Radiation</a:t>
            </a:r>
          </a:p>
        </p:txBody>
      </p:sp>
      <p:sp>
        <p:nvSpPr>
          <p:cNvPr id="373763" name="Line 3"/>
          <p:cNvSpPr>
            <a:spLocks noChangeShapeType="1"/>
          </p:cNvSpPr>
          <p:nvPr/>
        </p:nvSpPr>
        <p:spPr bwMode="auto">
          <a:xfrm>
            <a:off x="781050" y="14906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64" name="Line 4"/>
          <p:cNvSpPr>
            <a:spLocks noChangeShapeType="1"/>
          </p:cNvSpPr>
          <p:nvPr/>
        </p:nvSpPr>
        <p:spPr bwMode="auto">
          <a:xfrm>
            <a:off x="752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65" name="Line 5"/>
          <p:cNvSpPr>
            <a:spLocks noChangeShapeType="1"/>
          </p:cNvSpPr>
          <p:nvPr/>
        </p:nvSpPr>
        <p:spPr bwMode="auto">
          <a:xfrm>
            <a:off x="1514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66" name="Line 6"/>
          <p:cNvSpPr>
            <a:spLocks noChangeShapeType="1"/>
          </p:cNvSpPr>
          <p:nvPr/>
        </p:nvSpPr>
        <p:spPr bwMode="auto">
          <a:xfrm>
            <a:off x="2276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67" name="Line 7"/>
          <p:cNvSpPr>
            <a:spLocks noChangeShapeType="1"/>
          </p:cNvSpPr>
          <p:nvPr/>
        </p:nvSpPr>
        <p:spPr bwMode="auto">
          <a:xfrm>
            <a:off x="3038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68" name="Line 8"/>
          <p:cNvSpPr>
            <a:spLocks noChangeShapeType="1"/>
          </p:cNvSpPr>
          <p:nvPr/>
        </p:nvSpPr>
        <p:spPr bwMode="auto">
          <a:xfrm>
            <a:off x="3800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69" name="Line 9"/>
          <p:cNvSpPr>
            <a:spLocks noChangeShapeType="1"/>
          </p:cNvSpPr>
          <p:nvPr/>
        </p:nvSpPr>
        <p:spPr bwMode="auto">
          <a:xfrm>
            <a:off x="4562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70" name="Line 10"/>
          <p:cNvSpPr>
            <a:spLocks noChangeShapeType="1"/>
          </p:cNvSpPr>
          <p:nvPr/>
        </p:nvSpPr>
        <p:spPr bwMode="auto">
          <a:xfrm>
            <a:off x="5324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71" name="Line 11"/>
          <p:cNvSpPr>
            <a:spLocks noChangeShapeType="1"/>
          </p:cNvSpPr>
          <p:nvPr/>
        </p:nvSpPr>
        <p:spPr bwMode="auto">
          <a:xfrm>
            <a:off x="6086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72" name="Line 12"/>
          <p:cNvSpPr>
            <a:spLocks noChangeShapeType="1"/>
          </p:cNvSpPr>
          <p:nvPr/>
        </p:nvSpPr>
        <p:spPr bwMode="auto">
          <a:xfrm>
            <a:off x="6848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73" name="Line 13"/>
          <p:cNvSpPr>
            <a:spLocks noChangeShapeType="1"/>
          </p:cNvSpPr>
          <p:nvPr/>
        </p:nvSpPr>
        <p:spPr bwMode="auto">
          <a:xfrm>
            <a:off x="7610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74" name="Line 14"/>
          <p:cNvSpPr>
            <a:spLocks noChangeShapeType="1"/>
          </p:cNvSpPr>
          <p:nvPr/>
        </p:nvSpPr>
        <p:spPr bwMode="auto">
          <a:xfrm>
            <a:off x="8372475" y="1503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775" name="Rectangle 15"/>
          <p:cNvSpPr>
            <a:spLocks noChangeArrowheads="1"/>
          </p:cNvSpPr>
          <p:nvPr/>
        </p:nvSpPr>
        <p:spPr bwMode="auto">
          <a:xfrm>
            <a:off x="268288" y="1628775"/>
            <a:ext cx="720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&gt; 0.0</a:t>
            </a:r>
          </a:p>
        </p:txBody>
      </p:sp>
      <p:sp>
        <p:nvSpPr>
          <p:cNvPr id="117776" name="Rectangle 16"/>
          <p:cNvSpPr>
            <a:spLocks noChangeArrowheads="1"/>
          </p:cNvSpPr>
          <p:nvPr/>
        </p:nvSpPr>
        <p:spPr bwMode="auto">
          <a:xfrm>
            <a:off x="7888288" y="1628775"/>
            <a:ext cx="1069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10,000 $</a:t>
            </a:r>
          </a:p>
        </p:txBody>
      </p:sp>
      <p:sp>
        <p:nvSpPr>
          <p:cNvPr id="373777" name="Line 17"/>
          <p:cNvSpPr>
            <a:spLocks noChangeShapeType="1"/>
          </p:cNvSpPr>
          <p:nvPr/>
        </p:nvSpPr>
        <p:spPr bwMode="auto">
          <a:xfrm>
            <a:off x="781050" y="27098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78" name="Line 18"/>
          <p:cNvSpPr>
            <a:spLocks noChangeShapeType="1"/>
          </p:cNvSpPr>
          <p:nvPr/>
        </p:nvSpPr>
        <p:spPr bwMode="auto">
          <a:xfrm>
            <a:off x="752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79" name="Line 19"/>
          <p:cNvSpPr>
            <a:spLocks noChangeShapeType="1"/>
          </p:cNvSpPr>
          <p:nvPr/>
        </p:nvSpPr>
        <p:spPr bwMode="auto">
          <a:xfrm>
            <a:off x="1514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0" name="Line 20"/>
          <p:cNvSpPr>
            <a:spLocks noChangeShapeType="1"/>
          </p:cNvSpPr>
          <p:nvPr/>
        </p:nvSpPr>
        <p:spPr bwMode="auto">
          <a:xfrm>
            <a:off x="2276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1" name="Line 21"/>
          <p:cNvSpPr>
            <a:spLocks noChangeShapeType="1"/>
          </p:cNvSpPr>
          <p:nvPr/>
        </p:nvSpPr>
        <p:spPr bwMode="auto">
          <a:xfrm>
            <a:off x="3038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2" name="Line 22"/>
          <p:cNvSpPr>
            <a:spLocks noChangeShapeType="1"/>
          </p:cNvSpPr>
          <p:nvPr/>
        </p:nvSpPr>
        <p:spPr bwMode="auto">
          <a:xfrm>
            <a:off x="3800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3" name="Line 23"/>
          <p:cNvSpPr>
            <a:spLocks noChangeShapeType="1"/>
          </p:cNvSpPr>
          <p:nvPr/>
        </p:nvSpPr>
        <p:spPr bwMode="auto">
          <a:xfrm>
            <a:off x="4562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4" name="Line 24"/>
          <p:cNvSpPr>
            <a:spLocks noChangeShapeType="1"/>
          </p:cNvSpPr>
          <p:nvPr/>
        </p:nvSpPr>
        <p:spPr bwMode="auto">
          <a:xfrm>
            <a:off x="5324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5" name="Line 25"/>
          <p:cNvSpPr>
            <a:spLocks noChangeShapeType="1"/>
          </p:cNvSpPr>
          <p:nvPr/>
        </p:nvSpPr>
        <p:spPr bwMode="auto">
          <a:xfrm>
            <a:off x="6086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6" name="Line 26"/>
          <p:cNvSpPr>
            <a:spLocks noChangeShapeType="1"/>
          </p:cNvSpPr>
          <p:nvPr/>
        </p:nvSpPr>
        <p:spPr bwMode="auto">
          <a:xfrm>
            <a:off x="6848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7" name="Line 27"/>
          <p:cNvSpPr>
            <a:spLocks noChangeShapeType="1"/>
          </p:cNvSpPr>
          <p:nvPr/>
        </p:nvSpPr>
        <p:spPr bwMode="auto">
          <a:xfrm>
            <a:off x="7610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88" name="Line 28"/>
          <p:cNvSpPr>
            <a:spLocks noChangeShapeType="1"/>
          </p:cNvSpPr>
          <p:nvPr/>
        </p:nvSpPr>
        <p:spPr bwMode="auto">
          <a:xfrm>
            <a:off x="8372475" y="2722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789" name="Rectangle 29"/>
          <p:cNvSpPr>
            <a:spLocks noChangeArrowheads="1"/>
          </p:cNvSpPr>
          <p:nvPr/>
        </p:nvSpPr>
        <p:spPr bwMode="auto">
          <a:xfrm>
            <a:off x="7964488" y="2847975"/>
            <a:ext cx="87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1000 $</a:t>
            </a:r>
          </a:p>
        </p:txBody>
      </p:sp>
      <p:sp>
        <p:nvSpPr>
          <p:cNvPr id="373790" name="Line 30"/>
          <p:cNvSpPr>
            <a:spLocks noChangeShapeType="1"/>
          </p:cNvSpPr>
          <p:nvPr/>
        </p:nvSpPr>
        <p:spPr bwMode="auto">
          <a:xfrm>
            <a:off x="781050" y="39290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1" name="Line 31"/>
          <p:cNvSpPr>
            <a:spLocks noChangeShapeType="1"/>
          </p:cNvSpPr>
          <p:nvPr/>
        </p:nvSpPr>
        <p:spPr bwMode="auto">
          <a:xfrm>
            <a:off x="752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2" name="Line 32"/>
          <p:cNvSpPr>
            <a:spLocks noChangeShapeType="1"/>
          </p:cNvSpPr>
          <p:nvPr/>
        </p:nvSpPr>
        <p:spPr bwMode="auto">
          <a:xfrm>
            <a:off x="1514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3" name="Line 33"/>
          <p:cNvSpPr>
            <a:spLocks noChangeShapeType="1"/>
          </p:cNvSpPr>
          <p:nvPr/>
        </p:nvSpPr>
        <p:spPr bwMode="auto">
          <a:xfrm>
            <a:off x="2276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4" name="Line 34"/>
          <p:cNvSpPr>
            <a:spLocks noChangeShapeType="1"/>
          </p:cNvSpPr>
          <p:nvPr/>
        </p:nvSpPr>
        <p:spPr bwMode="auto">
          <a:xfrm>
            <a:off x="3038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5" name="Line 35"/>
          <p:cNvSpPr>
            <a:spLocks noChangeShapeType="1"/>
          </p:cNvSpPr>
          <p:nvPr/>
        </p:nvSpPr>
        <p:spPr bwMode="auto">
          <a:xfrm>
            <a:off x="3800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6" name="Line 36"/>
          <p:cNvSpPr>
            <a:spLocks noChangeShapeType="1"/>
          </p:cNvSpPr>
          <p:nvPr/>
        </p:nvSpPr>
        <p:spPr bwMode="auto">
          <a:xfrm>
            <a:off x="4562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7" name="Line 37"/>
          <p:cNvSpPr>
            <a:spLocks noChangeShapeType="1"/>
          </p:cNvSpPr>
          <p:nvPr/>
        </p:nvSpPr>
        <p:spPr bwMode="auto">
          <a:xfrm>
            <a:off x="5324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8" name="Line 38"/>
          <p:cNvSpPr>
            <a:spLocks noChangeShapeType="1"/>
          </p:cNvSpPr>
          <p:nvPr/>
        </p:nvSpPr>
        <p:spPr bwMode="auto">
          <a:xfrm>
            <a:off x="6086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799" name="Line 39"/>
          <p:cNvSpPr>
            <a:spLocks noChangeShapeType="1"/>
          </p:cNvSpPr>
          <p:nvPr/>
        </p:nvSpPr>
        <p:spPr bwMode="auto">
          <a:xfrm>
            <a:off x="6848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00" name="Line 40"/>
          <p:cNvSpPr>
            <a:spLocks noChangeShapeType="1"/>
          </p:cNvSpPr>
          <p:nvPr/>
        </p:nvSpPr>
        <p:spPr bwMode="auto">
          <a:xfrm>
            <a:off x="7610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01" name="Line 41"/>
          <p:cNvSpPr>
            <a:spLocks noChangeShapeType="1"/>
          </p:cNvSpPr>
          <p:nvPr/>
        </p:nvSpPr>
        <p:spPr bwMode="auto">
          <a:xfrm>
            <a:off x="8372475" y="3941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02" name="Rectangle 42"/>
          <p:cNvSpPr>
            <a:spLocks noChangeArrowheads="1"/>
          </p:cNvSpPr>
          <p:nvPr/>
        </p:nvSpPr>
        <p:spPr bwMode="auto">
          <a:xfrm>
            <a:off x="8040688" y="4067175"/>
            <a:ext cx="752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100 $</a:t>
            </a:r>
          </a:p>
        </p:txBody>
      </p:sp>
      <p:sp>
        <p:nvSpPr>
          <p:cNvPr id="373803" name="Line 43"/>
          <p:cNvSpPr>
            <a:spLocks noChangeShapeType="1"/>
          </p:cNvSpPr>
          <p:nvPr/>
        </p:nvSpPr>
        <p:spPr bwMode="auto">
          <a:xfrm>
            <a:off x="781050" y="51482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04" name="Line 44"/>
          <p:cNvSpPr>
            <a:spLocks noChangeShapeType="1"/>
          </p:cNvSpPr>
          <p:nvPr/>
        </p:nvSpPr>
        <p:spPr bwMode="auto">
          <a:xfrm>
            <a:off x="752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05" name="Line 45"/>
          <p:cNvSpPr>
            <a:spLocks noChangeShapeType="1"/>
          </p:cNvSpPr>
          <p:nvPr/>
        </p:nvSpPr>
        <p:spPr bwMode="auto">
          <a:xfrm>
            <a:off x="1514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06" name="Line 46"/>
          <p:cNvSpPr>
            <a:spLocks noChangeShapeType="1"/>
          </p:cNvSpPr>
          <p:nvPr/>
        </p:nvSpPr>
        <p:spPr bwMode="auto">
          <a:xfrm>
            <a:off x="2276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07" name="Line 47"/>
          <p:cNvSpPr>
            <a:spLocks noChangeShapeType="1"/>
          </p:cNvSpPr>
          <p:nvPr/>
        </p:nvSpPr>
        <p:spPr bwMode="auto">
          <a:xfrm>
            <a:off x="3038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08" name="Line 48"/>
          <p:cNvSpPr>
            <a:spLocks noChangeShapeType="1"/>
          </p:cNvSpPr>
          <p:nvPr/>
        </p:nvSpPr>
        <p:spPr bwMode="auto">
          <a:xfrm>
            <a:off x="3800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09" name="Line 49"/>
          <p:cNvSpPr>
            <a:spLocks noChangeShapeType="1"/>
          </p:cNvSpPr>
          <p:nvPr/>
        </p:nvSpPr>
        <p:spPr bwMode="auto">
          <a:xfrm>
            <a:off x="4562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10" name="Line 50"/>
          <p:cNvSpPr>
            <a:spLocks noChangeShapeType="1"/>
          </p:cNvSpPr>
          <p:nvPr/>
        </p:nvSpPr>
        <p:spPr bwMode="auto">
          <a:xfrm>
            <a:off x="5324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11" name="Line 51"/>
          <p:cNvSpPr>
            <a:spLocks noChangeShapeType="1"/>
          </p:cNvSpPr>
          <p:nvPr/>
        </p:nvSpPr>
        <p:spPr bwMode="auto">
          <a:xfrm>
            <a:off x="6086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12" name="Line 52"/>
          <p:cNvSpPr>
            <a:spLocks noChangeShapeType="1"/>
          </p:cNvSpPr>
          <p:nvPr/>
        </p:nvSpPr>
        <p:spPr bwMode="auto">
          <a:xfrm>
            <a:off x="6848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13" name="Line 53"/>
          <p:cNvSpPr>
            <a:spLocks noChangeShapeType="1"/>
          </p:cNvSpPr>
          <p:nvPr/>
        </p:nvSpPr>
        <p:spPr bwMode="auto">
          <a:xfrm>
            <a:off x="7610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14" name="Line 54"/>
          <p:cNvSpPr>
            <a:spLocks noChangeShapeType="1"/>
          </p:cNvSpPr>
          <p:nvPr/>
        </p:nvSpPr>
        <p:spPr bwMode="auto">
          <a:xfrm>
            <a:off x="8372475" y="516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15" name="Rectangle 55"/>
          <p:cNvSpPr>
            <a:spLocks noChangeArrowheads="1"/>
          </p:cNvSpPr>
          <p:nvPr/>
        </p:nvSpPr>
        <p:spPr bwMode="auto">
          <a:xfrm>
            <a:off x="8116888" y="5286375"/>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10 $</a:t>
            </a:r>
          </a:p>
        </p:txBody>
      </p:sp>
      <p:sp>
        <p:nvSpPr>
          <p:cNvPr id="373816" name="Line 56"/>
          <p:cNvSpPr>
            <a:spLocks noChangeShapeType="1"/>
          </p:cNvSpPr>
          <p:nvPr/>
        </p:nvSpPr>
        <p:spPr bwMode="auto">
          <a:xfrm>
            <a:off x="781050" y="6367463"/>
            <a:ext cx="7562850" cy="0"/>
          </a:xfrm>
          <a:prstGeom prst="line">
            <a:avLst/>
          </a:prstGeom>
          <a:noFill/>
          <a:ln w="57150" cmpd="thinThick">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17" name="Line 57"/>
          <p:cNvSpPr>
            <a:spLocks noChangeShapeType="1"/>
          </p:cNvSpPr>
          <p:nvPr/>
        </p:nvSpPr>
        <p:spPr bwMode="auto">
          <a:xfrm>
            <a:off x="752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18" name="Line 58"/>
          <p:cNvSpPr>
            <a:spLocks noChangeShapeType="1"/>
          </p:cNvSpPr>
          <p:nvPr/>
        </p:nvSpPr>
        <p:spPr bwMode="auto">
          <a:xfrm>
            <a:off x="1514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19" name="Line 59"/>
          <p:cNvSpPr>
            <a:spLocks noChangeShapeType="1"/>
          </p:cNvSpPr>
          <p:nvPr/>
        </p:nvSpPr>
        <p:spPr bwMode="auto">
          <a:xfrm>
            <a:off x="2276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20" name="Line 60"/>
          <p:cNvSpPr>
            <a:spLocks noChangeShapeType="1"/>
          </p:cNvSpPr>
          <p:nvPr/>
        </p:nvSpPr>
        <p:spPr bwMode="auto">
          <a:xfrm>
            <a:off x="3038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21" name="Line 61"/>
          <p:cNvSpPr>
            <a:spLocks noChangeShapeType="1"/>
          </p:cNvSpPr>
          <p:nvPr/>
        </p:nvSpPr>
        <p:spPr bwMode="auto">
          <a:xfrm>
            <a:off x="3800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22" name="Line 62"/>
          <p:cNvSpPr>
            <a:spLocks noChangeShapeType="1"/>
          </p:cNvSpPr>
          <p:nvPr/>
        </p:nvSpPr>
        <p:spPr bwMode="auto">
          <a:xfrm>
            <a:off x="4562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23" name="Line 63"/>
          <p:cNvSpPr>
            <a:spLocks noChangeShapeType="1"/>
          </p:cNvSpPr>
          <p:nvPr/>
        </p:nvSpPr>
        <p:spPr bwMode="auto">
          <a:xfrm>
            <a:off x="5324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24" name="Line 64"/>
          <p:cNvSpPr>
            <a:spLocks noChangeShapeType="1"/>
          </p:cNvSpPr>
          <p:nvPr/>
        </p:nvSpPr>
        <p:spPr bwMode="auto">
          <a:xfrm>
            <a:off x="6086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25" name="Line 65"/>
          <p:cNvSpPr>
            <a:spLocks noChangeShapeType="1"/>
          </p:cNvSpPr>
          <p:nvPr/>
        </p:nvSpPr>
        <p:spPr bwMode="auto">
          <a:xfrm>
            <a:off x="6848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26" name="Line 66"/>
          <p:cNvSpPr>
            <a:spLocks noChangeShapeType="1"/>
          </p:cNvSpPr>
          <p:nvPr/>
        </p:nvSpPr>
        <p:spPr bwMode="auto">
          <a:xfrm>
            <a:off x="7610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27" name="Line 67"/>
          <p:cNvSpPr>
            <a:spLocks noChangeShapeType="1"/>
          </p:cNvSpPr>
          <p:nvPr/>
        </p:nvSpPr>
        <p:spPr bwMode="auto">
          <a:xfrm>
            <a:off x="8372475" y="638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28" name="Rectangle 68"/>
          <p:cNvSpPr>
            <a:spLocks noChangeArrowheads="1"/>
          </p:cNvSpPr>
          <p:nvPr/>
        </p:nvSpPr>
        <p:spPr bwMode="auto">
          <a:xfrm>
            <a:off x="8193088" y="6505575"/>
            <a:ext cx="498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1 $</a:t>
            </a:r>
          </a:p>
        </p:txBody>
      </p:sp>
      <p:sp>
        <p:nvSpPr>
          <p:cNvPr id="117829" name="Rectangle 69"/>
          <p:cNvSpPr>
            <a:spLocks noChangeArrowheads="1"/>
          </p:cNvSpPr>
          <p:nvPr/>
        </p:nvSpPr>
        <p:spPr bwMode="auto">
          <a:xfrm>
            <a:off x="4154488" y="1628775"/>
            <a:ext cx="714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5000</a:t>
            </a:r>
          </a:p>
        </p:txBody>
      </p:sp>
      <p:sp>
        <p:nvSpPr>
          <p:cNvPr id="117830" name="Rectangle 70"/>
          <p:cNvSpPr>
            <a:spLocks noChangeArrowheads="1"/>
          </p:cNvSpPr>
          <p:nvPr/>
        </p:nvSpPr>
        <p:spPr bwMode="auto">
          <a:xfrm>
            <a:off x="4230688" y="2847975"/>
            <a:ext cx="587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500</a:t>
            </a:r>
          </a:p>
        </p:txBody>
      </p:sp>
      <p:sp>
        <p:nvSpPr>
          <p:cNvPr id="117831" name="Rectangle 71"/>
          <p:cNvSpPr>
            <a:spLocks noChangeArrowheads="1"/>
          </p:cNvSpPr>
          <p:nvPr/>
        </p:nvSpPr>
        <p:spPr bwMode="auto">
          <a:xfrm>
            <a:off x="4306888" y="4067175"/>
            <a:ext cx="460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50</a:t>
            </a:r>
          </a:p>
        </p:txBody>
      </p:sp>
      <p:sp>
        <p:nvSpPr>
          <p:cNvPr id="117832" name="Rectangle 72"/>
          <p:cNvSpPr>
            <a:spLocks noChangeArrowheads="1"/>
          </p:cNvSpPr>
          <p:nvPr/>
        </p:nvSpPr>
        <p:spPr bwMode="auto">
          <a:xfrm>
            <a:off x="4383088" y="5286375"/>
            <a:ext cx="333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5</a:t>
            </a:r>
          </a:p>
        </p:txBody>
      </p:sp>
      <p:sp>
        <p:nvSpPr>
          <p:cNvPr id="117833" name="Rectangle 73"/>
          <p:cNvSpPr>
            <a:spLocks noChangeArrowheads="1"/>
          </p:cNvSpPr>
          <p:nvPr/>
        </p:nvSpPr>
        <p:spPr bwMode="auto">
          <a:xfrm>
            <a:off x="4306888" y="6505575"/>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0.50</a:t>
            </a:r>
          </a:p>
        </p:txBody>
      </p:sp>
      <p:grpSp>
        <p:nvGrpSpPr>
          <p:cNvPr id="117834" name="Group 74"/>
          <p:cNvGrpSpPr>
            <a:grpSpLocks/>
          </p:cNvGrpSpPr>
          <p:nvPr/>
        </p:nvGrpSpPr>
        <p:grpSpPr bwMode="auto">
          <a:xfrm>
            <a:off x="4522788" y="2263775"/>
            <a:ext cx="1017587" cy="498475"/>
            <a:chOff x="2943" y="1535"/>
            <a:chExt cx="641" cy="314"/>
          </a:xfrm>
        </p:grpSpPr>
        <p:sp>
          <p:nvSpPr>
            <p:cNvPr id="373835" name="Line 75"/>
            <p:cNvSpPr>
              <a:spLocks noChangeShapeType="1"/>
            </p:cNvSpPr>
            <p:nvPr/>
          </p:nvSpPr>
          <p:spPr bwMode="auto">
            <a:xfrm>
              <a:off x="2968" y="1584"/>
              <a:ext cx="0" cy="224"/>
            </a:xfrm>
            <a:prstGeom prst="line">
              <a:avLst/>
            </a:prstGeom>
            <a:noFill/>
            <a:ln w="25400">
              <a:solidFill>
                <a:srgbClr val="FC0128"/>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36" name="Line 76"/>
            <p:cNvSpPr>
              <a:spLocks noChangeShapeType="1"/>
            </p:cNvSpPr>
            <p:nvPr/>
          </p:nvSpPr>
          <p:spPr bwMode="auto">
            <a:xfrm>
              <a:off x="2976" y="1712"/>
              <a:ext cx="608" cy="0"/>
            </a:xfrm>
            <a:prstGeom prst="line">
              <a:avLst/>
            </a:prstGeom>
            <a:noFill/>
            <a:ln w="25400">
              <a:solidFill>
                <a:srgbClr val="FC0128"/>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99" name="Rectangle 77"/>
            <p:cNvSpPr>
              <a:spLocks noChangeArrowheads="1"/>
            </p:cNvSpPr>
            <p:nvPr/>
          </p:nvSpPr>
          <p:spPr bwMode="auto">
            <a:xfrm>
              <a:off x="2943" y="1535"/>
              <a:ext cx="554"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800" b="1">
                  <a:solidFill>
                    <a:srgbClr val="FC0128"/>
                  </a:solidFill>
                </a:rPr>
                <a:t>Lethal</a:t>
              </a:r>
            </a:p>
            <a:p>
              <a:pPr algn="ctr">
                <a:lnSpc>
                  <a:spcPct val="90000"/>
                </a:lnSpc>
              </a:pPr>
              <a:r>
                <a:rPr lang="en-US" sz="1000" b="1">
                  <a:solidFill>
                    <a:srgbClr val="FC0128"/>
                  </a:solidFill>
                </a:rPr>
                <a:t>w.b.</a:t>
              </a:r>
            </a:p>
          </p:txBody>
        </p:sp>
      </p:grpSp>
      <p:sp>
        <p:nvSpPr>
          <p:cNvPr id="373838" name="Line 78"/>
          <p:cNvSpPr>
            <a:spLocks noChangeShapeType="1"/>
          </p:cNvSpPr>
          <p:nvPr/>
        </p:nvSpPr>
        <p:spPr bwMode="auto">
          <a:xfrm>
            <a:off x="4562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36" name="Rectangle 79"/>
          <p:cNvSpPr>
            <a:spLocks noChangeArrowheads="1"/>
          </p:cNvSpPr>
          <p:nvPr/>
        </p:nvSpPr>
        <p:spPr bwMode="auto">
          <a:xfrm>
            <a:off x="4016375" y="4530725"/>
            <a:ext cx="11303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U.S. </a:t>
            </a:r>
          </a:p>
          <a:p>
            <a:pPr algn="ctr">
              <a:lnSpc>
                <a:spcPct val="90000"/>
              </a:lnSpc>
            </a:pPr>
            <a:r>
              <a:rPr lang="en-US" sz="1000" b="1"/>
              <a:t>Radworker limit</a:t>
            </a:r>
          </a:p>
          <a:p>
            <a:pPr algn="ctr">
              <a:lnSpc>
                <a:spcPct val="90000"/>
              </a:lnSpc>
            </a:pPr>
            <a:r>
              <a:rPr lang="en-US" sz="1000" b="1"/>
              <a:t>w.b. (yearly)</a:t>
            </a:r>
          </a:p>
        </p:txBody>
      </p:sp>
      <p:sp>
        <p:nvSpPr>
          <p:cNvPr id="373840" name="Line 80"/>
          <p:cNvSpPr>
            <a:spLocks noChangeShapeType="1"/>
          </p:cNvSpPr>
          <p:nvPr/>
        </p:nvSpPr>
        <p:spPr bwMode="auto">
          <a:xfrm>
            <a:off x="3038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38" name="Rectangle 81"/>
          <p:cNvSpPr>
            <a:spLocks noChangeArrowheads="1"/>
          </p:cNvSpPr>
          <p:nvPr/>
        </p:nvSpPr>
        <p:spPr bwMode="auto">
          <a:xfrm>
            <a:off x="2970213" y="5673725"/>
            <a:ext cx="936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natural</a:t>
            </a:r>
          </a:p>
          <a:p>
            <a:pPr algn="ctr">
              <a:lnSpc>
                <a:spcPct val="90000"/>
              </a:lnSpc>
            </a:pPr>
            <a:r>
              <a:rPr lang="en-US" sz="1000" b="1"/>
              <a:t>background</a:t>
            </a:r>
          </a:p>
          <a:p>
            <a:pPr algn="ctr">
              <a:lnSpc>
                <a:spcPct val="90000"/>
              </a:lnSpc>
            </a:pPr>
            <a:r>
              <a:rPr lang="en-US" sz="1000" b="1"/>
              <a:t>w.b. (yearly)</a:t>
            </a:r>
          </a:p>
        </p:txBody>
      </p:sp>
      <p:sp>
        <p:nvSpPr>
          <p:cNvPr id="373842" name="Line 82"/>
          <p:cNvSpPr>
            <a:spLocks noChangeShapeType="1"/>
          </p:cNvSpPr>
          <p:nvPr/>
        </p:nvSpPr>
        <p:spPr bwMode="auto">
          <a:xfrm>
            <a:off x="3800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43" name="Line 83"/>
          <p:cNvSpPr>
            <a:spLocks noChangeShapeType="1"/>
          </p:cNvSpPr>
          <p:nvPr/>
        </p:nvSpPr>
        <p:spPr bwMode="auto">
          <a:xfrm>
            <a:off x="3051175" y="6215063"/>
            <a:ext cx="736600" cy="0"/>
          </a:xfrm>
          <a:prstGeom prst="line">
            <a:avLst/>
          </a:prstGeom>
          <a:noFill/>
          <a:ln w="25400">
            <a:solidFill>
              <a:schemeClr val="tx1"/>
            </a:solidFill>
            <a:round/>
            <a:headEnd type="triangle" w="med" len="me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41" name="Rectangle 84"/>
          <p:cNvSpPr>
            <a:spLocks noChangeArrowheads="1"/>
          </p:cNvSpPr>
          <p:nvPr/>
        </p:nvSpPr>
        <p:spPr bwMode="auto">
          <a:xfrm>
            <a:off x="0" y="5978525"/>
            <a:ext cx="8064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antique</a:t>
            </a:r>
          </a:p>
          <a:p>
            <a:pPr algn="ctr">
              <a:lnSpc>
                <a:spcPct val="90000"/>
              </a:lnSpc>
            </a:pPr>
            <a:r>
              <a:rPr lang="en-US" sz="1000" b="1"/>
              <a:t>(per hour)</a:t>
            </a:r>
          </a:p>
        </p:txBody>
      </p:sp>
      <p:sp>
        <p:nvSpPr>
          <p:cNvPr id="117842" name="Rectangle 85"/>
          <p:cNvSpPr>
            <a:spLocks noChangeArrowheads="1"/>
          </p:cNvSpPr>
          <p:nvPr/>
        </p:nvSpPr>
        <p:spPr bwMode="auto">
          <a:xfrm>
            <a:off x="268288" y="2847975"/>
            <a:ext cx="720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&gt; 0.0</a:t>
            </a:r>
          </a:p>
        </p:txBody>
      </p:sp>
      <p:sp>
        <p:nvSpPr>
          <p:cNvPr id="117843" name="Rectangle 86"/>
          <p:cNvSpPr>
            <a:spLocks noChangeArrowheads="1"/>
          </p:cNvSpPr>
          <p:nvPr/>
        </p:nvSpPr>
        <p:spPr bwMode="auto">
          <a:xfrm>
            <a:off x="268288" y="4067175"/>
            <a:ext cx="720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&gt; 0.0</a:t>
            </a:r>
          </a:p>
        </p:txBody>
      </p:sp>
      <p:sp>
        <p:nvSpPr>
          <p:cNvPr id="117844" name="Rectangle 87"/>
          <p:cNvSpPr>
            <a:spLocks noChangeArrowheads="1"/>
          </p:cNvSpPr>
          <p:nvPr/>
        </p:nvSpPr>
        <p:spPr bwMode="auto">
          <a:xfrm>
            <a:off x="268288" y="5286375"/>
            <a:ext cx="720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&gt; 0.0</a:t>
            </a:r>
          </a:p>
        </p:txBody>
      </p:sp>
      <p:sp>
        <p:nvSpPr>
          <p:cNvPr id="117845" name="Rectangle 88"/>
          <p:cNvSpPr>
            <a:spLocks noChangeArrowheads="1"/>
          </p:cNvSpPr>
          <p:nvPr/>
        </p:nvSpPr>
        <p:spPr bwMode="auto">
          <a:xfrm>
            <a:off x="1106488" y="1628775"/>
            <a:ext cx="714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1000</a:t>
            </a:r>
          </a:p>
        </p:txBody>
      </p:sp>
      <p:sp>
        <p:nvSpPr>
          <p:cNvPr id="117846" name="Rectangle 89"/>
          <p:cNvSpPr>
            <a:spLocks noChangeArrowheads="1"/>
          </p:cNvSpPr>
          <p:nvPr/>
        </p:nvSpPr>
        <p:spPr bwMode="auto">
          <a:xfrm>
            <a:off x="1182688" y="2847975"/>
            <a:ext cx="587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100</a:t>
            </a:r>
          </a:p>
        </p:txBody>
      </p:sp>
      <p:sp>
        <p:nvSpPr>
          <p:cNvPr id="117847" name="Rectangle 90"/>
          <p:cNvSpPr>
            <a:spLocks noChangeArrowheads="1"/>
          </p:cNvSpPr>
          <p:nvPr/>
        </p:nvSpPr>
        <p:spPr bwMode="auto">
          <a:xfrm>
            <a:off x="1258888" y="4067175"/>
            <a:ext cx="460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10</a:t>
            </a:r>
          </a:p>
        </p:txBody>
      </p:sp>
      <p:sp>
        <p:nvSpPr>
          <p:cNvPr id="117848" name="Rectangle 91"/>
          <p:cNvSpPr>
            <a:spLocks noChangeArrowheads="1"/>
          </p:cNvSpPr>
          <p:nvPr/>
        </p:nvSpPr>
        <p:spPr bwMode="auto">
          <a:xfrm>
            <a:off x="1335088" y="5286375"/>
            <a:ext cx="333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1</a:t>
            </a:r>
          </a:p>
        </p:txBody>
      </p:sp>
      <p:sp>
        <p:nvSpPr>
          <p:cNvPr id="117849" name="Rectangle 92"/>
          <p:cNvSpPr>
            <a:spLocks noChangeArrowheads="1"/>
          </p:cNvSpPr>
          <p:nvPr/>
        </p:nvSpPr>
        <p:spPr bwMode="auto">
          <a:xfrm>
            <a:off x="1258888" y="6505575"/>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800" b="1"/>
              <a:t>0.10</a:t>
            </a:r>
          </a:p>
        </p:txBody>
      </p:sp>
      <p:sp>
        <p:nvSpPr>
          <p:cNvPr id="373853" name="Line 93"/>
          <p:cNvSpPr>
            <a:spLocks noChangeShapeType="1"/>
          </p:cNvSpPr>
          <p:nvPr/>
        </p:nvSpPr>
        <p:spPr bwMode="auto">
          <a:xfrm flipV="1">
            <a:off x="8372475" y="1325563"/>
            <a:ext cx="0" cy="1778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54" name="Line 94"/>
          <p:cNvSpPr>
            <a:spLocks noChangeShapeType="1"/>
          </p:cNvSpPr>
          <p:nvPr/>
        </p:nvSpPr>
        <p:spPr bwMode="auto">
          <a:xfrm>
            <a:off x="8372475" y="3789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52" name="Rectangle 95"/>
          <p:cNvSpPr>
            <a:spLocks noChangeArrowheads="1"/>
          </p:cNvSpPr>
          <p:nvPr/>
        </p:nvSpPr>
        <p:spPr bwMode="auto">
          <a:xfrm>
            <a:off x="7826375" y="3311525"/>
            <a:ext cx="11303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Soviet </a:t>
            </a:r>
          </a:p>
          <a:p>
            <a:pPr algn="ctr">
              <a:lnSpc>
                <a:spcPct val="90000"/>
              </a:lnSpc>
            </a:pPr>
            <a:r>
              <a:rPr lang="en-US" sz="1000" b="1"/>
              <a:t>Radworker limit</a:t>
            </a:r>
          </a:p>
          <a:p>
            <a:pPr algn="ctr">
              <a:lnSpc>
                <a:spcPct val="90000"/>
              </a:lnSpc>
            </a:pPr>
            <a:r>
              <a:rPr lang="en-US" sz="1000" b="1"/>
              <a:t>w.b. (yearly)</a:t>
            </a:r>
          </a:p>
        </p:txBody>
      </p:sp>
      <p:sp>
        <p:nvSpPr>
          <p:cNvPr id="373856" name="Line 96"/>
          <p:cNvSpPr>
            <a:spLocks noChangeShapeType="1"/>
          </p:cNvSpPr>
          <p:nvPr/>
        </p:nvSpPr>
        <p:spPr bwMode="auto">
          <a:xfrm>
            <a:off x="2276475" y="13509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54" name="Rectangle 97"/>
          <p:cNvSpPr>
            <a:spLocks noChangeArrowheads="1"/>
          </p:cNvSpPr>
          <p:nvPr/>
        </p:nvSpPr>
        <p:spPr bwMode="auto">
          <a:xfrm>
            <a:off x="1866900" y="949325"/>
            <a:ext cx="8540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Thyroid</a:t>
            </a:r>
          </a:p>
          <a:p>
            <a:pPr algn="ctr">
              <a:lnSpc>
                <a:spcPct val="90000"/>
              </a:lnSpc>
            </a:pPr>
            <a:r>
              <a:rPr lang="en-US" sz="1000" b="1"/>
              <a:t> Treatment</a:t>
            </a:r>
          </a:p>
        </p:txBody>
      </p:sp>
      <p:sp>
        <p:nvSpPr>
          <p:cNvPr id="373858" name="Line 98"/>
          <p:cNvSpPr>
            <a:spLocks noChangeShapeType="1"/>
          </p:cNvSpPr>
          <p:nvPr/>
        </p:nvSpPr>
        <p:spPr bwMode="auto">
          <a:xfrm>
            <a:off x="1514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56" name="Rectangle 99"/>
          <p:cNvSpPr>
            <a:spLocks noChangeArrowheads="1"/>
          </p:cNvSpPr>
          <p:nvPr/>
        </p:nvSpPr>
        <p:spPr bwMode="auto">
          <a:xfrm>
            <a:off x="1196975" y="4530725"/>
            <a:ext cx="6778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Shuttle</a:t>
            </a:r>
          </a:p>
          <a:p>
            <a:pPr algn="ctr">
              <a:lnSpc>
                <a:spcPct val="90000"/>
              </a:lnSpc>
            </a:pPr>
            <a:r>
              <a:rPr lang="en-US" sz="1000" b="1"/>
              <a:t>Mission</a:t>
            </a:r>
          </a:p>
          <a:p>
            <a:pPr algn="ctr">
              <a:lnSpc>
                <a:spcPct val="90000"/>
              </a:lnSpc>
            </a:pPr>
            <a:r>
              <a:rPr lang="en-US" sz="1000" b="1"/>
              <a:t>w.b.</a:t>
            </a:r>
          </a:p>
          <a:p>
            <a:pPr algn="ctr" latinLnBrk="1">
              <a:lnSpc>
                <a:spcPct val="90000"/>
              </a:lnSpc>
            </a:pPr>
            <a:endParaRPr lang="en-US" sz="1000" b="1"/>
          </a:p>
        </p:txBody>
      </p:sp>
      <p:sp>
        <p:nvSpPr>
          <p:cNvPr id="373860" name="Line 100"/>
          <p:cNvSpPr>
            <a:spLocks noChangeShapeType="1"/>
          </p:cNvSpPr>
          <p:nvPr/>
        </p:nvSpPr>
        <p:spPr bwMode="auto">
          <a:xfrm>
            <a:off x="6086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58" name="Rectangle 101"/>
          <p:cNvSpPr>
            <a:spLocks noChangeArrowheads="1"/>
          </p:cNvSpPr>
          <p:nvPr/>
        </p:nvSpPr>
        <p:spPr bwMode="auto">
          <a:xfrm>
            <a:off x="5599113" y="5749925"/>
            <a:ext cx="1012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medical x-ray</a:t>
            </a:r>
          </a:p>
          <a:p>
            <a:pPr algn="ctr">
              <a:lnSpc>
                <a:spcPct val="90000"/>
              </a:lnSpc>
            </a:pPr>
            <a:r>
              <a:rPr lang="en-US" sz="1000" b="1"/>
              <a:t>technician</a:t>
            </a:r>
          </a:p>
          <a:p>
            <a:pPr algn="ctr">
              <a:lnSpc>
                <a:spcPct val="90000"/>
              </a:lnSpc>
            </a:pPr>
            <a:r>
              <a:rPr lang="en-US" sz="1000" b="1"/>
              <a:t>w.b. (yearly)</a:t>
            </a:r>
          </a:p>
        </p:txBody>
      </p:sp>
      <p:sp>
        <p:nvSpPr>
          <p:cNvPr id="373862" name="Line 102"/>
          <p:cNvSpPr>
            <a:spLocks noChangeShapeType="1"/>
          </p:cNvSpPr>
          <p:nvPr/>
        </p:nvSpPr>
        <p:spPr bwMode="auto">
          <a:xfrm>
            <a:off x="4410075" y="37512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60" name="Rectangle 103"/>
          <p:cNvSpPr>
            <a:spLocks noChangeArrowheads="1"/>
          </p:cNvSpPr>
          <p:nvPr/>
        </p:nvSpPr>
        <p:spPr bwMode="auto">
          <a:xfrm>
            <a:off x="4010025" y="3292475"/>
            <a:ext cx="9112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Ramsar,</a:t>
            </a:r>
          </a:p>
          <a:p>
            <a:pPr algn="ctr">
              <a:lnSpc>
                <a:spcPct val="90000"/>
              </a:lnSpc>
            </a:pPr>
            <a:r>
              <a:rPr lang="en-US" sz="1000" b="1"/>
              <a:t> Iran</a:t>
            </a:r>
          </a:p>
          <a:p>
            <a:pPr algn="ctr">
              <a:lnSpc>
                <a:spcPct val="90000"/>
              </a:lnSpc>
            </a:pPr>
            <a:r>
              <a:rPr lang="en-US" sz="1000" b="1"/>
              <a:t>w.b. (yearly)</a:t>
            </a:r>
          </a:p>
        </p:txBody>
      </p:sp>
      <p:sp>
        <p:nvSpPr>
          <p:cNvPr id="373864" name="Line 104"/>
          <p:cNvSpPr>
            <a:spLocks noChangeShapeType="1"/>
          </p:cNvSpPr>
          <p:nvPr/>
        </p:nvSpPr>
        <p:spPr bwMode="auto">
          <a:xfrm>
            <a:off x="8372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62" name="Rectangle 105"/>
          <p:cNvSpPr>
            <a:spLocks noChangeArrowheads="1"/>
          </p:cNvSpPr>
          <p:nvPr/>
        </p:nvSpPr>
        <p:spPr bwMode="auto">
          <a:xfrm>
            <a:off x="7923213" y="5902325"/>
            <a:ext cx="9366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Airline Pilot</a:t>
            </a:r>
          </a:p>
          <a:p>
            <a:pPr algn="ctr">
              <a:lnSpc>
                <a:spcPct val="90000"/>
              </a:lnSpc>
            </a:pPr>
            <a:r>
              <a:rPr lang="en-US" sz="1000" b="1"/>
              <a:t>w.b. (yearly)</a:t>
            </a:r>
          </a:p>
        </p:txBody>
      </p:sp>
      <p:sp>
        <p:nvSpPr>
          <p:cNvPr id="373866" name="Line 106"/>
          <p:cNvSpPr>
            <a:spLocks noChangeShapeType="1"/>
          </p:cNvSpPr>
          <p:nvPr/>
        </p:nvSpPr>
        <p:spPr bwMode="auto">
          <a:xfrm>
            <a:off x="65436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64" name="Rectangle 107"/>
          <p:cNvSpPr>
            <a:spLocks noChangeArrowheads="1"/>
          </p:cNvSpPr>
          <p:nvPr/>
        </p:nvSpPr>
        <p:spPr bwMode="auto">
          <a:xfrm>
            <a:off x="6057900" y="4530725"/>
            <a:ext cx="1009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Skylab</a:t>
            </a:r>
          </a:p>
          <a:p>
            <a:pPr algn="ctr">
              <a:lnSpc>
                <a:spcPct val="90000"/>
              </a:lnSpc>
            </a:pPr>
            <a:r>
              <a:rPr lang="en-US" sz="1000" b="1"/>
              <a:t>Mission</a:t>
            </a:r>
          </a:p>
          <a:p>
            <a:pPr algn="ctr">
              <a:lnSpc>
                <a:spcPct val="90000"/>
              </a:lnSpc>
            </a:pPr>
            <a:r>
              <a:rPr lang="en-US" sz="1000" b="1"/>
              <a:t>w.b. (90 days)</a:t>
            </a:r>
          </a:p>
          <a:p>
            <a:pPr algn="ctr" latinLnBrk="1">
              <a:lnSpc>
                <a:spcPct val="90000"/>
              </a:lnSpc>
            </a:pPr>
            <a:endParaRPr lang="en-US" sz="1000" b="1"/>
          </a:p>
        </p:txBody>
      </p:sp>
      <p:sp>
        <p:nvSpPr>
          <p:cNvPr id="373868" name="Line 108"/>
          <p:cNvSpPr>
            <a:spLocks noChangeShapeType="1"/>
          </p:cNvSpPr>
          <p:nvPr/>
        </p:nvSpPr>
        <p:spPr bwMode="auto">
          <a:xfrm>
            <a:off x="2047875" y="3789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66" name="Rectangle 109"/>
          <p:cNvSpPr>
            <a:spLocks noChangeArrowheads="1"/>
          </p:cNvSpPr>
          <p:nvPr/>
        </p:nvSpPr>
        <p:spPr bwMode="auto">
          <a:xfrm>
            <a:off x="2589213" y="4378325"/>
            <a:ext cx="9366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Monazite</a:t>
            </a:r>
          </a:p>
          <a:p>
            <a:pPr algn="ctr">
              <a:lnSpc>
                <a:spcPct val="90000"/>
              </a:lnSpc>
            </a:pPr>
            <a:r>
              <a:rPr lang="en-US" sz="1000" b="1"/>
              <a:t>Sands,</a:t>
            </a:r>
          </a:p>
          <a:p>
            <a:pPr algn="ctr">
              <a:lnSpc>
                <a:spcPct val="90000"/>
              </a:lnSpc>
            </a:pPr>
            <a:r>
              <a:rPr lang="en-US" sz="1000" b="1"/>
              <a:t>India</a:t>
            </a:r>
          </a:p>
          <a:p>
            <a:pPr algn="ctr">
              <a:lnSpc>
                <a:spcPct val="90000"/>
              </a:lnSpc>
            </a:pPr>
            <a:r>
              <a:rPr lang="en-US" sz="1000" b="1"/>
              <a:t>w.b. (yearly)</a:t>
            </a:r>
          </a:p>
        </p:txBody>
      </p:sp>
      <p:sp>
        <p:nvSpPr>
          <p:cNvPr id="373870" name="Line 110"/>
          <p:cNvSpPr>
            <a:spLocks noChangeShapeType="1"/>
          </p:cNvSpPr>
          <p:nvPr/>
        </p:nvSpPr>
        <p:spPr bwMode="auto">
          <a:xfrm>
            <a:off x="3038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68" name="Rectangle 111"/>
          <p:cNvSpPr>
            <a:spLocks noChangeArrowheads="1"/>
          </p:cNvSpPr>
          <p:nvPr/>
        </p:nvSpPr>
        <p:spPr bwMode="auto">
          <a:xfrm>
            <a:off x="1471613" y="3463925"/>
            <a:ext cx="11922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Guarapari, Brazil</a:t>
            </a:r>
          </a:p>
          <a:p>
            <a:pPr algn="ctr">
              <a:lnSpc>
                <a:spcPct val="90000"/>
              </a:lnSpc>
            </a:pPr>
            <a:r>
              <a:rPr lang="en-US" sz="1000" b="1"/>
              <a:t>(yearly)</a:t>
            </a:r>
          </a:p>
        </p:txBody>
      </p:sp>
      <p:sp>
        <p:nvSpPr>
          <p:cNvPr id="373872" name="Line 112"/>
          <p:cNvSpPr>
            <a:spLocks noChangeShapeType="1"/>
          </p:cNvSpPr>
          <p:nvPr/>
        </p:nvSpPr>
        <p:spPr bwMode="auto">
          <a:xfrm flipV="1">
            <a:off x="3800475" y="2544763"/>
            <a:ext cx="0" cy="1778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70" name="Rectangle 113"/>
          <p:cNvSpPr>
            <a:spLocks noChangeArrowheads="1"/>
          </p:cNvSpPr>
          <p:nvPr/>
        </p:nvSpPr>
        <p:spPr bwMode="auto">
          <a:xfrm>
            <a:off x="2951163" y="2092325"/>
            <a:ext cx="15843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DNA modifying rate</a:t>
            </a:r>
          </a:p>
          <a:p>
            <a:pPr algn="ctr">
              <a:lnSpc>
                <a:spcPct val="90000"/>
              </a:lnSpc>
            </a:pPr>
            <a:r>
              <a:rPr lang="en-US" sz="1000" b="1"/>
              <a:t>equivalent to normally </a:t>
            </a:r>
          </a:p>
          <a:p>
            <a:pPr algn="ctr">
              <a:lnSpc>
                <a:spcPct val="90000"/>
              </a:lnSpc>
            </a:pPr>
            <a:r>
              <a:rPr lang="en-US" sz="1000" b="1"/>
              <a:t>occurring rate</a:t>
            </a:r>
          </a:p>
          <a:p>
            <a:pPr algn="ctr" latinLnBrk="1">
              <a:lnSpc>
                <a:spcPct val="90000"/>
              </a:lnSpc>
            </a:pPr>
            <a:endParaRPr lang="en-US" sz="1000" b="1"/>
          </a:p>
        </p:txBody>
      </p:sp>
      <p:sp>
        <p:nvSpPr>
          <p:cNvPr id="373874" name="Line 114"/>
          <p:cNvSpPr>
            <a:spLocks noChangeShapeType="1"/>
          </p:cNvSpPr>
          <p:nvPr/>
        </p:nvSpPr>
        <p:spPr bwMode="auto">
          <a:xfrm>
            <a:off x="1971675" y="2570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72" name="Rectangle 115"/>
          <p:cNvSpPr>
            <a:spLocks noChangeArrowheads="1"/>
          </p:cNvSpPr>
          <p:nvPr/>
        </p:nvSpPr>
        <p:spPr bwMode="auto">
          <a:xfrm>
            <a:off x="1327150" y="2244725"/>
            <a:ext cx="1323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mouse experiment</a:t>
            </a:r>
          </a:p>
          <a:p>
            <a:pPr algn="ctr">
              <a:lnSpc>
                <a:spcPct val="90000"/>
              </a:lnSpc>
            </a:pPr>
            <a:r>
              <a:rPr lang="en-US" sz="1000" b="1"/>
              <a:t>(yearly)</a:t>
            </a:r>
          </a:p>
        </p:txBody>
      </p:sp>
      <p:sp>
        <p:nvSpPr>
          <p:cNvPr id="373876" name="Line 116"/>
          <p:cNvSpPr>
            <a:spLocks noChangeShapeType="1"/>
          </p:cNvSpPr>
          <p:nvPr/>
        </p:nvSpPr>
        <p:spPr bwMode="auto">
          <a:xfrm>
            <a:off x="4181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74" name="Rectangle 117"/>
          <p:cNvSpPr>
            <a:spLocks noChangeArrowheads="1"/>
          </p:cNvSpPr>
          <p:nvPr/>
        </p:nvSpPr>
        <p:spPr bwMode="auto">
          <a:xfrm>
            <a:off x="3759200" y="5749925"/>
            <a:ext cx="88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mouse </a:t>
            </a:r>
          </a:p>
          <a:p>
            <a:pPr algn="ctr">
              <a:lnSpc>
                <a:spcPct val="90000"/>
              </a:lnSpc>
            </a:pPr>
            <a:r>
              <a:rPr lang="en-US" sz="1000" b="1"/>
              <a:t>experiment</a:t>
            </a:r>
          </a:p>
          <a:p>
            <a:pPr algn="ctr">
              <a:lnSpc>
                <a:spcPct val="90000"/>
              </a:lnSpc>
            </a:pPr>
            <a:r>
              <a:rPr lang="en-US" sz="1000" b="1"/>
              <a:t>(daily)</a:t>
            </a:r>
          </a:p>
        </p:txBody>
      </p:sp>
      <p:sp>
        <p:nvSpPr>
          <p:cNvPr id="373878" name="Line 118"/>
          <p:cNvSpPr>
            <a:spLocks noChangeShapeType="1"/>
          </p:cNvSpPr>
          <p:nvPr/>
        </p:nvSpPr>
        <p:spPr bwMode="auto">
          <a:xfrm>
            <a:off x="9810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76" name="Rectangle 119"/>
          <p:cNvSpPr>
            <a:spLocks noChangeArrowheads="1"/>
          </p:cNvSpPr>
          <p:nvPr/>
        </p:nvSpPr>
        <p:spPr bwMode="auto">
          <a:xfrm>
            <a:off x="644525" y="5749925"/>
            <a:ext cx="71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medical </a:t>
            </a:r>
          </a:p>
          <a:p>
            <a:pPr algn="ctr">
              <a:lnSpc>
                <a:spcPct val="90000"/>
              </a:lnSpc>
            </a:pPr>
            <a:r>
              <a:rPr lang="en-US" sz="1000" b="1"/>
              <a:t>chest</a:t>
            </a:r>
          </a:p>
          <a:p>
            <a:pPr algn="ctr">
              <a:lnSpc>
                <a:spcPct val="90000"/>
              </a:lnSpc>
            </a:pPr>
            <a:r>
              <a:rPr lang="en-US" sz="1000" b="1"/>
              <a:t>x-ray</a:t>
            </a:r>
          </a:p>
        </p:txBody>
      </p:sp>
      <p:sp>
        <p:nvSpPr>
          <p:cNvPr id="117877" name="Rectangle 120"/>
          <p:cNvSpPr>
            <a:spLocks noChangeArrowheads="1"/>
          </p:cNvSpPr>
          <p:nvPr/>
        </p:nvSpPr>
        <p:spPr bwMode="auto">
          <a:xfrm>
            <a:off x="7710488" y="1025525"/>
            <a:ext cx="13477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Accident</a:t>
            </a:r>
          </a:p>
          <a:p>
            <a:pPr algn="ctr">
              <a:lnSpc>
                <a:spcPct val="90000"/>
              </a:lnSpc>
            </a:pPr>
            <a:r>
              <a:rPr lang="en-US" sz="1000" b="1"/>
              <a:t>(whole body - w.b.)</a:t>
            </a:r>
          </a:p>
        </p:txBody>
      </p:sp>
      <p:sp>
        <p:nvSpPr>
          <p:cNvPr id="373881" name="Line 121"/>
          <p:cNvSpPr>
            <a:spLocks noChangeShapeType="1"/>
          </p:cNvSpPr>
          <p:nvPr/>
        </p:nvSpPr>
        <p:spPr bwMode="auto">
          <a:xfrm>
            <a:off x="752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79" name="Rectangle 122"/>
          <p:cNvSpPr>
            <a:spLocks noChangeArrowheads="1"/>
          </p:cNvSpPr>
          <p:nvPr/>
        </p:nvSpPr>
        <p:spPr bwMode="auto">
          <a:xfrm>
            <a:off x="255588" y="6542088"/>
            <a:ext cx="8810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nSpc>
                <a:spcPct val="90000"/>
              </a:lnSpc>
            </a:pPr>
            <a:r>
              <a:rPr lang="en-US" sz="1200" b="1"/>
              <a:t> 0.000002</a:t>
            </a:r>
          </a:p>
        </p:txBody>
      </p:sp>
      <p:sp>
        <p:nvSpPr>
          <p:cNvPr id="373883" name="Line 123"/>
          <p:cNvSpPr>
            <a:spLocks noChangeShapeType="1"/>
          </p:cNvSpPr>
          <p:nvPr/>
        </p:nvSpPr>
        <p:spPr bwMode="auto">
          <a:xfrm flipV="1">
            <a:off x="6086475" y="1325563"/>
            <a:ext cx="0" cy="1778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81" name="Rectangle 124"/>
          <p:cNvSpPr>
            <a:spLocks noChangeArrowheads="1"/>
          </p:cNvSpPr>
          <p:nvPr/>
        </p:nvSpPr>
        <p:spPr bwMode="auto">
          <a:xfrm>
            <a:off x="5157788" y="1025525"/>
            <a:ext cx="18811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Malignant Tissue Treatment</a:t>
            </a:r>
          </a:p>
          <a:p>
            <a:pPr algn="ctr">
              <a:lnSpc>
                <a:spcPct val="90000"/>
              </a:lnSpc>
            </a:pPr>
            <a:r>
              <a:rPr lang="en-US" sz="1000" b="1"/>
              <a:t>(5 - 6 weeks)</a:t>
            </a:r>
          </a:p>
        </p:txBody>
      </p:sp>
      <p:sp>
        <p:nvSpPr>
          <p:cNvPr id="117882" name="Rectangle 125"/>
          <p:cNvSpPr>
            <a:spLocks noChangeArrowheads="1"/>
          </p:cNvSpPr>
          <p:nvPr/>
        </p:nvSpPr>
        <p:spPr bwMode="auto">
          <a:xfrm>
            <a:off x="2027238" y="4530725"/>
            <a:ext cx="536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X-ray</a:t>
            </a:r>
          </a:p>
          <a:p>
            <a:pPr algn="ctr">
              <a:lnSpc>
                <a:spcPct val="90000"/>
              </a:lnSpc>
            </a:pPr>
            <a:r>
              <a:rPr lang="en-US" sz="1000" b="1"/>
              <a:t>lower</a:t>
            </a:r>
          </a:p>
          <a:p>
            <a:pPr algn="ctr">
              <a:lnSpc>
                <a:spcPct val="90000"/>
              </a:lnSpc>
            </a:pPr>
            <a:r>
              <a:rPr lang="en-US" sz="1000" b="1"/>
              <a:t>spine</a:t>
            </a:r>
          </a:p>
          <a:p>
            <a:pPr algn="ctr" eaLnBrk="1" hangingPunct="1">
              <a:lnSpc>
                <a:spcPct val="90000"/>
              </a:lnSpc>
            </a:pPr>
            <a:endParaRPr lang="en-US" sz="1000" b="1"/>
          </a:p>
        </p:txBody>
      </p:sp>
      <p:sp>
        <p:nvSpPr>
          <p:cNvPr id="373886" name="Line 126"/>
          <p:cNvSpPr>
            <a:spLocks noChangeShapeType="1"/>
          </p:cNvSpPr>
          <p:nvPr/>
        </p:nvSpPr>
        <p:spPr bwMode="auto">
          <a:xfrm>
            <a:off x="2276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87" name="Line 127"/>
          <p:cNvSpPr>
            <a:spLocks noChangeShapeType="1"/>
          </p:cNvSpPr>
          <p:nvPr/>
        </p:nvSpPr>
        <p:spPr bwMode="auto">
          <a:xfrm>
            <a:off x="6848475" y="62277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85" name="Rectangle 128"/>
          <p:cNvSpPr>
            <a:spLocks noChangeArrowheads="1"/>
          </p:cNvSpPr>
          <p:nvPr/>
        </p:nvSpPr>
        <p:spPr bwMode="auto">
          <a:xfrm>
            <a:off x="6527800" y="5597525"/>
            <a:ext cx="628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CT</a:t>
            </a:r>
          </a:p>
          <a:p>
            <a:pPr algn="ctr">
              <a:lnSpc>
                <a:spcPct val="90000"/>
              </a:lnSpc>
            </a:pPr>
            <a:r>
              <a:rPr lang="en-US" sz="1000" b="1"/>
              <a:t>Scan</a:t>
            </a:r>
          </a:p>
          <a:p>
            <a:pPr algn="ctr">
              <a:lnSpc>
                <a:spcPct val="90000"/>
              </a:lnSpc>
            </a:pPr>
            <a:r>
              <a:rPr lang="en-US" sz="1000" b="1"/>
              <a:t>(center</a:t>
            </a:r>
          </a:p>
          <a:p>
            <a:pPr algn="ctr">
              <a:lnSpc>
                <a:spcPct val="90000"/>
              </a:lnSpc>
            </a:pPr>
            <a:r>
              <a:rPr lang="en-US" sz="1000" b="1"/>
              <a:t> line)</a:t>
            </a:r>
          </a:p>
        </p:txBody>
      </p:sp>
      <p:sp>
        <p:nvSpPr>
          <p:cNvPr id="373889" name="Line 129"/>
          <p:cNvSpPr>
            <a:spLocks noChangeShapeType="1"/>
          </p:cNvSpPr>
          <p:nvPr/>
        </p:nvSpPr>
        <p:spPr bwMode="auto">
          <a:xfrm>
            <a:off x="3800475" y="50085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87" name="Rectangle 130"/>
          <p:cNvSpPr>
            <a:spLocks noChangeArrowheads="1"/>
          </p:cNvSpPr>
          <p:nvPr/>
        </p:nvSpPr>
        <p:spPr bwMode="auto">
          <a:xfrm>
            <a:off x="3395663" y="4378325"/>
            <a:ext cx="84931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Full Mouth</a:t>
            </a:r>
          </a:p>
          <a:p>
            <a:pPr algn="ctr">
              <a:lnSpc>
                <a:spcPct val="90000"/>
              </a:lnSpc>
            </a:pPr>
            <a:r>
              <a:rPr lang="en-US" sz="1000" b="1"/>
              <a:t>(18 film)</a:t>
            </a:r>
          </a:p>
          <a:p>
            <a:pPr algn="ctr">
              <a:lnSpc>
                <a:spcPct val="90000"/>
              </a:lnSpc>
            </a:pPr>
            <a:r>
              <a:rPr lang="en-US" sz="1000" b="1"/>
              <a:t>x-ray</a:t>
            </a:r>
          </a:p>
          <a:p>
            <a:pPr algn="ctr">
              <a:lnSpc>
                <a:spcPct val="90000"/>
              </a:lnSpc>
            </a:pPr>
            <a:r>
              <a:rPr lang="en-US" sz="1000" b="1"/>
              <a:t>exam</a:t>
            </a:r>
          </a:p>
          <a:p>
            <a:pPr algn="ctr" eaLnBrk="1" hangingPunct="1">
              <a:lnSpc>
                <a:spcPct val="90000"/>
              </a:lnSpc>
            </a:pPr>
            <a:endParaRPr lang="en-US" sz="1000" b="1"/>
          </a:p>
        </p:txBody>
      </p:sp>
      <p:sp>
        <p:nvSpPr>
          <p:cNvPr id="117888" name="Rectangle 131"/>
          <p:cNvSpPr>
            <a:spLocks noChangeArrowheads="1"/>
          </p:cNvSpPr>
          <p:nvPr/>
        </p:nvSpPr>
        <p:spPr bwMode="auto">
          <a:xfrm>
            <a:off x="2955925" y="3311525"/>
            <a:ext cx="111601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U.S. Radworker</a:t>
            </a:r>
          </a:p>
          <a:p>
            <a:pPr algn="ctr">
              <a:lnSpc>
                <a:spcPct val="90000"/>
              </a:lnSpc>
            </a:pPr>
            <a:r>
              <a:rPr lang="en-US" sz="1000" b="1"/>
              <a:t>limit thru WWII</a:t>
            </a:r>
          </a:p>
          <a:p>
            <a:pPr algn="ctr">
              <a:lnSpc>
                <a:spcPct val="90000"/>
              </a:lnSpc>
            </a:pPr>
            <a:r>
              <a:rPr lang="en-US" sz="1000" b="1"/>
              <a:t>w.b. (yearly)</a:t>
            </a:r>
          </a:p>
        </p:txBody>
      </p:sp>
      <p:sp>
        <p:nvSpPr>
          <p:cNvPr id="373892" name="Line 132"/>
          <p:cNvSpPr>
            <a:spLocks noChangeShapeType="1"/>
          </p:cNvSpPr>
          <p:nvPr/>
        </p:nvSpPr>
        <p:spPr bwMode="auto">
          <a:xfrm>
            <a:off x="3495675" y="37893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grpSp>
        <p:nvGrpSpPr>
          <p:cNvPr id="117890" name="Group 133"/>
          <p:cNvGrpSpPr>
            <a:grpSpLocks/>
          </p:cNvGrpSpPr>
          <p:nvPr/>
        </p:nvGrpSpPr>
        <p:grpSpPr bwMode="auto">
          <a:xfrm>
            <a:off x="1093788" y="1044575"/>
            <a:ext cx="1017587" cy="498475"/>
            <a:chOff x="783" y="767"/>
            <a:chExt cx="641" cy="314"/>
          </a:xfrm>
        </p:grpSpPr>
        <p:sp>
          <p:nvSpPr>
            <p:cNvPr id="373894" name="Line 134"/>
            <p:cNvSpPr>
              <a:spLocks noChangeShapeType="1"/>
            </p:cNvSpPr>
            <p:nvPr/>
          </p:nvSpPr>
          <p:spPr bwMode="auto">
            <a:xfrm>
              <a:off x="808" y="816"/>
              <a:ext cx="0" cy="224"/>
            </a:xfrm>
            <a:prstGeom prst="line">
              <a:avLst/>
            </a:prstGeom>
            <a:noFill/>
            <a:ln w="25400">
              <a:solidFill>
                <a:srgbClr val="FC0128"/>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95" name="Line 135"/>
            <p:cNvSpPr>
              <a:spLocks noChangeShapeType="1"/>
            </p:cNvSpPr>
            <p:nvPr/>
          </p:nvSpPr>
          <p:spPr bwMode="auto">
            <a:xfrm>
              <a:off x="816" y="944"/>
              <a:ext cx="608" cy="0"/>
            </a:xfrm>
            <a:prstGeom prst="line">
              <a:avLst/>
            </a:prstGeom>
            <a:noFill/>
            <a:ln w="25400">
              <a:solidFill>
                <a:srgbClr val="FC0128"/>
              </a:solidFill>
              <a:round/>
              <a:headEnd/>
              <a:tailEnd type="triangle" w="med" len="me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96" name="Rectangle 136"/>
            <p:cNvSpPr>
              <a:spLocks noChangeArrowheads="1"/>
            </p:cNvSpPr>
            <p:nvPr/>
          </p:nvSpPr>
          <p:spPr bwMode="auto">
            <a:xfrm>
              <a:off x="783" y="767"/>
              <a:ext cx="554"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800" b="1">
                  <a:solidFill>
                    <a:srgbClr val="FC0128"/>
                  </a:solidFill>
                </a:rPr>
                <a:t>Lethal</a:t>
              </a:r>
            </a:p>
            <a:p>
              <a:pPr algn="ctr">
                <a:lnSpc>
                  <a:spcPct val="90000"/>
                </a:lnSpc>
              </a:pPr>
              <a:r>
                <a:rPr lang="en-US" sz="1000" b="1">
                  <a:solidFill>
                    <a:srgbClr val="FC0128"/>
                  </a:solidFill>
                </a:rPr>
                <a:t>w.b.</a:t>
              </a:r>
            </a:p>
          </p:txBody>
        </p:sp>
      </p:grpSp>
      <p:sp>
        <p:nvSpPr>
          <p:cNvPr id="373897" name="Line 137"/>
          <p:cNvSpPr>
            <a:spLocks noChangeShapeType="1"/>
          </p:cNvSpPr>
          <p:nvPr/>
        </p:nvSpPr>
        <p:spPr bwMode="auto">
          <a:xfrm>
            <a:off x="1895475" y="3865563"/>
            <a:ext cx="0" cy="508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373898" name="Line 138"/>
          <p:cNvSpPr>
            <a:spLocks noChangeShapeType="1"/>
          </p:cNvSpPr>
          <p:nvPr/>
        </p:nvSpPr>
        <p:spPr bwMode="auto">
          <a:xfrm>
            <a:off x="1895475" y="3332163"/>
            <a:ext cx="0" cy="127000"/>
          </a:xfrm>
          <a:prstGeom prst="line">
            <a:avLst/>
          </a:prstGeom>
          <a:noFill/>
          <a:ln w="25400">
            <a:solidFill>
              <a:schemeClr val="tx1"/>
            </a:solidFill>
            <a:round/>
            <a:headEnd/>
            <a:tailEnd/>
          </a:ln>
          <a:effectLst/>
        </p:spPr>
        <p:txBody>
          <a:bodyPr wrap="none" anchor="ctr"/>
          <a:lstStyle/>
          <a:p>
            <a:pPr eaLnBrk="1" hangingPunct="1">
              <a:spcBef>
                <a:spcPct val="20000"/>
              </a:spcBef>
              <a:buClr>
                <a:schemeClr val="hlink"/>
              </a:buClr>
              <a:buSzPct val="90000"/>
              <a:buFont typeface="Wingdings" panose="05000000000000000000" pitchFamily="2" charset="2"/>
              <a:buNone/>
              <a:defRPr/>
            </a:pPr>
            <a:endParaRPr lang="en-US">
              <a:effectLst>
                <a:outerShdw blurRad="38100" dist="38100" dir="2700000" algn="tl">
                  <a:srgbClr val="000000">
                    <a:alpha val="43137"/>
                  </a:srgbClr>
                </a:outerShdw>
              </a:effectLst>
            </a:endParaRPr>
          </a:p>
        </p:txBody>
      </p:sp>
      <p:sp>
        <p:nvSpPr>
          <p:cNvPr id="117893" name="Rectangle 139"/>
          <p:cNvSpPr>
            <a:spLocks noChangeArrowheads="1"/>
          </p:cNvSpPr>
          <p:nvPr/>
        </p:nvSpPr>
        <p:spPr bwMode="auto">
          <a:xfrm>
            <a:off x="1584325" y="3006725"/>
            <a:ext cx="17287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90000"/>
              </a:lnSpc>
            </a:pPr>
            <a:r>
              <a:rPr lang="en-US" sz="1000" b="1"/>
              <a:t>U.S. Radworker limit thru </a:t>
            </a:r>
          </a:p>
          <a:p>
            <a:pPr algn="ctr">
              <a:lnSpc>
                <a:spcPct val="90000"/>
              </a:lnSpc>
            </a:pPr>
            <a:r>
              <a:rPr lang="en-US" sz="1000" b="1"/>
              <a:t>mid-fifties  w.b. (yearly)</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Subtitle 2"/>
          <p:cNvSpPr>
            <a:spLocks noGrp="1"/>
          </p:cNvSpPr>
          <p:nvPr>
            <p:ph type="subTitle" idx="1"/>
          </p:nvPr>
        </p:nvSpPr>
        <p:spPr>
          <a:xfrm>
            <a:off x="733566" y="1514168"/>
            <a:ext cx="7700962" cy="5838825"/>
          </a:xfrm>
        </p:spPr>
        <p:txBody>
          <a:bodyPr/>
          <a:lstStyle/>
          <a:p>
            <a:pPr eaLnBrk="1" hangingPunct="1">
              <a:buClr>
                <a:srgbClr val="FFFFCC"/>
              </a:buClr>
              <a:buSzPct val="60000"/>
            </a:pPr>
            <a:r>
              <a:rPr lang="en-US" sz="3600" b="1" dirty="0" smtClean="0">
                <a:solidFill>
                  <a:srgbClr val="FFFFFF"/>
                </a:solidFill>
                <a:effectLst>
                  <a:outerShdw blurRad="38100" dist="38100" dir="2700000" algn="tl">
                    <a:srgbClr val="000000">
                      <a:alpha val="43137"/>
                    </a:srgbClr>
                  </a:outerShdw>
                </a:effectLst>
                <a:latin typeface="+mj-lt"/>
              </a:rPr>
              <a:t>As Gandhi so eloquently put it,</a:t>
            </a:r>
          </a:p>
          <a:p>
            <a:pPr eaLnBrk="1" hangingPunct="1">
              <a:buClr>
                <a:srgbClr val="FFFFCC"/>
              </a:buClr>
              <a:buSzPct val="60000"/>
            </a:pPr>
            <a:endParaRPr lang="en-US" sz="5400" b="1" dirty="0" smtClean="0">
              <a:solidFill>
                <a:srgbClr val="FFFFFF"/>
              </a:solidFill>
              <a:effectLst>
                <a:outerShdw blurRad="38100" dist="38100" dir="2700000" algn="tl">
                  <a:srgbClr val="000000">
                    <a:alpha val="43137"/>
                  </a:srgbClr>
                </a:outerShdw>
              </a:effectLst>
              <a:latin typeface="+mj-lt"/>
            </a:endParaRPr>
          </a:p>
          <a:p>
            <a:pPr eaLnBrk="1" hangingPunct="1">
              <a:buClr>
                <a:srgbClr val="FFFFCC"/>
              </a:buClr>
              <a:buSzPct val="60000"/>
            </a:pPr>
            <a:r>
              <a:rPr lang="en-US" sz="5400" b="1" dirty="0" smtClean="0">
                <a:solidFill>
                  <a:srgbClr val="FFFFFF"/>
                </a:solidFill>
                <a:effectLst>
                  <a:outerShdw blurRad="38100" dist="38100" dir="2700000" algn="tl">
                    <a:srgbClr val="000000">
                      <a:alpha val="43137"/>
                    </a:srgbClr>
                  </a:outerShdw>
                </a:effectLst>
                <a:latin typeface="+mj-lt"/>
              </a:rPr>
              <a:t>“The enemy is fear. We think it is hate; but, it is fear”.</a:t>
            </a:r>
          </a:p>
          <a:p>
            <a:pPr eaLnBrk="1" hangingPunct="1"/>
            <a:endParaRPr lang="en-US" b="1" dirty="0" smtClean="0">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552" y="924636"/>
            <a:ext cx="38941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ChangeArrowheads="1"/>
          </p:cNvSpPr>
          <p:nvPr/>
        </p:nvSpPr>
        <p:spPr bwMode="auto">
          <a:xfrm>
            <a:off x="0" y="0"/>
            <a:ext cx="9144000" cy="1143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sz="3600">
                <a:solidFill>
                  <a:schemeClr val="tx2"/>
                </a:solidFill>
                <a:cs typeface="Arial" panose="020B0604020202020204" pitchFamily="34" charset="0"/>
              </a:rPr>
              <a:t>--- QUESTIONS ---</a:t>
            </a:r>
            <a:endParaRPr lang="en-US" sz="4400">
              <a:solidFill>
                <a:schemeClr val="tx2"/>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743803" y="3403149"/>
            <a:ext cx="3514298" cy="1143000"/>
          </a:xfrm>
        </p:spPr>
        <p:txBody>
          <a:bodyPr/>
          <a:lstStyle/>
          <a:p>
            <a:pPr eaLnBrk="1" hangingPunct="1"/>
            <a:r>
              <a:rPr lang="en-US" sz="4400" b="1" dirty="0" smtClean="0">
                <a:effectLst>
                  <a:outerShdw blurRad="38100" dist="38100" dir="2700000" algn="tl">
                    <a:srgbClr val="000000">
                      <a:alpha val="43137"/>
                    </a:srgbClr>
                  </a:outerShdw>
                </a:effectLst>
                <a:cs typeface="Arial" panose="020B0604020202020204" pitchFamily="34" charset="0"/>
              </a:rPr>
              <a:t>The End . . .</a:t>
            </a:r>
            <a:r>
              <a:rPr lang="en-US" sz="4400" b="1" dirty="0" smtClean="0">
                <a:effectLst>
                  <a:outerShdw blurRad="38100" dist="38100" dir="2700000" algn="tl">
                    <a:srgbClr val="000000">
                      <a:alpha val="43137"/>
                    </a:srgbClr>
                  </a:outerShdw>
                </a:effectLst>
              </a:rPr>
              <a:t> </a:t>
            </a:r>
            <a:endParaRPr lang="en-US" sz="4400" dirty="0" smtClean="0">
              <a:effectLst>
                <a:outerShdw blurRad="38100" dist="38100" dir="2700000" algn="tl">
                  <a:srgbClr val="000000">
                    <a:alpha val="43137"/>
                  </a:srgbClr>
                </a:outerShdw>
              </a:effectLst>
            </a:endParaRPr>
          </a:p>
        </p:txBody>
      </p:sp>
      <p:sp>
        <p:nvSpPr>
          <p:cNvPr id="120836" name="Rectangle 4"/>
          <p:cNvSpPr>
            <a:spLocks noChangeArrowheads="1"/>
          </p:cNvSpPr>
          <p:nvPr/>
        </p:nvSpPr>
        <p:spPr bwMode="auto">
          <a:xfrm>
            <a:off x="5254388" y="259378"/>
            <a:ext cx="457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a:solidFill>
                  <a:schemeClr val="tx1"/>
                </a:solidFill>
                <a:latin typeface="Arial" panose="020B0604020202020204" pitchFamily="34" charset="0"/>
              </a:defRPr>
            </a:lvl1pPr>
            <a:lvl2pPr>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lvl="1" eaLnBrk="1" hangingPunct="1"/>
            <a:r>
              <a:rPr lang="en-US" dirty="0">
                <a:cs typeface="Arial" panose="020B0604020202020204" pitchFamily="34" charset="0"/>
              </a:rPr>
              <a:t>Dr. Debra N Thrall</a:t>
            </a:r>
          </a:p>
          <a:p>
            <a:pPr lvl="1" eaLnBrk="1" hangingPunct="1"/>
            <a:r>
              <a:rPr lang="en-US" dirty="0">
                <a:cs typeface="Arial" panose="020B0604020202020204" pitchFamily="34" charset="0"/>
              </a:rPr>
              <a:t>Executive Director </a:t>
            </a:r>
          </a:p>
          <a:p>
            <a:pPr lvl="1" eaLnBrk="1" hangingPunct="1"/>
            <a:r>
              <a:rPr lang="en-US" dirty="0">
                <a:cs typeface="Arial" panose="020B0604020202020204" pitchFamily="34" charset="0"/>
              </a:rPr>
              <a:t>Albert I Pierce Foundation</a:t>
            </a:r>
          </a:p>
          <a:p>
            <a:pPr lvl="1" eaLnBrk="1" hangingPunct="1"/>
            <a:r>
              <a:rPr lang="en-US" dirty="0">
                <a:cs typeface="Arial" panose="020B0604020202020204" pitchFamily="34" charset="0"/>
              </a:rPr>
              <a:t>505-883-3114</a:t>
            </a:r>
          </a:p>
          <a:p>
            <a:pPr lvl="1" eaLnBrk="1" hangingPunct="1"/>
            <a:r>
              <a:rPr lang="en-US" dirty="0">
                <a:cs typeface="Arial" panose="020B0604020202020204" pitchFamily="34" charset="0"/>
                <a:hlinkClick r:id="rId4"/>
              </a:rPr>
              <a:t>dthrall@unm.edu</a:t>
            </a:r>
            <a:endParaRPr lang="en-US" dirty="0">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eaLnBrk="1" hangingPunct="1">
              <a:defRPr/>
            </a:pPr>
            <a:r>
              <a:rPr lang="en-US" sz="3600" b="1" dirty="0" smtClean="0">
                <a:effectLst>
                  <a:outerShdw blurRad="38100" dist="38100" dir="2700000" algn="tl">
                    <a:srgbClr val="000000">
                      <a:alpha val="43137"/>
                    </a:srgbClr>
                  </a:outerShdw>
                </a:effectLst>
              </a:rPr>
              <a:t>The Design</a:t>
            </a:r>
          </a:p>
        </p:txBody>
      </p:sp>
      <p:sp>
        <p:nvSpPr>
          <p:cNvPr id="37891" name="Rectangle 3"/>
          <p:cNvSpPr>
            <a:spLocks noGrp="1" noChangeArrowheads="1"/>
          </p:cNvSpPr>
          <p:nvPr>
            <p:ph idx="1"/>
          </p:nvPr>
        </p:nvSpPr>
        <p:spPr/>
        <p:txBody>
          <a:bodyPr rtlCol="0">
            <a:normAutofit/>
          </a:bodyPr>
          <a:lstStyle/>
          <a:p>
            <a:pPr marL="514350" indent="-514350" eaLnBrk="1" hangingPunct="1">
              <a:buFont typeface="+mj-lt"/>
              <a:buAutoNum type="arabicPeriod"/>
              <a:defRPr/>
            </a:pPr>
            <a:r>
              <a:rPr lang="en-US" sz="2800" b="1" dirty="0" smtClean="0">
                <a:effectLst>
                  <a:outerShdw blurRad="38100" dist="38100" dir="2700000" algn="tl">
                    <a:srgbClr val="000000">
                      <a:alpha val="43137"/>
                    </a:srgbClr>
                  </a:outerShdw>
                </a:effectLst>
              </a:rPr>
              <a:t>Bombard positively charged alpha particles into thin gold foil.</a:t>
            </a:r>
          </a:p>
          <a:p>
            <a:pPr marL="514350" indent="-514350" eaLnBrk="1" hangingPunct="1">
              <a:buFont typeface="+mj-lt"/>
              <a:buAutoNum type="arabicPeriod"/>
              <a:defRPr/>
            </a:pPr>
            <a:endParaRPr lang="en-US" sz="2800" b="1" dirty="0" smtClean="0">
              <a:effectLst>
                <a:outerShdw blurRad="38100" dist="38100" dir="2700000" algn="tl">
                  <a:srgbClr val="000000">
                    <a:alpha val="43137"/>
                  </a:srgbClr>
                </a:outerShdw>
              </a:effectLst>
            </a:endParaRPr>
          </a:p>
          <a:p>
            <a:pPr marL="514350" indent="-514350" eaLnBrk="1" hangingPunct="1">
              <a:buFont typeface="+mj-lt"/>
              <a:buAutoNum type="arabicPeriod"/>
              <a:defRPr/>
            </a:pPr>
            <a:r>
              <a:rPr lang="en-US" sz="2800" b="1" dirty="0" smtClean="0">
                <a:effectLst>
                  <a:outerShdw blurRad="38100" dist="38100" dir="2700000" algn="tl">
                    <a:srgbClr val="000000">
                      <a:alpha val="43137"/>
                    </a:srgbClr>
                  </a:outerShdw>
                </a:effectLst>
              </a:rPr>
              <a:t>Use fluorescent screen to detect particles as they exit the gold foil.</a:t>
            </a:r>
          </a:p>
          <a:p>
            <a:pPr marL="514350" indent="-514350" eaLnBrk="1" hangingPunct="1">
              <a:buFont typeface="+mj-lt"/>
              <a:buAutoNum type="arabicPeriod"/>
              <a:defRPr/>
            </a:pPr>
            <a:endParaRPr lang="en-US" sz="2800" b="1" dirty="0" smtClean="0">
              <a:effectLst>
                <a:outerShdw blurRad="38100" dist="38100" dir="2700000" algn="tl">
                  <a:srgbClr val="000000">
                    <a:alpha val="43137"/>
                  </a:srgbClr>
                </a:outerShdw>
              </a:effectLst>
            </a:endParaRPr>
          </a:p>
          <a:p>
            <a:pPr marL="514350" indent="-514350" eaLnBrk="1" hangingPunct="1">
              <a:buFont typeface="+mj-lt"/>
              <a:buAutoNum type="arabicPeriod"/>
              <a:defRPr/>
            </a:pPr>
            <a:r>
              <a:rPr lang="en-US" sz="2800" b="1" dirty="0" smtClean="0">
                <a:effectLst>
                  <a:outerShdw blurRad="38100" dist="38100" dir="2700000" algn="tl">
                    <a:srgbClr val="000000">
                      <a:alpha val="43137"/>
                    </a:srgbClr>
                  </a:outerShdw>
                </a:effectLst>
              </a:rPr>
              <a:t>Use angle of deflection to determine interior of the atom.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9">
      <a:dk1>
        <a:srgbClr val="FFFFFF"/>
      </a:dk1>
      <a:lt1>
        <a:sysClr val="window" lastClr="FFFFFF"/>
      </a:lt1>
      <a:dk2>
        <a:srgbClr val="FFFFFF"/>
      </a:dk2>
      <a:lt2>
        <a:srgbClr val="FFFFFF"/>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9">
      <a:dk1>
        <a:srgbClr val="FFFFFF"/>
      </a:dk1>
      <a:lt1>
        <a:sysClr val="window" lastClr="FFFFFF"/>
      </a:lt1>
      <a:dk2>
        <a:srgbClr val="FFFFFF"/>
      </a:dk2>
      <a:lt2>
        <a:srgbClr val="FFFFFF"/>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9">
      <a:dk1>
        <a:srgbClr val="FFFFFF"/>
      </a:dk1>
      <a:lt1>
        <a:sysClr val="window" lastClr="FFFFFF"/>
      </a:lt1>
      <a:dk2>
        <a:srgbClr val="FFFFFF"/>
      </a:dk2>
      <a:lt2>
        <a:srgbClr val="FFFFFF"/>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28284</TotalTime>
  <Pages>13</Pages>
  <Words>3982</Words>
  <Application>Microsoft Office PowerPoint</Application>
  <PresentationFormat>Letter Paper (8.5x11 in)</PresentationFormat>
  <Paragraphs>688</Paragraphs>
  <Slides>83</Slides>
  <Notes>21</Notes>
  <HiddenSlides>0</HiddenSlides>
  <MMClips>0</MMClips>
  <ScaleCrop>false</ScaleCrop>
  <HeadingPairs>
    <vt:vector size="6" baseType="variant">
      <vt:variant>
        <vt:lpstr>Theme</vt:lpstr>
      </vt:variant>
      <vt:variant>
        <vt:i4>4</vt:i4>
      </vt:variant>
      <vt:variant>
        <vt:lpstr>Embedded OLE Servers</vt:lpstr>
      </vt:variant>
      <vt:variant>
        <vt:i4>5</vt:i4>
      </vt:variant>
      <vt:variant>
        <vt:lpstr>Slide Titles</vt:lpstr>
      </vt:variant>
      <vt:variant>
        <vt:i4>83</vt:i4>
      </vt:variant>
    </vt:vector>
  </HeadingPairs>
  <TitlesOfParts>
    <vt:vector size="92" baseType="lpstr">
      <vt:lpstr>Globe</vt:lpstr>
      <vt:lpstr>Office Theme</vt:lpstr>
      <vt:lpstr>1_Office Theme</vt:lpstr>
      <vt:lpstr>2_Office Theme</vt:lpstr>
      <vt:lpstr>MS_ClipArt_Gallery</vt:lpstr>
      <vt:lpstr>Bitmap Image</vt:lpstr>
      <vt:lpstr>Microsoft ClipArt Gallery</vt:lpstr>
      <vt:lpstr>Clip</vt:lpstr>
      <vt:lpstr>PBrush</vt:lpstr>
      <vt:lpstr>Welcome To RadTown USA </vt:lpstr>
      <vt:lpstr>PowerPoint Presentation</vt:lpstr>
      <vt:lpstr>Fundamentals of Ionizing Radiation </vt:lpstr>
      <vt:lpstr>Radiation Fundamentals</vt:lpstr>
      <vt:lpstr>Do you think of these “people” when I say RADIATION?</vt:lpstr>
      <vt:lpstr>Do you think of these things as well?</vt:lpstr>
      <vt:lpstr>Brief History of the Atom</vt:lpstr>
      <vt:lpstr>Rutherford’s Gold Foil Experiment</vt:lpstr>
      <vt:lpstr>The Design</vt:lpstr>
      <vt:lpstr>PowerPoint Presentation</vt:lpstr>
      <vt:lpstr>So, What is an Atom?</vt:lpstr>
      <vt:lpstr>Mass of an Atom</vt:lpstr>
      <vt:lpstr>Atomic Structure of Helium</vt:lpstr>
      <vt:lpstr>Isotopes – Defined </vt:lpstr>
      <vt:lpstr>Examples of Isotopes </vt:lpstr>
      <vt:lpstr>More on atomic structure . . . </vt:lpstr>
      <vt:lpstr>PowerPoint Presentation</vt:lpstr>
      <vt:lpstr>PowerPoint Presentation</vt:lpstr>
      <vt:lpstr>Chart of the Nuclides </vt:lpstr>
      <vt:lpstr>PowerPoint Presentation</vt:lpstr>
      <vt:lpstr>100 Years of Radiation Discovery</vt:lpstr>
      <vt:lpstr>100 Years of Radiation Discovery</vt:lpstr>
      <vt:lpstr>100 Years of Radiation Discovery</vt:lpstr>
      <vt:lpstr>100 Years of Radiation Discovery</vt:lpstr>
      <vt:lpstr>NM and AZ have a long and diverse past with the nuclear industry.   </vt:lpstr>
      <vt:lpstr>NM is considered to be the  birthplace of the atomic bomb.</vt:lpstr>
      <vt:lpstr>PowerPoint Presentation</vt:lpstr>
      <vt:lpstr>Trinity Test Site July 16th, 1945</vt:lpstr>
      <vt:lpstr>August 1945  </vt:lpstr>
      <vt:lpstr>PowerPoint Presentation</vt:lpstr>
      <vt:lpstr>Mass Paranoia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Does Radiation Come From?</vt:lpstr>
      <vt:lpstr>Background Radiation Sources</vt:lpstr>
      <vt:lpstr>PowerPoint Presentation</vt:lpstr>
      <vt:lpstr>What is Radiation?</vt:lpstr>
      <vt:lpstr>Nuclear Reactions - Fission</vt:lpstr>
      <vt:lpstr>PowerPoint Presentation</vt:lpstr>
      <vt:lpstr>Types of Radiation</vt:lpstr>
      <vt:lpstr>Electromagnetic Spectrum</vt:lpstr>
      <vt:lpstr>Why is it called ionizing?</vt:lpstr>
      <vt:lpstr>Radiation Types</vt:lpstr>
      <vt:lpstr>Radioactivity:  α Decay</vt:lpstr>
      <vt:lpstr>Alpha Radiation (a)</vt:lpstr>
      <vt:lpstr>Uses of Alpha Radiation</vt:lpstr>
      <vt:lpstr>Radioactivity:  - Decay</vt:lpstr>
      <vt:lpstr>Beta Radiation (b)</vt:lpstr>
      <vt:lpstr>Beta Radiation is used in thickness gauging</vt:lpstr>
      <vt:lpstr>Gamma Emission</vt:lpstr>
      <vt:lpstr>Gamma Rays (g) and X-Rays</vt:lpstr>
      <vt:lpstr>Uses for Gamma Radiation:</vt:lpstr>
      <vt:lpstr>RADIOACTIVE DECAY REACTIONS</vt:lpstr>
      <vt:lpstr>Radioactive Half-life</vt:lpstr>
      <vt:lpstr>Half-Life</vt:lpstr>
      <vt:lpstr>PowerPoint Presentation</vt:lpstr>
      <vt:lpstr>PowerPoint Presentation</vt:lpstr>
      <vt:lpstr>PowerPoint Presentation</vt:lpstr>
      <vt:lpstr>PowerPoint Presentation</vt:lpstr>
      <vt:lpstr>Radiation Interaction and Penetration Through Matter</vt:lpstr>
      <vt:lpstr>Cell Damage</vt:lpstr>
      <vt:lpstr>Direct vs. Indirect Ionization</vt:lpstr>
      <vt:lpstr>PowerPoint Presentation</vt:lpstr>
      <vt:lpstr>Sensitivity of Cells</vt:lpstr>
      <vt:lpstr>PowerPoint Presentation</vt:lpstr>
      <vt:lpstr>PowerPoint Presentation</vt:lpstr>
      <vt:lpstr>Nuclear Decay - Radioactivity</vt:lpstr>
      <vt:lpstr>Manure Analogy</vt:lpstr>
      <vt:lpstr>Units of Radioactivity</vt:lpstr>
      <vt:lpstr>Exposure</vt:lpstr>
      <vt:lpstr>Units for Exposure and Dose</vt:lpstr>
      <vt:lpstr>Relative Risk: Equivalencies to 1 mrem</vt:lpstr>
      <vt:lpstr>Radiation Reduction</vt:lpstr>
      <vt:lpstr>PowerPoint Presentation</vt:lpstr>
      <vt:lpstr>PowerPoint Presentation</vt:lpstr>
      <vt:lpstr>PowerPoint Presentation</vt:lpstr>
      <vt:lpstr>PowerPoint Presentation</vt:lpstr>
      <vt:lpstr>The End . .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Radiation and Radioactivity</dc:title>
  <dc:creator>Susan Jablonski</dc:creator>
  <cp:lastModifiedBy>Tracy Coyle</cp:lastModifiedBy>
  <cp:revision>340</cp:revision>
  <cp:lastPrinted>2003-01-29T23:28:18Z</cp:lastPrinted>
  <dcterms:created xsi:type="dcterms:W3CDTF">1996-10-24T07:56:54Z</dcterms:created>
  <dcterms:modified xsi:type="dcterms:W3CDTF">2014-03-02T14:36:36Z</dcterms:modified>
</cp:coreProperties>
</file>