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7" r:id="rId2"/>
    <p:sldId id="256" r:id="rId3"/>
    <p:sldId id="258" r:id="rId4"/>
    <p:sldId id="260" r:id="rId5"/>
    <p:sldId id="259" r:id="rId6"/>
    <p:sldId id="261" r:id="rId7"/>
    <p:sldId id="262" r:id="rId8"/>
    <p:sldId id="264" r:id="rId9"/>
    <p:sldId id="263" r:id="rId10"/>
    <p:sldId id="268" r:id="rId11"/>
    <p:sldId id="265" r:id="rId12"/>
    <p:sldId id="278" r:id="rId13"/>
    <p:sldId id="267" r:id="rId14"/>
    <p:sldId id="271" r:id="rId15"/>
    <p:sldId id="269" r:id="rId16"/>
    <p:sldId id="274" r:id="rId17"/>
    <p:sldId id="270" r:id="rId18"/>
    <p:sldId id="279" r:id="rId19"/>
    <p:sldId id="273" r:id="rId20"/>
    <p:sldId id="280" r:id="rId21"/>
    <p:sldId id="277" r:id="rId22"/>
    <p:sldId id="281" r:id="rId23"/>
    <p:sldId id="283" r:id="rId24"/>
    <p:sldId id="284" r:id="rId25"/>
    <p:sldId id="276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56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9F1264-69AC-5F42-A8B3-AC3CEFF79B65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C9E387-B643-F34C-BFB3-9EC44C088B40}">
      <dgm:prSet phldrT="[Text]"/>
      <dgm:spPr/>
      <dgm:t>
        <a:bodyPr/>
        <a:lstStyle/>
        <a:p>
          <a:r>
            <a:rPr lang="en-US" dirty="0" smtClean="0"/>
            <a:t>Used fuel</a:t>
          </a:r>
          <a:endParaRPr lang="en-US" dirty="0"/>
        </a:p>
      </dgm:t>
    </dgm:pt>
    <dgm:pt modelId="{D7FFE929-0590-214F-911E-7D76CDE02F24}" type="parTrans" cxnId="{17C3DBC7-975E-5D4C-8D56-1741AD247DDD}">
      <dgm:prSet/>
      <dgm:spPr/>
      <dgm:t>
        <a:bodyPr/>
        <a:lstStyle/>
        <a:p>
          <a:endParaRPr lang="en-US"/>
        </a:p>
      </dgm:t>
    </dgm:pt>
    <dgm:pt modelId="{B3D161AC-1AA4-B342-9D46-D3F84F6C1663}" type="sibTrans" cxnId="{17C3DBC7-975E-5D4C-8D56-1741AD247DDD}">
      <dgm:prSet/>
      <dgm:spPr/>
      <dgm:t>
        <a:bodyPr/>
        <a:lstStyle/>
        <a:p>
          <a:endParaRPr lang="en-US"/>
        </a:p>
      </dgm:t>
    </dgm:pt>
    <dgm:pt modelId="{F468C860-9975-F04F-BED5-E05099EC311F}">
      <dgm:prSet phldrT="[Text]"/>
      <dgm:spPr/>
      <dgm:t>
        <a:bodyPr/>
        <a:lstStyle/>
        <a:p>
          <a:r>
            <a:rPr lang="en-US" dirty="0" smtClean="0"/>
            <a:t>Re-enrichment</a:t>
          </a:r>
          <a:endParaRPr lang="en-US" dirty="0"/>
        </a:p>
      </dgm:t>
    </dgm:pt>
    <dgm:pt modelId="{572579A6-F84E-CB4B-99ED-84251FDDCBA8}" type="parTrans" cxnId="{315B5E3F-7200-F94A-9CDE-C5B188133A47}">
      <dgm:prSet/>
      <dgm:spPr/>
      <dgm:t>
        <a:bodyPr/>
        <a:lstStyle/>
        <a:p>
          <a:endParaRPr lang="en-US"/>
        </a:p>
      </dgm:t>
    </dgm:pt>
    <dgm:pt modelId="{C2FE23D0-A765-4647-B24B-421C140A5E79}" type="sibTrans" cxnId="{315B5E3F-7200-F94A-9CDE-C5B188133A47}">
      <dgm:prSet/>
      <dgm:spPr/>
      <dgm:t>
        <a:bodyPr/>
        <a:lstStyle/>
        <a:p>
          <a:endParaRPr lang="en-US"/>
        </a:p>
      </dgm:t>
    </dgm:pt>
    <dgm:pt modelId="{02911F2B-29E3-3D43-B3AE-80E77600A54F}">
      <dgm:prSet phldrT="[Text]"/>
      <dgm:spPr/>
      <dgm:t>
        <a:bodyPr/>
        <a:lstStyle/>
        <a:p>
          <a:r>
            <a:rPr lang="en-US" dirty="0" smtClean="0"/>
            <a:t>Fission products and non-</a:t>
          </a:r>
          <a:r>
            <a:rPr lang="en-US" dirty="0" err="1" smtClean="0"/>
            <a:t>Pu</a:t>
          </a:r>
          <a:r>
            <a:rPr lang="en-US" dirty="0" smtClean="0"/>
            <a:t> </a:t>
          </a:r>
          <a:r>
            <a:rPr lang="en-US" dirty="0" err="1" smtClean="0"/>
            <a:t>TRUs</a:t>
          </a:r>
          <a:endParaRPr lang="en-US" dirty="0"/>
        </a:p>
      </dgm:t>
    </dgm:pt>
    <dgm:pt modelId="{B52C0E25-230C-8240-A7AB-B1BEFEC39F48}" type="parTrans" cxnId="{31030FFC-C512-9947-987B-1C49CFC76088}">
      <dgm:prSet/>
      <dgm:spPr/>
      <dgm:t>
        <a:bodyPr/>
        <a:lstStyle/>
        <a:p>
          <a:endParaRPr lang="en-US"/>
        </a:p>
      </dgm:t>
    </dgm:pt>
    <dgm:pt modelId="{C07ACBD9-9237-FE4D-8A60-3EE0AF477C75}" type="sibTrans" cxnId="{31030FFC-C512-9947-987B-1C49CFC76088}">
      <dgm:prSet/>
      <dgm:spPr/>
      <dgm:t>
        <a:bodyPr/>
        <a:lstStyle/>
        <a:p>
          <a:endParaRPr lang="en-US"/>
        </a:p>
      </dgm:t>
    </dgm:pt>
    <dgm:pt modelId="{9E2BD8B6-B104-9B4A-A9E4-B17CECA3A267}">
      <dgm:prSet phldrT="[Text]"/>
      <dgm:spPr/>
      <dgm:t>
        <a:bodyPr/>
        <a:lstStyle/>
        <a:p>
          <a:r>
            <a:rPr lang="en-US" dirty="0" smtClean="0"/>
            <a:t>Vitrified Waste </a:t>
          </a:r>
          <a:endParaRPr lang="en-US" dirty="0"/>
        </a:p>
      </dgm:t>
    </dgm:pt>
    <dgm:pt modelId="{51C56EF3-8DDF-FE4E-9932-01509024FE2A}" type="parTrans" cxnId="{364FAA96-3EB9-964A-A662-A30008D21EBE}">
      <dgm:prSet/>
      <dgm:spPr/>
      <dgm:t>
        <a:bodyPr/>
        <a:lstStyle/>
        <a:p>
          <a:endParaRPr lang="en-US"/>
        </a:p>
      </dgm:t>
    </dgm:pt>
    <dgm:pt modelId="{EB7DD5E9-B765-A041-8A30-BF91292650BE}" type="sibTrans" cxnId="{364FAA96-3EB9-964A-A662-A30008D21EBE}">
      <dgm:prSet/>
      <dgm:spPr/>
      <dgm:t>
        <a:bodyPr/>
        <a:lstStyle/>
        <a:p>
          <a:endParaRPr lang="en-US"/>
        </a:p>
      </dgm:t>
    </dgm:pt>
    <dgm:pt modelId="{53EE4EE5-F387-7940-8797-E2E86B810C58}">
      <dgm:prSet phldrT="[Text]"/>
      <dgm:spPr/>
      <dgm:t>
        <a:bodyPr/>
        <a:lstStyle/>
        <a:p>
          <a:r>
            <a:rPr lang="en-US" dirty="0" smtClean="0"/>
            <a:t>U</a:t>
          </a:r>
          <a:endParaRPr lang="en-US" dirty="0"/>
        </a:p>
      </dgm:t>
    </dgm:pt>
    <dgm:pt modelId="{5AB33CBC-3854-6B43-B54D-F762D9A83BF9}" type="sibTrans" cxnId="{7805EDD6-A058-124E-973E-BAD085E4CF19}">
      <dgm:prSet/>
      <dgm:spPr/>
      <dgm:t>
        <a:bodyPr/>
        <a:lstStyle/>
        <a:p>
          <a:endParaRPr lang="en-US"/>
        </a:p>
      </dgm:t>
    </dgm:pt>
    <dgm:pt modelId="{82511F1E-BE76-414A-9C41-3B4093151A90}" type="parTrans" cxnId="{7805EDD6-A058-124E-973E-BAD085E4CF19}">
      <dgm:prSet/>
      <dgm:spPr/>
      <dgm:t>
        <a:bodyPr/>
        <a:lstStyle/>
        <a:p>
          <a:endParaRPr lang="en-US"/>
        </a:p>
      </dgm:t>
    </dgm:pt>
    <dgm:pt modelId="{EAABED88-C42B-D74E-9595-873B8E3A3053}">
      <dgm:prSet phldrT="[Text]"/>
      <dgm:spPr/>
      <dgm:t>
        <a:bodyPr/>
        <a:lstStyle/>
        <a:p>
          <a:r>
            <a:rPr lang="en-US" dirty="0" err="1" smtClean="0"/>
            <a:t>Pu</a:t>
          </a:r>
          <a:endParaRPr lang="en-US" dirty="0"/>
        </a:p>
      </dgm:t>
    </dgm:pt>
    <dgm:pt modelId="{F2E55073-6F89-394D-BDCC-7A4CF0829C79}" type="parTrans" cxnId="{531508F6-6F6F-F445-8036-EDB2FE35A680}">
      <dgm:prSet/>
      <dgm:spPr/>
      <dgm:t>
        <a:bodyPr/>
        <a:lstStyle/>
        <a:p>
          <a:endParaRPr lang="en-US"/>
        </a:p>
      </dgm:t>
    </dgm:pt>
    <dgm:pt modelId="{CF72C5DB-1696-4348-A4F4-A690EF1B4FC5}" type="sibTrans" cxnId="{531508F6-6F6F-F445-8036-EDB2FE35A680}">
      <dgm:prSet/>
      <dgm:spPr/>
      <dgm:t>
        <a:bodyPr/>
        <a:lstStyle/>
        <a:p>
          <a:endParaRPr lang="en-US"/>
        </a:p>
      </dgm:t>
    </dgm:pt>
    <dgm:pt modelId="{D6AE4B9A-85F5-3046-B430-DB6DAA743CE4}">
      <dgm:prSet phldrT="[Text]"/>
      <dgm:spPr/>
      <dgm:t>
        <a:bodyPr/>
        <a:lstStyle/>
        <a:p>
          <a:r>
            <a:rPr lang="en-US" smtClean="0"/>
            <a:t>New fuel</a:t>
          </a:r>
          <a:endParaRPr lang="en-US" dirty="0"/>
        </a:p>
      </dgm:t>
    </dgm:pt>
    <dgm:pt modelId="{8A150CB7-C773-4640-81D9-0D8FEA86587B}" type="parTrans" cxnId="{A0B799BF-5A6B-5447-9FA7-CB29E96B8AAE}">
      <dgm:prSet/>
      <dgm:spPr/>
      <dgm:t>
        <a:bodyPr/>
        <a:lstStyle/>
        <a:p>
          <a:endParaRPr lang="en-US"/>
        </a:p>
      </dgm:t>
    </dgm:pt>
    <dgm:pt modelId="{A8572BFE-9E62-2443-A1F0-356305AFD655}" type="sibTrans" cxnId="{A0B799BF-5A6B-5447-9FA7-CB29E96B8AAE}">
      <dgm:prSet/>
      <dgm:spPr/>
      <dgm:t>
        <a:bodyPr/>
        <a:lstStyle/>
        <a:p>
          <a:endParaRPr lang="en-US"/>
        </a:p>
      </dgm:t>
    </dgm:pt>
    <dgm:pt modelId="{36F4797E-5B2E-CF45-A097-C48F53EAA013}" type="pres">
      <dgm:prSet presAssocID="{EB9F1264-69AC-5F42-A8B3-AC3CEFF79B6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46E2AD9-A18A-F643-BAF2-860647DF15A0}" type="pres">
      <dgm:prSet presAssocID="{88C9E387-B643-F34C-BFB3-9EC44C088B40}" presName="hierRoot1" presStyleCnt="0"/>
      <dgm:spPr/>
    </dgm:pt>
    <dgm:pt modelId="{D200F587-94D4-514B-8A07-E3ADDC5C2B40}" type="pres">
      <dgm:prSet presAssocID="{88C9E387-B643-F34C-BFB3-9EC44C088B40}" presName="composite" presStyleCnt="0"/>
      <dgm:spPr/>
    </dgm:pt>
    <dgm:pt modelId="{5071017F-DC11-224A-B68E-41B165CD2197}" type="pres">
      <dgm:prSet presAssocID="{88C9E387-B643-F34C-BFB3-9EC44C088B40}" presName="background" presStyleLbl="node0" presStyleIdx="0" presStyleCnt="1"/>
      <dgm:spPr/>
    </dgm:pt>
    <dgm:pt modelId="{16D4FFBB-FE1F-5E45-BBC3-4E0AF5027E93}" type="pres">
      <dgm:prSet presAssocID="{88C9E387-B643-F34C-BFB3-9EC44C088B4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689428-ED32-7343-B3D5-A02FD788B23A}" type="pres">
      <dgm:prSet presAssocID="{88C9E387-B643-F34C-BFB3-9EC44C088B40}" presName="hierChild2" presStyleCnt="0"/>
      <dgm:spPr/>
    </dgm:pt>
    <dgm:pt modelId="{A1EFEFC0-F9D9-B443-B6F9-A523C8933A55}" type="pres">
      <dgm:prSet presAssocID="{82511F1E-BE76-414A-9C41-3B4093151A90}" presName="Name10" presStyleLbl="parChTrans1D2" presStyleIdx="0" presStyleCnt="3"/>
      <dgm:spPr/>
      <dgm:t>
        <a:bodyPr/>
        <a:lstStyle/>
        <a:p>
          <a:endParaRPr lang="en-US"/>
        </a:p>
      </dgm:t>
    </dgm:pt>
    <dgm:pt modelId="{D9E98F71-8C5B-0645-8A30-7A52A622502C}" type="pres">
      <dgm:prSet presAssocID="{53EE4EE5-F387-7940-8797-E2E86B810C58}" presName="hierRoot2" presStyleCnt="0"/>
      <dgm:spPr/>
    </dgm:pt>
    <dgm:pt modelId="{49DBD7C9-27DD-3449-ADAF-A013316713F8}" type="pres">
      <dgm:prSet presAssocID="{53EE4EE5-F387-7940-8797-E2E86B810C58}" presName="composite2" presStyleCnt="0"/>
      <dgm:spPr/>
    </dgm:pt>
    <dgm:pt modelId="{B69543E9-3C03-F14F-9440-8F9D05572C02}" type="pres">
      <dgm:prSet presAssocID="{53EE4EE5-F387-7940-8797-E2E86B810C58}" presName="background2" presStyleLbl="node2" presStyleIdx="0" presStyleCnt="3"/>
      <dgm:spPr/>
    </dgm:pt>
    <dgm:pt modelId="{BAB7E551-E34F-0A4A-A929-F4358FE9CAAF}" type="pres">
      <dgm:prSet presAssocID="{53EE4EE5-F387-7940-8797-E2E86B810C58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B52FCB-BB09-3C42-81F3-A9BF20434228}" type="pres">
      <dgm:prSet presAssocID="{53EE4EE5-F387-7940-8797-E2E86B810C58}" presName="hierChild3" presStyleCnt="0"/>
      <dgm:spPr/>
    </dgm:pt>
    <dgm:pt modelId="{491F0A68-472D-8D48-A4F3-4942E1034C2C}" type="pres">
      <dgm:prSet presAssocID="{572579A6-F84E-CB4B-99ED-84251FDDCBA8}" presName="Name17" presStyleLbl="parChTrans1D3" presStyleIdx="0" presStyleCnt="3"/>
      <dgm:spPr/>
      <dgm:t>
        <a:bodyPr/>
        <a:lstStyle/>
        <a:p>
          <a:endParaRPr lang="en-US"/>
        </a:p>
      </dgm:t>
    </dgm:pt>
    <dgm:pt modelId="{5DAE2602-3AA1-4742-98D1-0AE574DEF1B8}" type="pres">
      <dgm:prSet presAssocID="{F468C860-9975-F04F-BED5-E05099EC311F}" presName="hierRoot3" presStyleCnt="0"/>
      <dgm:spPr/>
    </dgm:pt>
    <dgm:pt modelId="{134E6886-234E-4846-BF6C-FD0169B95BD1}" type="pres">
      <dgm:prSet presAssocID="{F468C860-9975-F04F-BED5-E05099EC311F}" presName="composite3" presStyleCnt="0"/>
      <dgm:spPr/>
    </dgm:pt>
    <dgm:pt modelId="{B8F15E6C-34E9-454B-BF10-ACC6353E3E66}" type="pres">
      <dgm:prSet presAssocID="{F468C860-9975-F04F-BED5-E05099EC311F}" presName="background3" presStyleLbl="node3" presStyleIdx="0" presStyleCnt="3"/>
      <dgm:spPr/>
    </dgm:pt>
    <dgm:pt modelId="{BA672616-D754-BE4A-A020-618FD0C040E4}" type="pres">
      <dgm:prSet presAssocID="{F468C860-9975-F04F-BED5-E05099EC311F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5FFB6F-5F38-BE4C-BB45-706A1E0FCB94}" type="pres">
      <dgm:prSet presAssocID="{F468C860-9975-F04F-BED5-E05099EC311F}" presName="hierChild4" presStyleCnt="0"/>
      <dgm:spPr/>
    </dgm:pt>
    <dgm:pt modelId="{99E69EAC-BD17-8F46-878E-0399CE7518E7}" type="pres">
      <dgm:prSet presAssocID="{F2E55073-6F89-394D-BDCC-7A4CF0829C79}" presName="Name10" presStyleLbl="parChTrans1D2" presStyleIdx="1" presStyleCnt="3"/>
      <dgm:spPr/>
      <dgm:t>
        <a:bodyPr/>
        <a:lstStyle/>
        <a:p>
          <a:endParaRPr lang="en-US"/>
        </a:p>
      </dgm:t>
    </dgm:pt>
    <dgm:pt modelId="{E741284A-4FBD-1149-860A-1C785FCF4D51}" type="pres">
      <dgm:prSet presAssocID="{EAABED88-C42B-D74E-9595-873B8E3A3053}" presName="hierRoot2" presStyleCnt="0"/>
      <dgm:spPr/>
    </dgm:pt>
    <dgm:pt modelId="{CBDF79DD-D0AE-7841-849C-DE22A32209FB}" type="pres">
      <dgm:prSet presAssocID="{EAABED88-C42B-D74E-9595-873B8E3A3053}" presName="composite2" presStyleCnt="0"/>
      <dgm:spPr/>
    </dgm:pt>
    <dgm:pt modelId="{B0C1265B-8E3E-6541-A8FD-E95049CF88A8}" type="pres">
      <dgm:prSet presAssocID="{EAABED88-C42B-D74E-9595-873B8E3A3053}" presName="background2" presStyleLbl="node2" presStyleIdx="1" presStyleCnt="3"/>
      <dgm:spPr/>
    </dgm:pt>
    <dgm:pt modelId="{36744ADC-18D7-4947-A8D0-0F0CADAE18EB}" type="pres">
      <dgm:prSet presAssocID="{EAABED88-C42B-D74E-9595-873B8E3A3053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76AE2A-A688-3D40-BBF2-EA296816291C}" type="pres">
      <dgm:prSet presAssocID="{EAABED88-C42B-D74E-9595-873B8E3A3053}" presName="hierChild3" presStyleCnt="0"/>
      <dgm:spPr/>
    </dgm:pt>
    <dgm:pt modelId="{00993690-89C4-A54C-A0C8-D4EEF380F58E}" type="pres">
      <dgm:prSet presAssocID="{8A150CB7-C773-4640-81D9-0D8FEA86587B}" presName="Name17" presStyleLbl="parChTrans1D3" presStyleIdx="1" presStyleCnt="3"/>
      <dgm:spPr/>
      <dgm:t>
        <a:bodyPr/>
        <a:lstStyle/>
        <a:p>
          <a:endParaRPr lang="en-US"/>
        </a:p>
      </dgm:t>
    </dgm:pt>
    <dgm:pt modelId="{F0158C7B-0735-7948-9BE5-0A3080E60FD0}" type="pres">
      <dgm:prSet presAssocID="{D6AE4B9A-85F5-3046-B430-DB6DAA743CE4}" presName="hierRoot3" presStyleCnt="0"/>
      <dgm:spPr/>
    </dgm:pt>
    <dgm:pt modelId="{B618D603-2F8D-4B4C-893E-7A3346AF95FD}" type="pres">
      <dgm:prSet presAssocID="{D6AE4B9A-85F5-3046-B430-DB6DAA743CE4}" presName="composite3" presStyleCnt="0"/>
      <dgm:spPr/>
    </dgm:pt>
    <dgm:pt modelId="{BE524B52-3865-314B-A89C-0F585AA2FA48}" type="pres">
      <dgm:prSet presAssocID="{D6AE4B9A-85F5-3046-B430-DB6DAA743CE4}" presName="background3" presStyleLbl="node3" presStyleIdx="1" presStyleCnt="3"/>
      <dgm:spPr/>
    </dgm:pt>
    <dgm:pt modelId="{E58E7A06-7D88-1C4B-B6FC-06A35BDE2896}" type="pres">
      <dgm:prSet presAssocID="{D6AE4B9A-85F5-3046-B430-DB6DAA743CE4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D0EA95-459C-E84C-93EF-497620E031A2}" type="pres">
      <dgm:prSet presAssocID="{D6AE4B9A-85F5-3046-B430-DB6DAA743CE4}" presName="hierChild4" presStyleCnt="0"/>
      <dgm:spPr/>
    </dgm:pt>
    <dgm:pt modelId="{13238D39-F65C-4545-8F42-2E8C73D37896}" type="pres">
      <dgm:prSet presAssocID="{B52C0E25-230C-8240-A7AB-B1BEFEC39F48}" presName="Name10" presStyleLbl="parChTrans1D2" presStyleIdx="2" presStyleCnt="3"/>
      <dgm:spPr/>
      <dgm:t>
        <a:bodyPr/>
        <a:lstStyle/>
        <a:p>
          <a:endParaRPr lang="en-US"/>
        </a:p>
      </dgm:t>
    </dgm:pt>
    <dgm:pt modelId="{B582E21C-6143-3245-B1F2-6DA32CF95077}" type="pres">
      <dgm:prSet presAssocID="{02911F2B-29E3-3D43-B3AE-80E77600A54F}" presName="hierRoot2" presStyleCnt="0"/>
      <dgm:spPr/>
    </dgm:pt>
    <dgm:pt modelId="{7E2C6A95-0535-E04F-84D9-EC48D45C5F0E}" type="pres">
      <dgm:prSet presAssocID="{02911F2B-29E3-3D43-B3AE-80E77600A54F}" presName="composite2" presStyleCnt="0"/>
      <dgm:spPr/>
    </dgm:pt>
    <dgm:pt modelId="{4BA9A375-5C89-3444-A119-96346BDD6D97}" type="pres">
      <dgm:prSet presAssocID="{02911F2B-29E3-3D43-B3AE-80E77600A54F}" presName="background2" presStyleLbl="node2" presStyleIdx="2" presStyleCnt="3"/>
      <dgm:spPr/>
    </dgm:pt>
    <dgm:pt modelId="{45FFD997-E790-7A4E-965B-499377B6D560}" type="pres">
      <dgm:prSet presAssocID="{02911F2B-29E3-3D43-B3AE-80E77600A54F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AE6980-0330-2944-AE78-2480330AFA2D}" type="pres">
      <dgm:prSet presAssocID="{02911F2B-29E3-3D43-B3AE-80E77600A54F}" presName="hierChild3" presStyleCnt="0"/>
      <dgm:spPr/>
    </dgm:pt>
    <dgm:pt modelId="{5119A7BD-5476-BA44-98D7-30D16B52EB32}" type="pres">
      <dgm:prSet presAssocID="{51C56EF3-8DDF-FE4E-9932-01509024FE2A}" presName="Name17" presStyleLbl="parChTrans1D3" presStyleIdx="2" presStyleCnt="3"/>
      <dgm:spPr/>
      <dgm:t>
        <a:bodyPr/>
        <a:lstStyle/>
        <a:p>
          <a:endParaRPr lang="en-US"/>
        </a:p>
      </dgm:t>
    </dgm:pt>
    <dgm:pt modelId="{8683ECC5-D003-DF46-82A0-013B8D9A6C94}" type="pres">
      <dgm:prSet presAssocID="{9E2BD8B6-B104-9B4A-A9E4-B17CECA3A267}" presName="hierRoot3" presStyleCnt="0"/>
      <dgm:spPr/>
    </dgm:pt>
    <dgm:pt modelId="{E87D806E-30AC-5947-A330-C4881604686F}" type="pres">
      <dgm:prSet presAssocID="{9E2BD8B6-B104-9B4A-A9E4-B17CECA3A267}" presName="composite3" presStyleCnt="0"/>
      <dgm:spPr/>
    </dgm:pt>
    <dgm:pt modelId="{108DBD6A-2783-DD46-8C47-6B16CF5561DE}" type="pres">
      <dgm:prSet presAssocID="{9E2BD8B6-B104-9B4A-A9E4-B17CECA3A267}" presName="background3" presStyleLbl="node3" presStyleIdx="2" presStyleCnt="3"/>
      <dgm:spPr/>
    </dgm:pt>
    <dgm:pt modelId="{3241BE4B-6A89-3F4A-AB4C-BC57271990D8}" type="pres">
      <dgm:prSet presAssocID="{9E2BD8B6-B104-9B4A-A9E4-B17CECA3A267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B7F132-B21B-D54E-8D2A-2C061B1E8FD6}" type="pres">
      <dgm:prSet presAssocID="{9E2BD8B6-B104-9B4A-A9E4-B17CECA3A267}" presName="hierChild4" presStyleCnt="0"/>
      <dgm:spPr/>
    </dgm:pt>
  </dgm:ptLst>
  <dgm:cxnLst>
    <dgm:cxn modelId="{531508F6-6F6F-F445-8036-EDB2FE35A680}" srcId="{88C9E387-B643-F34C-BFB3-9EC44C088B40}" destId="{EAABED88-C42B-D74E-9595-873B8E3A3053}" srcOrd="1" destOrd="0" parTransId="{F2E55073-6F89-394D-BDCC-7A4CF0829C79}" sibTransId="{CF72C5DB-1696-4348-A4F4-A690EF1B4FC5}"/>
    <dgm:cxn modelId="{FE39680D-FDEB-034F-B546-E47AC55C639D}" type="presOf" srcId="{F468C860-9975-F04F-BED5-E05099EC311F}" destId="{BA672616-D754-BE4A-A020-618FD0C040E4}" srcOrd="0" destOrd="0" presId="urn:microsoft.com/office/officeart/2005/8/layout/hierarchy1"/>
    <dgm:cxn modelId="{028FA3C1-E147-3C4D-AF77-72A19C543E49}" type="presOf" srcId="{51C56EF3-8DDF-FE4E-9932-01509024FE2A}" destId="{5119A7BD-5476-BA44-98D7-30D16B52EB32}" srcOrd="0" destOrd="0" presId="urn:microsoft.com/office/officeart/2005/8/layout/hierarchy1"/>
    <dgm:cxn modelId="{17C3DBC7-975E-5D4C-8D56-1741AD247DDD}" srcId="{EB9F1264-69AC-5F42-A8B3-AC3CEFF79B65}" destId="{88C9E387-B643-F34C-BFB3-9EC44C088B40}" srcOrd="0" destOrd="0" parTransId="{D7FFE929-0590-214F-911E-7D76CDE02F24}" sibTransId="{B3D161AC-1AA4-B342-9D46-D3F84F6C1663}"/>
    <dgm:cxn modelId="{84C7C397-3F75-2848-90C9-4906332BAA85}" type="presOf" srcId="{F2E55073-6F89-394D-BDCC-7A4CF0829C79}" destId="{99E69EAC-BD17-8F46-878E-0399CE7518E7}" srcOrd="0" destOrd="0" presId="urn:microsoft.com/office/officeart/2005/8/layout/hierarchy1"/>
    <dgm:cxn modelId="{35E3D1D8-7144-3F43-B809-A77C76D45C06}" type="presOf" srcId="{02911F2B-29E3-3D43-B3AE-80E77600A54F}" destId="{45FFD997-E790-7A4E-965B-499377B6D560}" srcOrd="0" destOrd="0" presId="urn:microsoft.com/office/officeart/2005/8/layout/hierarchy1"/>
    <dgm:cxn modelId="{364FAA96-3EB9-964A-A662-A30008D21EBE}" srcId="{02911F2B-29E3-3D43-B3AE-80E77600A54F}" destId="{9E2BD8B6-B104-9B4A-A9E4-B17CECA3A267}" srcOrd="0" destOrd="0" parTransId="{51C56EF3-8DDF-FE4E-9932-01509024FE2A}" sibTransId="{EB7DD5E9-B765-A041-8A30-BF91292650BE}"/>
    <dgm:cxn modelId="{52A27FC9-6465-C241-9F48-F1789F7538F0}" type="presOf" srcId="{88C9E387-B643-F34C-BFB3-9EC44C088B40}" destId="{16D4FFBB-FE1F-5E45-BBC3-4E0AF5027E93}" srcOrd="0" destOrd="0" presId="urn:microsoft.com/office/officeart/2005/8/layout/hierarchy1"/>
    <dgm:cxn modelId="{0184EF20-AF99-1843-94F3-FB2C6DD2CBDF}" type="presOf" srcId="{572579A6-F84E-CB4B-99ED-84251FDDCBA8}" destId="{491F0A68-472D-8D48-A4F3-4942E1034C2C}" srcOrd="0" destOrd="0" presId="urn:microsoft.com/office/officeart/2005/8/layout/hierarchy1"/>
    <dgm:cxn modelId="{FDFF2345-4202-CB4C-81C9-3BE2B87BFB2F}" type="presOf" srcId="{82511F1E-BE76-414A-9C41-3B4093151A90}" destId="{A1EFEFC0-F9D9-B443-B6F9-A523C8933A55}" srcOrd="0" destOrd="0" presId="urn:microsoft.com/office/officeart/2005/8/layout/hierarchy1"/>
    <dgm:cxn modelId="{B20CED0E-AD01-9343-8BBA-37A4ED30131A}" type="presOf" srcId="{D6AE4B9A-85F5-3046-B430-DB6DAA743CE4}" destId="{E58E7A06-7D88-1C4B-B6FC-06A35BDE2896}" srcOrd="0" destOrd="0" presId="urn:microsoft.com/office/officeart/2005/8/layout/hierarchy1"/>
    <dgm:cxn modelId="{F545A2F8-AFF7-BE4B-9AC5-52D082C25612}" type="presOf" srcId="{8A150CB7-C773-4640-81D9-0D8FEA86587B}" destId="{00993690-89C4-A54C-A0C8-D4EEF380F58E}" srcOrd="0" destOrd="0" presId="urn:microsoft.com/office/officeart/2005/8/layout/hierarchy1"/>
    <dgm:cxn modelId="{315B5E3F-7200-F94A-9CDE-C5B188133A47}" srcId="{53EE4EE5-F387-7940-8797-E2E86B810C58}" destId="{F468C860-9975-F04F-BED5-E05099EC311F}" srcOrd="0" destOrd="0" parTransId="{572579A6-F84E-CB4B-99ED-84251FDDCBA8}" sibTransId="{C2FE23D0-A765-4647-B24B-421C140A5E79}"/>
    <dgm:cxn modelId="{501076E6-2045-9442-9320-EA483CA4CAA6}" type="presOf" srcId="{9E2BD8B6-B104-9B4A-A9E4-B17CECA3A267}" destId="{3241BE4B-6A89-3F4A-AB4C-BC57271990D8}" srcOrd="0" destOrd="0" presId="urn:microsoft.com/office/officeart/2005/8/layout/hierarchy1"/>
    <dgm:cxn modelId="{7805EDD6-A058-124E-973E-BAD085E4CF19}" srcId="{88C9E387-B643-F34C-BFB3-9EC44C088B40}" destId="{53EE4EE5-F387-7940-8797-E2E86B810C58}" srcOrd="0" destOrd="0" parTransId="{82511F1E-BE76-414A-9C41-3B4093151A90}" sibTransId="{5AB33CBC-3854-6B43-B54D-F762D9A83BF9}"/>
    <dgm:cxn modelId="{A0B799BF-5A6B-5447-9FA7-CB29E96B8AAE}" srcId="{EAABED88-C42B-D74E-9595-873B8E3A3053}" destId="{D6AE4B9A-85F5-3046-B430-DB6DAA743CE4}" srcOrd="0" destOrd="0" parTransId="{8A150CB7-C773-4640-81D9-0D8FEA86587B}" sibTransId="{A8572BFE-9E62-2443-A1F0-356305AFD655}"/>
    <dgm:cxn modelId="{31030FFC-C512-9947-987B-1C49CFC76088}" srcId="{88C9E387-B643-F34C-BFB3-9EC44C088B40}" destId="{02911F2B-29E3-3D43-B3AE-80E77600A54F}" srcOrd="2" destOrd="0" parTransId="{B52C0E25-230C-8240-A7AB-B1BEFEC39F48}" sibTransId="{C07ACBD9-9237-FE4D-8A60-3EE0AF477C75}"/>
    <dgm:cxn modelId="{2628FF75-22A0-C148-A306-21B76CECE19B}" type="presOf" srcId="{EAABED88-C42B-D74E-9595-873B8E3A3053}" destId="{36744ADC-18D7-4947-A8D0-0F0CADAE18EB}" srcOrd="0" destOrd="0" presId="urn:microsoft.com/office/officeart/2005/8/layout/hierarchy1"/>
    <dgm:cxn modelId="{FCA32768-E476-1647-A703-EDF68BD5C468}" type="presOf" srcId="{53EE4EE5-F387-7940-8797-E2E86B810C58}" destId="{BAB7E551-E34F-0A4A-A929-F4358FE9CAAF}" srcOrd="0" destOrd="0" presId="urn:microsoft.com/office/officeart/2005/8/layout/hierarchy1"/>
    <dgm:cxn modelId="{F679E4C2-B84C-6048-945E-DAAC90429A9F}" type="presOf" srcId="{EB9F1264-69AC-5F42-A8B3-AC3CEFF79B65}" destId="{36F4797E-5B2E-CF45-A097-C48F53EAA013}" srcOrd="0" destOrd="0" presId="urn:microsoft.com/office/officeart/2005/8/layout/hierarchy1"/>
    <dgm:cxn modelId="{2ACC4DF2-2623-4F40-A836-D3E7B7594889}" type="presOf" srcId="{B52C0E25-230C-8240-A7AB-B1BEFEC39F48}" destId="{13238D39-F65C-4545-8F42-2E8C73D37896}" srcOrd="0" destOrd="0" presId="urn:microsoft.com/office/officeart/2005/8/layout/hierarchy1"/>
    <dgm:cxn modelId="{D628E371-E64B-F946-A355-F553724F13AC}" type="presParOf" srcId="{36F4797E-5B2E-CF45-A097-C48F53EAA013}" destId="{D46E2AD9-A18A-F643-BAF2-860647DF15A0}" srcOrd="0" destOrd="0" presId="urn:microsoft.com/office/officeart/2005/8/layout/hierarchy1"/>
    <dgm:cxn modelId="{EB6DC77F-DFEC-E543-A441-3DF08FD6803F}" type="presParOf" srcId="{D46E2AD9-A18A-F643-BAF2-860647DF15A0}" destId="{D200F587-94D4-514B-8A07-E3ADDC5C2B40}" srcOrd="0" destOrd="0" presId="urn:microsoft.com/office/officeart/2005/8/layout/hierarchy1"/>
    <dgm:cxn modelId="{91CAB5FC-B83A-CC4C-ADB5-CE3837FF1B23}" type="presParOf" srcId="{D200F587-94D4-514B-8A07-E3ADDC5C2B40}" destId="{5071017F-DC11-224A-B68E-41B165CD2197}" srcOrd="0" destOrd="0" presId="urn:microsoft.com/office/officeart/2005/8/layout/hierarchy1"/>
    <dgm:cxn modelId="{811874F9-4AE4-C848-9C62-00540E97C9AC}" type="presParOf" srcId="{D200F587-94D4-514B-8A07-E3ADDC5C2B40}" destId="{16D4FFBB-FE1F-5E45-BBC3-4E0AF5027E93}" srcOrd="1" destOrd="0" presId="urn:microsoft.com/office/officeart/2005/8/layout/hierarchy1"/>
    <dgm:cxn modelId="{3A3D8156-EB78-794F-B92C-D5B827826A97}" type="presParOf" srcId="{D46E2AD9-A18A-F643-BAF2-860647DF15A0}" destId="{CC689428-ED32-7343-B3D5-A02FD788B23A}" srcOrd="1" destOrd="0" presId="urn:microsoft.com/office/officeart/2005/8/layout/hierarchy1"/>
    <dgm:cxn modelId="{85C93796-CD91-5649-B74B-F199AF7C49EE}" type="presParOf" srcId="{CC689428-ED32-7343-B3D5-A02FD788B23A}" destId="{A1EFEFC0-F9D9-B443-B6F9-A523C8933A55}" srcOrd="0" destOrd="0" presId="urn:microsoft.com/office/officeart/2005/8/layout/hierarchy1"/>
    <dgm:cxn modelId="{E03420EE-EE4F-0442-972C-35C38839672F}" type="presParOf" srcId="{CC689428-ED32-7343-B3D5-A02FD788B23A}" destId="{D9E98F71-8C5B-0645-8A30-7A52A622502C}" srcOrd="1" destOrd="0" presId="urn:microsoft.com/office/officeart/2005/8/layout/hierarchy1"/>
    <dgm:cxn modelId="{136F224C-BDC4-5A44-AD2E-3EA06C6D4B23}" type="presParOf" srcId="{D9E98F71-8C5B-0645-8A30-7A52A622502C}" destId="{49DBD7C9-27DD-3449-ADAF-A013316713F8}" srcOrd="0" destOrd="0" presId="urn:microsoft.com/office/officeart/2005/8/layout/hierarchy1"/>
    <dgm:cxn modelId="{EA2D7300-3B0A-A846-A48C-3BAD4DC3CA6D}" type="presParOf" srcId="{49DBD7C9-27DD-3449-ADAF-A013316713F8}" destId="{B69543E9-3C03-F14F-9440-8F9D05572C02}" srcOrd="0" destOrd="0" presId="urn:microsoft.com/office/officeart/2005/8/layout/hierarchy1"/>
    <dgm:cxn modelId="{D58E5B2B-7334-614C-B8B8-30EB0661D862}" type="presParOf" srcId="{49DBD7C9-27DD-3449-ADAF-A013316713F8}" destId="{BAB7E551-E34F-0A4A-A929-F4358FE9CAAF}" srcOrd="1" destOrd="0" presId="urn:microsoft.com/office/officeart/2005/8/layout/hierarchy1"/>
    <dgm:cxn modelId="{124BA983-F646-AC42-B775-5A347CA102C4}" type="presParOf" srcId="{D9E98F71-8C5B-0645-8A30-7A52A622502C}" destId="{B6B52FCB-BB09-3C42-81F3-A9BF20434228}" srcOrd="1" destOrd="0" presId="urn:microsoft.com/office/officeart/2005/8/layout/hierarchy1"/>
    <dgm:cxn modelId="{608373B9-B130-064D-A1EF-8622A234A4E5}" type="presParOf" srcId="{B6B52FCB-BB09-3C42-81F3-A9BF20434228}" destId="{491F0A68-472D-8D48-A4F3-4942E1034C2C}" srcOrd="0" destOrd="0" presId="urn:microsoft.com/office/officeart/2005/8/layout/hierarchy1"/>
    <dgm:cxn modelId="{F1A0EF22-5C31-1A4F-833A-AE83A46F57F1}" type="presParOf" srcId="{B6B52FCB-BB09-3C42-81F3-A9BF20434228}" destId="{5DAE2602-3AA1-4742-98D1-0AE574DEF1B8}" srcOrd="1" destOrd="0" presId="urn:microsoft.com/office/officeart/2005/8/layout/hierarchy1"/>
    <dgm:cxn modelId="{2E0CC5F4-A189-F74C-ADC7-F46D04645C3D}" type="presParOf" srcId="{5DAE2602-3AA1-4742-98D1-0AE574DEF1B8}" destId="{134E6886-234E-4846-BF6C-FD0169B95BD1}" srcOrd="0" destOrd="0" presId="urn:microsoft.com/office/officeart/2005/8/layout/hierarchy1"/>
    <dgm:cxn modelId="{2D0DE955-1E73-474A-A98D-E2F772A5224B}" type="presParOf" srcId="{134E6886-234E-4846-BF6C-FD0169B95BD1}" destId="{B8F15E6C-34E9-454B-BF10-ACC6353E3E66}" srcOrd="0" destOrd="0" presId="urn:microsoft.com/office/officeart/2005/8/layout/hierarchy1"/>
    <dgm:cxn modelId="{B6C51BA1-9CDF-3842-ACD0-9F425CFD5311}" type="presParOf" srcId="{134E6886-234E-4846-BF6C-FD0169B95BD1}" destId="{BA672616-D754-BE4A-A020-618FD0C040E4}" srcOrd="1" destOrd="0" presId="urn:microsoft.com/office/officeart/2005/8/layout/hierarchy1"/>
    <dgm:cxn modelId="{58A25D63-C907-B94D-80CB-FDFA092F3387}" type="presParOf" srcId="{5DAE2602-3AA1-4742-98D1-0AE574DEF1B8}" destId="{7F5FFB6F-5F38-BE4C-BB45-706A1E0FCB94}" srcOrd="1" destOrd="0" presId="urn:microsoft.com/office/officeart/2005/8/layout/hierarchy1"/>
    <dgm:cxn modelId="{6DA81F77-E0F7-C34C-9C67-04A972D4E507}" type="presParOf" srcId="{CC689428-ED32-7343-B3D5-A02FD788B23A}" destId="{99E69EAC-BD17-8F46-878E-0399CE7518E7}" srcOrd="2" destOrd="0" presId="urn:microsoft.com/office/officeart/2005/8/layout/hierarchy1"/>
    <dgm:cxn modelId="{19716737-A95C-9B4F-9A4E-E7E85A89912D}" type="presParOf" srcId="{CC689428-ED32-7343-B3D5-A02FD788B23A}" destId="{E741284A-4FBD-1149-860A-1C785FCF4D51}" srcOrd="3" destOrd="0" presId="urn:microsoft.com/office/officeart/2005/8/layout/hierarchy1"/>
    <dgm:cxn modelId="{22FFF8E7-FD2E-1E4A-B9F6-B46F8948B6BA}" type="presParOf" srcId="{E741284A-4FBD-1149-860A-1C785FCF4D51}" destId="{CBDF79DD-D0AE-7841-849C-DE22A32209FB}" srcOrd="0" destOrd="0" presId="urn:microsoft.com/office/officeart/2005/8/layout/hierarchy1"/>
    <dgm:cxn modelId="{78327C43-24FB-6A49-A7B3-A48C84DE1BD7}" type="presParOf" srcId="{CBDF79DD-D0AE-7841-849C-DE22A32209FB}" destId="{B0C1265B-8E3E-6541-A8FD-E95049CF88A8}" srcOrd="0" destOrd="0" presId="urn:microsoft.com/office/officeart/2005/8/layout/hierarchy1"/>
    <dgm:cxn modelId="{4E5F4CF9-4D2C-8444-A481-FEE2E7698472}" type="presParOf" srcId="{CBDF79DD-D0AE-7841-849C-DE22A32209FB}" destId="{36744ADC-18D7-4947-A8D0-0F0CADAE18EB}" srcOrd="1" destOrd="0" presId="urn:microsoft.com/office/officeart/2005/8/layout/hierarchy1"/>
    <dgm:cxn modelId="{7D670043-8F42-114E-80F9-B89289DEF18A}" type="presParOf" srcId="{E741284A-4FBD-1149-860A-1C785FCF4D51}" destId="{F276AE2A-A688-3D40-BBF2-EA296816291C}" srcOrd="1" destOrd="0" presId="urn:microsoft.com/office/officeart/2005/8/layout/hierarchy1"/>
    <dgm:cxn modelId="{A1559807-E1EA-7A44-9D13-7ECBDFF73529}" type="presParOf" srcId="{F276AE2A-A688-3D40-BBF2-EA296816291C}" destId="{00993690-89C4-A54C-A0C8-D4EEF380F58E}" srcOrd="0" destOrd="0" presId="urn:microsoft.com/office/officeart/2005/8/layout/hierarchy1"/>
    <dgm:cxn modelId="{8A2E8D78-15D6-BE41-AB18-29C3F50061F2}" type="presParOf" srcId="{F276AE2A-A688-3D40-BBF2-EA296816291C}" destId="{F0158C7B-0735-7948-9BE5-0A3080E60FD0}" srcOrd="1" destOrd="0" presId="urn:microsoft.com/office/officeart/2005/8/layout/hierarchy1"/>
    <dgm:cxn modelId="{3906A9A4-4159-B140-B886-3C9C81A9C0C7}" type="presParOf" srcId="{F0158C7B-0735-7948-9BE5-0A3080E60FD0}" destId="{B618D603-2F8D-4B4C-893E-7A3346AF95FD}" srcOrd="0" destOrd="0" presId="urn:microsoft.com/office/officeart/2005/8/layout/hierarchy1"/>
    <dgm:cxn modelId="{DFE694CB-3AAB-BF4A-BA55-DDFB8908F73C}" type="presParOf" srcId="{B618D603-2F8D-4B4C-893E-7A3346AF95FD}" destId="{BE524B52-3865-314B-A89C-0F585AA2FA48}" srcOrd="0" destOrd="0" presId="urn:microsoft.com/office/officeart/2005/8/layout/hierarchy1"/>
    <dgm:cxn modelId="{39F9E40D-E083-D544-9A48-68AFF0BD8417}" type="presParOf" srcId="{B618D603-2F8D-4B4C-893E-7A3346AF95FD}" destId="{E58E7A06-7D88-1C4B-B6FC-06A35BDE2896}" srcOrd="1" destOrd="0" presId="urn:microsoft.com/office/officeart/2005/8/layout/hierarchy1"/>
    <dgm:cxn modelId="{95C53872-D463-3C45-BD30-873F7D9108DA}" type="presParOf" srcId="{F0158C7B-0735-7948-9BE5-0A3080E60FD0}" destId="{6AD0EA95-459C-E84C-93EF-497620E031A2}" srcOrd="1" destOrd="0" presId="urn:microsoft.com/office/officeart/2005/8/layout/hierarchy1"/>
    <dgm:cxn modelId="{20DBC33B-9E86-6C47-A1DE-C9A9168D5D6C}" type="presParOf" srcId="{CC689428-ED32-7343-B3D5-A02FD788B23A}" destId="{13238D39-F65C-4545-8F42-2E8C73D37896}" srcOrd="4" destOrd="0" presId="urn:microsoft.com/office/officeart/2005/8/layout/hierarchy1"/>
    <dgm:cxn modelId="{78397147-2D8C-C443-AA72-4051CC6F2F3A}" type="presParOf" srcId="{CC689428-ED32-7343-B3D5-A02FD788B23A}" destId="{B582E21C-6143-3245-B1F2-6DA32CF95077}" srcOrd="5" destOrd="0" presId="urn:microsoft.com/office/officeart/2005/8/layout/hierarchy1"/>
    <dgm:cxn modelId="{6A2FEC06-966A-084F-910B-28A3B4FF08BA}" type="presParOf" srcId="{B582E21C-6143-3245-B1F2-6DA32CF95077}" destId="{7E2C6A95-0535-E04F-84D9-EC48D45C5F0E}" srcOrd="0" destOrd="0" presId="urn:microsoft.com/office/officeart/2005/8/layout/hierarchy1"/>
    <dgm:cxn modelId="{81E8E3FB-B372-BF4C-B82E-9F3ABD2C0938}" type="presParOf" srcId="{7E2C6A95-0535-E04F-84D9-EC48D45C5F0E}" destId="{4BA9A375-5C89-3444-A119-96346BDD6D97}" srcOrd="0" destOrd="0" presId="urn:microsoft.com/office/officeart/2005/8/layout/hierarchy1"/>
    <dgm:cxn modelId="{FA354650-E670-AE4E-A878-5D20FF0D9E5D}" type="presParOf" srcId="{7E2C6A95-0535-E04F-84D9-EC48D45C5F0E}" destId="{45FFD997-E790-7A4E-965B-499377B6D560}" srcOrd="1" destOrd="0" presId="urn:microsoft.com/office/officeart/2005/8/layout/hierarchy1"/>
    <dgm:cxn modelId="{9D41DC03-EA7D-3E40-9894-817D4A7CCB04}" type="presParOf" srcId="{B582E21C-6143-3245-B1F2-6DA32CF95077}" destId="{BFAE6980-0330-2944-AE78-2480330AFA2D}" srcOrd="1" destOrd="0" presId="urn:microsoft.com/office/officeart/2005/8/layout/hierarchy1"/>
    <dgm:cxn modelId="{A1E9DC2C-CD4E-2544-94D5-87FFD1A32365}" type="presParOf" srcId="{BFAE6980-0330-2944-AE78-2480330AFA2D}" destId="{5119A7BD-5476-BA44-98D7-30D16B52EB32}" srcOrd="0" destOrd="0" presId="urn:microsoft.com/office/officeart/2005/8/layout/hierarchy1"/>
    <dgm:cxn modelId="{C24DBC4B-EF9E-F243-927D-1ACD2DF29EFC}" type="presParOf" srcId="{BFAE6980-0330-2944-AE78-2480330AFA2D}" destId="{8683ECC5-D003-DF46-82A0-013B8D9A6C94}" srcOrd="1" destOrd="0" presId="urn:microsoft.com/office/officeart/2005/8/layout/hierarchy1"/>
    <dgm:cxn modelId="{73CD4DF2-86A9-EE4A-B96C-E2457839B708}" type="presParOf" srcId="{8683ECC5-D003-DF46-82A0-013B8D9A6C94}" destId="{E87D806E-30AC-5947-A330-C4881604686F}" srcOrd="0" destOrd="0" presId="urn:microsoft.com/office/officeart/2005/8/layout/hierarchy1"/>
    <dgm:cxn modelId="{270B22DA-118D-2948-98A9-0CE32E4D4D61}" type="presParOf" srcId="{E87D806E-30AC-5947-A330-C4881604686F}" destId="{108DBD6A-2783-DD46-8C47-6B16CF5561DE}" srcOrd="0" destOrd="0" presId="urn:microsoft.com/office/officeart/2005/8/layout/hierarchy1"/>
    <dgm:cxn modelId="{50F49D2A-F8FD-DC44-AA10-0E2C60C9481E}" type="presParOf" srcId="{E87D806E-30AC-5947-A330-C4881604686F}" destId="{3241BE4B-6A89-3F4A-AB4C-BC57271990D8}" srcOrd="1" destOrd="0" presId="urn:microsoft.com/office/officeart/2005/8/layout/hierarchy1"/>
    <dgm:cxn modelId="{3E6DF399-3581-BA41-8B7C-385A9C33EEA5}" type="presParOf" srcId="{8683ECC5-D003-DF46-82A0-013B8D9A6C94}" destId="{24B7F132-B21B-D54E-8D2A-2C061B1E8FD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9A7BD-5476-BA44-98D7-30D16B52EB32}">
      <dsp:nvSpPr>
        <dsp:cNvPr id="0" name=""/>
        <dsp:cNvSpPr/>
      </dsp:nvSpPr>
      <dsp:spPr>
        <a:xfrm>
          <a:off x="5533751" y="2866361"/>
          <a:ext cx="91440" cy="5335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358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238D39-F65C-4545-8F42-2E8C73D37896}">
      <dsp:nvSpPr>
        <dsp:cNvPr id="0" name=""/>
        <dsp:cNvSpPr/>
      </dsp:nvSpPr>
      <dsp:spPr>
        <a:xfrm>
          <a:off x="3337070" y="1167742"/>
          <a:ext cx="2242401" cy="5335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3625"/>
              </a:lnTo>
              <a:lnTo>
                <a:pt x="2242401" y="363625"/>
              </a:lnTo>
              <a:lnTo>
                <a:pt x="2242401" y="53358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993690-89C4-A54C-A0C8-D4EEF380F58E}">
      <dsp:nvSpPr>
        <dsp:cNvPr id="0" name=""/>
        <dsp:cNvSpPr/>
      </dsp:nvSpPr>
      <dsp:spPr>
        <a:xfrm>
          <a:off x="3291350" y="2866361"/>
          <a:ext cx="91440" cy="5335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358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E69EAC-BD17-8F46-878E-0399CE7518E7}">
      <dsp:nvSpPr>
        <dsp:cNvPr id="0" name=""/>
        <dsp:cNvSpPr/>
      </dsp:nvSpPr>
      <dsp:spPr>
        <a:xfrm>
          <a:off x="3291350" y="1167742"/>
          <a:ext cx="91440" cy="5335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358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1F0A68-472D-8D48-A4F3-4942E1034C2C}">
      <dsp:nvSpPr>
        <dsp:cNvPr id="0" name=""/>
        <dsp:cNvSpPr/>
      </dsp:nvSpPr>
      <dsp:spPr>
        <a:xfrm>
          <a:off x="1048949" y="2866361"/>
          <a:ext cx="91440" cy="5335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358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EFEFC0-F9D9-B443-B6F9-A523C8933A55}">
      <dsp:nvSpPr>
        <dsp:cNvPr id="0" name=""/>
        <dsp:cNvSpPr/>
      </dsp:nvSpPr>
      <dsp:spPr>
        <a:xfrm>
          <a:off x="1094669" y="1167742"/>
          <a:ext cx="2242401" cy="533589"/>
        </a:xfrm>
        <a:custGeom>
          <a:avLst/>
          <a:gdLst/>
          <a:ahLst/>
          <a:cxnLst/>
          <a:rect l="0" t="0" r="0" b="0"/>
          <a:pathLst>
            <a:path>
              <a:moveTo>
                <a:pt x="2242401" y="0"/>
              </a:moveTo>
              <a:lnTo>
                <a:pt x="2242401" y="363625"/>
              </a:lnTo>
              <a:lnTo>
                <a:pt x="0" y="363625"/>
              </a:lnTo>
              <a:lnTo>
                <a:pt x="0" y="53358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71017F-DC11-224A-B68E-41B165CD2197}">
      <dsp:nvSpPr>
        <dsp:cNvPr id="0" name=""/>
        <dsp:cNvSpPr/>
      </dsp:nvSpPr>
      <dsp:spPr>
        <a:xfrm>
          <a:off x="2419724" y="2712"/>
          <a:ext cx="1834691" cy="11650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D4FFBB-FE1F-5E45-BBC3-4E0AF5027E93}">
      <dsp:nvSpPr>
        <dsp:cNvPr id="0" name=""/>
        <dsp:cNvSpPr/>
      </dsp:nvSpPr>
      <dsp:spPr>
        <a:xfrm>
          <a:off x="2623579" y="196374"/>
          <a:ext cx="1834691" cy="11650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Used fuel</a:t>
          </a:r>
          <a:endParaRPr lang="en-US" sz="2200" kern="1200" dirty="0"/>
        </a:p>
      </dsp:txBody>
      <dsp:txXfrm>
        <a:off x="2657702" y="230497"/>
        <a:ext cx="1766445" cy="1096783"/>
      </dsp:txXfrm>
    </dsp:sp>
    <dsp:sp modelId="{B69543E9-3C03-F14F-9440-8F9D05572C02}">
      <dsp:nvSpPr>
        <dsp:cNvPr id="0" name=""/>
        <dsp:cNvSpPr/>
      </dsp:nvSpPr>
      <dsp:spPr>
        <a:xfrm>
          <a:off x="177323" y="1701331"/>
          <a:ext cx="1834691" cy="11650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B7E551-E34F-0A4A-A929-F4358FE9CAAF}">
      <dsp:nvSpPr>
        <dsp:cNvPr id="0" name=""/>
        <dsp:cNvSpPr/>
      </dsp:nvSpPr>
      <dsp:spPr>
        <a:xfrm>
          <a:off x="381178" y="1894993"/>
          <a:ext cx="1834691" cy="11650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U</a:t>
          </a:r>
          <a:endParaRPr lang="en-US" sz="2200" kern="1200" dirty="0"/>
        </a:p>
      </dsp:txBody>
      <dsp:txXfrm>
        <a:off x="415301" y="1929116"/>
        <a:ext cx="1766445" cy="1096783"/>
      </dsp:txXfrm>
    </dsp:sp>
    <dsp:sp modelId="{B8F15E6C-34E9-454B-BF10-ACC6353E3E66}">
      <dsp:nvSpPr>
        <dsp:cNvPr id="0" name=""/>
        <dsp:cNvSpPr/>
      </dsp:nvSpPr>
      <dsp:spPr>
        <a:xfrm>
          <a:off x="177323" y="3399950"/>
          <a:ext cx="1834691" cy="11650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672616-D754-BE4A-A020-618FD0C040E4}">
      <dsp:nvSpPr>
        <dsp:cNvPr id="0" name=""/>
        <dsp:cNvSpPr/>
      </dsp:nvSpPr>
      <dsp:spPr>
        <a:xfrm>
          <a:off x="381178" y="3593612"/>
          <a:ext cx="1834691" cy="11650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Re-enrichment</a:t>
          </a:r>
          <a:endParaRPr lang="en-US" sz="2200" kern="1200" dirty="0"/>
        </a:p>
      </dsp:txBody>
      <dsp:txXfrm>
        <a:off x="415301" y="3627735"/>
        <a:ext cx="1766445" cy="1096783"/>
      </dsp:txXfrm>
    </dsp:sp>
    <dsp:sp modelId="{B0C1265B-8E3E-6541-A8FD-E95049CF88A8}">
      <dsp:nvSpPr>
        <dsp:cNvPr id="0" name=""/>
        <dsp:cNvSpPr/>
      </dsp:nvSpPr>
      <dsp:spPr>
        <a:xfrm>
          <a:off x="2419724" y="1701331"/>
          <a:ext cx="1834691" cy="11650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744ADC-18D7-4947-A8D0-0F0CADAE18EB}">
      <dsp:nvSpPr>
        <dsp:cNvPr id="0" name=""/>
        <dsp:cNvSpPr/>
      </dsp:nvSpPr>
      <dsp:spPr>
        <a:xfrm>
          <a:off x="2623579" y="1894993"/>
          <a:ext cx="1834691" cy="11650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Pu</a:t>
          </a:r>
          <a:endParaRPr lang="en-US" sz="2200" kern="1200" dirty="0"/>
        </a:p>
      </dsp:txBody>
      <dsp:txXfrm>
        <a:off x="2657702" y="1929116"/>
        <a:ext cx="1766445" cy="1096783"/>
      </dsp:txXfrm>
    </dsp:sp>
    <dsp:sp modelId="{BE524B52-3865-314B-A89C-0F585AA2FA48}">
      <dsp:nvSpPr>
        <dsp:cNvPr id="0" name=""/>
        <dsp:cNvSpPr/>
      </dsp:nvSpPr>
      <dsp:spPr>
        <a:xfrm>
          <a:off x="2419724" y="3399950"/>
          <a:ext cx="1834691" cy="11650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8E7A06-7D88-1C4B-B6FC-06A35BDE2896}">
      <dsp:nvSpPr>
        <dsp:cNvPr id="0" name=""/>
        <dsp:cNvSpPr/>
      </dsp:nvSpPr>
      <dsp:spPr>
        <a:xfrm>
          <a:off x="2623579" y="3593612"/>
          <a:ext cx="1834691" cy="11650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New fuel</a:t>
          </a:r>
          <a:endParaRPr lang="en-US" sz="2200" kern="1200" dirty="0"/>
        </a:p>
      </dsp:txBody>
      <dsp:txXfrm>
        <a:off x="2657702" y="3627735"/>
        <a:ext cx="1766445" cy="1096783"/>
      </dsp:txXfrm>
    </dsp:sp>
    <dsp:sp modelId="{4BA9A375-5C89-3444-A119-96346BDD6D97}">
      <dsp:nvSpPr>
        <dsp:cNvPr id="0" name=""/>
        <dsp:cNvSpPr/>
      </dsp:nvSpPr>
      <dsp:spPr>
        <a:xfrm>
          <a:off x="4662125" y="1701331"/>
          <a:ext cx="1834691" cy="11650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FFD997-E790-7A4E-965B-499377B6D560}">
      <dsp:nvSpPr>
        <dsp:cNvPr id="0" name=""/>
        <dsp:cNvSpPr/>
      </dsp:nvSpPr>
      <dsp:spPr>
        <a:xfrm>
          <a:off x="4865980" y="1894993"/>
          <a:ext cx="1834691" cy="11650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Fission products and non-</a:t>
          </a:r>
          <a:r>
            <a:rPr lang="en-US" sz="2200" kern="1200" dirty="0" err="1" smtClean="0"/>
            <a:t>Pu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TRUs</a:t>
          </a:r>
          <a:endParaRPr lang="en-US" sz="2200" kern="1200" dirty="0"/>
        </a:p>
      </dsp:txBody>
      <dsp:txXfrm>
        <a:off x="4900103" y="1929116"/>
        <a:ext cx="1766445" cy="1096783"/>
      </dsp:txXfrm>
    </dsp:sp>
    <dsp:sp modelId="{108DBD6A-2783-DD46-8C47-6B16CF5561DE}">
      <dsp:nvSpPr>
        <dsp:cNvPr id="0" name=""/>
        <dsp:cNvSpPr/>
      </dsp:nvSpPr>
      <dsp:spPr>
        <a:xfrm>
          <a:off x="4662125" y="3399950"/>
          <a:ext cx="1834691" cy="11650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41BE4B-6A89-3F4A-AB4C-BC57271990D8}">
      <dsp:nvSpPr>
        <dsp:cNvPr id="0" name=""/>
        <dsp:cNvSpPr/>
      </dsp:nvSpPr>
      <dsp:spPr>
        <a:xfrm>
          <a:off x="4865980" y="3593612"/>
          <a:ext cx="1834691" cy="11650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Vitrified Waste </a:t>
          </a:r>
          <a:endParaRPr lang="en-US" sz="2200" kern="1200" dirty="0"/>
        </a:p>
      </dsp:txBody>
      <dsp:txXfrm>
        <a:off x="4900103" y="3627735"/>
        <a:ext cx="1766445" cy="10967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5B515-AB51-E746-93EC-024619C5D6AC}" type="datetimeFigureOut">
              <a:rPr lang="en-US" smtClean="0"/>
              <a:t>6/10/13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31478-63FC-2444-B19E-99F7A983D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52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C4C690-D178-8B49-8CC9-F7620168AA25}" type="slidenum">
              <a:rPr lang="en-US">
                <a:ea typeface="ＭＳ Ｐゴシック" pitchFamily="-112" charset="-128"/>
                <a:cs typeface="ＭＳ Ｐゴシック" pitchFamily="-11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entury Schoolbook" pitchFamily="-109" charset="0"/>
                <a:ea typeface="Times New Roman" pitchFamily="-109" charset="0"/>
                <a:cs typeface="Times New Roman" pitchFamily="-109" charset="0"/>
              </a:rPr>
              <a:t>Finally, the uranium hexafluoride is shipped to a fuel fabricator, where it is manufactured into solid ceramic pellets, about the size of the end of a finger.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9" name="Shape 5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010D87-01BB-8F46-92A4-F3900C126863}" type="slidenum">
              <a:rPr lang="en-US" smtClean="0">
                <a:ea typeface="ＭＳ Ｐゴシック" pitchFamily="-112" charset="-128"/>
                <a:cs typeface="ＭＳ Ｐゴシック" pitchFamily="-11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7" name="Shape 5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>
              <a:buClr>
                <a:srgbClr val="000000"/>
              </a:buClr>
              <a:buSzPct val="78571"/>
              <a:buFont typeface="Arial"/>
              <a:buNone/>
            </a:pPr>
            <a:r>
              <a:rPr lang="en"/>
              <a:t>I like to talk about this in a simple way as: things lighter than U  &lt;---&gt;  U  &lt;---&gt; things  heavier  than U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6" name="Shape 5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F555-49BA-1641-9BEA-713C60898001}" type="datetimeFigureOut">
              <a:rPr lang="en-US" smtClean="0"/>
              <a:t>6/10/13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2EB2-0733-F64E-9835-C2D065F05C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F555-49BA-1641-9BEA-713C60898001}" type="datetimeFigureOut">
              <a:rPr lang="en-US" smtClean="0"/>
              <a:t>6/10/13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2EB2-0733-F64E-9835-C2D065F05C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F555-49BA-1641-9BEA-713C60898001}" type="datetimeFigureOut">
              <a:rPr lang="en-US" smtClean="0"/>
              <a:t>6/10/13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2EB2-0733-F64E-9835-C2D065F05C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FAEB7-B7CB-3648-B4CB-CA713B7BC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defRPr sz="3600"/>
            </a:lvl1pPr>
            <a:lvl2pPr rtl="0">
              <a:defRPr sz="3600"/>
            </a:lvl2pPr>
            <a:lvl3pPr rtl="0">
              <a:defRPr sz="3600"/>
            </a:lvl3pPr>
            <a:lvl4pPr rtl="0">
              <a:defRPr sz="3600"/>
            </a:lvl4pPr>
            <a:lvl5pPr rtl="0">
              <a:defRPr sz="3600"/>
            </a:lvl5pPr>
            <a:lvl6pPr rtl="0">
              <a:defRPr sz="3600"/>
            </a:lvl6pPr>
            <a:lvl7pPr rtl="0">
              <a:defRPr sz="3600"/>
            </a:lvl7pPr>
            <a:lvl8pPr rtl="0">
              <a:defRPr sz="3600"/>
            </a:lvl8pPr>
            <a:lvl9pPr rtl="0">
              <a:defRPr sz="3600"/>
            </a:lvl9pPr>
          </a:lstStyle>
          <a:p>
            <a:endParaRPr dirty="0"/>
          </a:p>
        </p:txBody>
      </p:sp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F555-49BA-1641-9BEA-713C60898001}" type="datetimeFigureOut">
              <a:rPr lang="en-US" smtClean="0"/>
              <a:t>6/10/13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2EB2-0733-F64E-9835-C2D065F05C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F555-49BA-1641-9BEA-713C60898001}" type="datetimeFigureOut">
              <a:rPr lang="en-US" smtClean="0"/>
              <a:t>6/10/13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2EB2-0733-F64E-9835-C2D065F05C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F555-49BA-1641-9BEA-713C60898001}" type="datetimeFigureOut">
              <a:rPr lang="en-US" smtClean="0"/>
              <a:t>6/10/13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2EB2-0733-F64E-9835-C2D065F05C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F555-49BA-1641-9BEA-713C60898001}" type="datetimeFigureOut">
              <a:rPr lang="en-US" smtClean="0"/>
              <a:t>6/10/13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2EB2-0733-F64E-9835-C2D065F05C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F555-49BA-1641-9BEA-713C60898001}" type="datetimeFigureOut">
              <a:rPr lang="en-US" smtClean="0"/>
              <a:t>6/10/13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2EB2-0733-F64E-9835-C2D065F05C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F555-49BA-1641-9BEA-713C60898001}" type="datetimeFigureOut">
              <a:rPr lang="en-US" smtClean="0"/>
              <a:t>6/10/13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2EB2-0733-F64E-9835-C2D065F05C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F555-49BA-1641-9BEA-713C60898001}" type="datetimeFigureOut">
              <a:rPr lang="en-US" smtClean="0"/>
              <a:t>6/10/13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2EB2-0733-F64E-9835-C2D065F05C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F555-49BA-1641-9BEA-713C60898001}" type="datetimeFigureOut">
              <a:rPr lang="en-US" smtClean="0"/>
              <a:t>6/10/13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2EB2-0733-F64E-9835-C2D065F05C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2F555-49BA-1641-9BEA-713C60898001}" type="datetimeFigureOut">
              <a:rPr lang="en-US" smtClean="0"/>
              <a:t>6/10/13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E2EB2-0733-F64E-9835-C2D065F05C6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631700"/>
            <a:ext cx="7772400" cy="1470025"/>
          </a:xfrm>
        </p:spPr>
        <p:txBody>
          <a:bodyPr/>
          <a:lstStyle/>
          <a:p>
            <a:r>
              <a:rPr lang="en-US" dirty="0" smtClean="0"/>
              <a:t>The Nuclear Fuel Cycle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198314"/>
          </a:xfrm>
        </p:spPr>
        <p:txBody>
          <a:bodyPr>
            <a:normAutofit/>
          </a:bodyPr>
          <a:lstStyle/>
          <a:p>
            <a:r>
              <a:rPr lang="en-US" dirty="0" smtClean="0"/>
              <a:t>Mary Lou Dunzik-Gougar, PhD</a:t>
            </a:r>
          </a:p>
          <a:p>
            <a:r>
              <a:rPr lang="en-US" dirty="0" smtClean="0"/>
              <a:t>ANS Teachers’ Workshop</a:t>
            </a:r>
          </a:p>
          <a:p>
            <a:r>
              <a:rPr lang="en-US" dirty="0" smtClean="0"/>
              <a:t>2013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254001"/>
            <a:ext cx="9105900" cy="64391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ea typeface="ＭＳ Ｐゴシック" pitchFamily="-109" charset="-128"/>
                <a:cs typeface="ＭＳ Ｐゴシック" pitchFamily="-109" charset="-128"/>
              </a:rPr>
              <a:t>Fuel Fabrication</a:t>
            </a:r>
          </a:p>
        </p:txBody>
      </p:sp>
      <p:pic>
        <p:nvPicPr>
          <p:cNvPr id="61443" name="Picture 5" descr="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" y="1884363"/>
            <a:ext cx="4806950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6" descr="uranium dioxide fue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8575" y="3108325"/>
            <a:ext cx="3810000" cy="335756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61445" name="TextBox 4"/>
          <p:cNvSpPr txBox="1">
            <a:spLocks noChangeArrowheads="1"/>
          </p:cNvSpPr>
          <p:nvPr/>
        </p:nvSpPr>
        <p:spPr bwMode="auto">
          <a:xfrm>
            <a:off x="477838" y="5131135"/>
            <a:ext cx="46307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9" charset="0"/>
              </a:rPr>
              <a:t>Uranium Oxide Ceramic Fuel Pellets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350" y="1219200"/>
            <a:ext cx="7363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Enriched UF</a:t>
            </a:r>
            <a:r>
              <a:rPr lang="en-US" sz="2400" baseline="-25000" dirty="0" smtClean="0"/>
              <a:t>6</a:t>
            </a:r>
            <a:r>
              <a:rPr lang="en-US" sz="2400" dirty="0" smtClean="0"/>
              <a:t> gas converted to uranium oxide (UO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 solid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3600" b="1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Fuel Fabrication</a:t>
            </a:r>
          </a:p>
        </p:txBody>
      </p:sp>
      <p:sp>
        <p:nvSpPr>
          <p:cNvPr id="504" name="Shape 504"/>
          <p:cNvSpPr txBox="1">
            <a:spLocks noGrp="1"/>
          </p:cNvSpPr>
          <p:nvPr>
            <p:ph type="body" idx="1"/>
          </p:nvPr>
        </p:nvSpPr>
        <p:spPr>
          <a:xfrm>
            <a:off x="457200" y="529822"/>
            <a:ext cx="8229600" cy="118490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None/>
            </a:pPr>
            <a:r>
              <a:rPr lang="en" sz="3000" b="1" i="0" u="sng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Fuel rods </a:t>
            </a:r>
            <a:r>
              <a:rPr lang="en" sz="3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filled with </a:t>
            </a:r>
            <a:r>
              <a:rPr lang="en" sz="3000" b="1" i="0" u="sng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ceramic pellets </a:t>
            </a:r>
            <a:r>
              <a:rPr lang="en" sz="30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</a:t>
            </a:r>
            <a:endParaRPr lang="en-US" sz="30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None/>
            </a:pPr>
            <a:r>
              <a:rPr lang="en" sz="30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grouped </a:t>
            </a:r>
            <a:r>
              <a:rPr lang="en" sz="3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into </a:t>
            </a:r>
            <a:r>
              <a:rPr lang="en" sz="3000" b="1" i="0" u="sng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fuel assemblies</a:t>
            </a:r>
          </a:p>
        </p:txBody>
      </p:sp>
      <p:pic>
        <p:nvPicPr>
          <p:cNvPr id="6" name="Picture 1029" descr="assembly, rod, pelle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905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>
                <a:ea typeface="ＭＳ Ｐゴシック" pitchFamily="-109" charset="-128"/>
                <a:cs typeface="ＭＳ Ｐゴシック" pitchFamily="-109" charset="-128"/>
              </a:rPr>
              <a:t>Fuel Fabrication</a:t>
            </a:r>
          </a:p>
        </p:txBody>
      </p:sp>
      <p:pic>
        <p:nvPicPr>
          <p:cNvPr id="65539" name="Picture 3" descr="moxfuelass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914400"/>
            <a:ext cx="5324475" cy="522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1752600" y="6248400"/>
            <a:ext cx="594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 pressurized water reactor fuel assembly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254001"/>
            <a:ext cx="9105900" cy="643917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>
                <a:ea typeface="ＭＳ Ｐゴシック" pitchFamily="-109" charset="-128"/>
                <a:cs typeface="ＭＳ Ｐゴシック" pitchFamily="-109" charset="-128"/>
              </a:rPr>
              <a:t>Reactors</a:t>
            </a:r>
          </a:p>
        </p:txBody>
      </p:sp>
      <p:pic>
        <p:nvPicPr>
          <p:cNvPr id="68611" name="Picture 3" descr="diablocany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990600"/>
            <a:ext cx="6324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1447800" y="5943600"/>
            <a:ext cx="6435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Diablo Canyon nuclear power plant in the U.S.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3173082" y="1976438"/>
          <a:ext cx="3251200" cy="325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1" r:id="rId3" imgW="3251200" imgH="3251200" progId="">
                  <p:embed/>
                </p:oleObj>
              </mc:Choice>
              <mc:Fallback>
                <p:oleObj r:id="rId3" imgW="3251200" imgH="32512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3082" y="1976438"/>
                        <a:ext cx="3251200" cy="325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6063"/>
            <a:ext cx="8229600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ea typeface="+mj-ea"/>
                <a:cs typeface="+mj-cs"/>
              </a:rPr>
              <a:t>In the reactor, </a:t>
            </a:r>
            <a:r>
              <a:rPr lang="en-US" sz="4000" baseline="30000" dirty="0" smtClean="0">
                <a:latin typeface="Arial" pitchFamily="32" charset="0"/>
                <a:ea typeface="+mj-ea"/>
                <a:cs typeface="+mj-cs"/>
              </a:rPr>
              <a:t>235</a:t>
            </a:r>
            <a:r>
              <a:rPr lang="en-US" sz="4000" dirty="0" smtClean="0">
                <a:latin typeface="Arial" pitchFamily="32" charset="0"/>
                <a:ea typeface="+mj-ea"/>
                <a:cs typeface="+mj-cs"/>
              </a:rPr>
              <a:t>U </a:t>
            </a:r>
            <a:r>
              <a:rPr lang="en-US" sz="4000" dirty="0" smtClean="0">
                <a:ea typeface="+mj-ea"/>
                <a:cs typeface="+mj-cs"/>
              </a:rPr>
              <a:t>fissions to produce . . .</a:t>
            </a:r>
            <a:endParaRPr lang="en-US" sz="4000" dirty="0">
              <a:ea typeface="+mj-ea"/>
              <a:cs typeface="+mj-cs"/>
            </a:endParaRPr>
          </a:p>
        </p:txBody>
      </p:sp>
      <p:sp>
        <p:nvSpPr>
          <p:cNvPr id="69635" name="TextBox 7"/>
          <p:cNvSpPr txBox="1">
            <a:spLocks noChangeArrowheads="1"/>
          </p:cNvSpPr>
          <p:nvPr/>
        </p:nvSpPr>
        <p:spPr bwMode="auto">
          <a:xfrm>
            <a:off x="195263" y="4703763"/>
            <a:ext cx="90582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Calibri" pitchFamily="-109" charset="0"/>
              </a:rPr>
              <a:t>Neutrons may</a:t>
            </a:r>
          </a:p>
          <a:p>
            <a:pPr lvl="1">
              <a:buFont typeface="Arial" pitchFamily="-109" charset="0"/>
              <a:buChar char="•"/>
            </a:pPr>
            <a:r>
              <a:rPr lang="en-US" sz="3200">
                <a:latin typeface="Calibri" pitchFamily="-109" charset="0"/>
              </a:rPr>
              <a:t>Cause new fissions to occur</a:t>
            </a:r>
          </a:p>
          <a:p>
            <a:pPr lvl="1">
              <a:buFont typeface="Arial" pitchFamily="-109" charset="0"/>
              <a:buChar char="•"/>
            </a:pPr>
            <a:r>
              <a:rPr lang="en-US" sz="3200">
                <a:latin typeface="Calibri" pitchFamily="-109" charset="0"/>
              </a:rPr>
              <a:t>Be absorbed to form unstable, radioactive nuclide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2014538" y="1169988"/>
            <a:ext cx="6540500" cy="3995737"/>
            <a:chOff x="365125" y="1371600"/>
            <a:chExt cx="8686801" cy="5334000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133600" y="2895600"/>
              <a:ext cx="3276600" cy="3810000"/>
              <a:chOff x="1344" y="1920"/>
              <a:chExt cx="2064" cy="2400"/>
            </a:xfrm>
          </p:grpSpPr>
          <p:pic>
            <p:nvPicPr>
              <p:cNvPr id="69657" name="Picture 5" descr="uranium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344" y="1920"/>
                <a:ext cx="1512" cy="1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9658" name="Picture 6" descr="fission 1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112" y="3744"/>
                <a:ext cx="570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9659" name="Picture 7" descr="fission 2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832" y="3600"/>
                <a:ext cx="576" cy="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9660" name="AutoShape 8"/>
              <p:cNvSpPr>
                <a:spLocks noChangeArrowheads="1"/>
              </p:cNvSpPr>
              <p:nvPr/>
            </p:nvSpPr>
            <p:spPr bwMode="auto">
              <a:xfrm rot="2965647">
                <a:off x="2523" y="3392"/>
                <a:ext cx="432" cy="144"/>
              </a:xfrm>
              <a:prstGeom prst="rightArrow">
                <a:avLst>
                  <a:gd name="adj1" fmla="val 50000"/>
                  <a:gd name="adj2" fmla="val 75000"/>
                </a:avLst>
              </a:prstGeom>
              <a:solidFill>
                <a:schemeClr val="tx2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r"/>
                <a:r>
                  <a:rPr lang="en-US" sz="2400">
                    <a:latin typeface="Times New Roman" pitchFamily="-109" charset="0"/>
                  </a:rPr>
                  <a:t> </a:t>
                </a:r>
              </a:p>
            </p:txBody>
          </p:sp>
          <p:sp>
            <p:nvSpPr>
              <p:cNvPr id="69661" name="AutoShape 9"/>
              <p:cNvSpPr>
                <a:spLocks noChangeArrowheads="1"/>
              </p:cNvSpPr>
              <p:nvPr/>
            </p:nvSpPr>
            <p:spPr bwMode="auto">
              <a:xfrm rot="3761867">
                <a:off x="2152" y="3568"/>
                <a:ext cx="285" cy="133"/>
              </a:xfrm>
              <a:prstGeom prst="rightArrow">
                <a:avLst>
                  <a:gd name="adj1" fmla="val 50000"/>
                  <a:gd name="adj2" fmla="val 53571"/>
                </a:avLst>
              </a:prstGeom>
              <a:solidFill>
                <a:schemeClr val="tx2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r"/>
                <a:r>
                  <a:rPr lang="en-US" sz="2400">
                    <a:latin typeface="Times New Roman" pitchFamily="-109" charset="0"/>
                  </a:rPr>
                  <a:t> </a:t>
                </a:r>
              </a:p>
            </p:txBody>
          </p:sp>
        </p:grp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381000" y="3962400"/>
              <a:ext cx="1752600" cy="444500"/>
              <a:chOff x="240" y="2496"/>
              <a:chExt cx="1104" cy="280"/>
            </a:xfrm>
          </p:grpSpPr>
          <p:sp>
            <p:nvSpPr>
              <p:cNvPr id="69655" name="AutoShape 16"/>
              <p:cNvSpPr>
                <a:spLocks noChangeArrowheads="1"/>
              </p:cNvSpPr>
              <p:nvPr/>
            </p:nvSpPr>
            <p:spPr bwMode="auto">
              <a:xfrm>
                <a:off x="576" y="2544"/>
                <a:ext cx="768" cy="144"/>
              </a:xfrm>
              <a:prstGeom prst="rightArrow">
                <a:avLst>
                  <a:gd name="adj1" fmla="val 61454"/>
                  <a:gd name="adj2" fmla="val 124296"/>
                </a:avLst>
              </a:prstGeom>
              <a:solidFill>
                <a:schemeClr val="tx2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itchFamily="-109" charset="0"/>
                </a:endParaRPr>
              </a:p>
            </p:txBody>
          </p:sp>
          <p:pic>
            <p:nvPicPr>
              <p:cNvPr id="69656" name="Picture 17" descr="neutron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020106"/>
                  </a:clrFrom>
                  <a:clrTo>
                    <a:srgbClr val="020106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40" y="2496"/>
                <a:ext cx="304" cy="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4190999" y="3505200"/>
              <a:ext cx="4860925" cy="1816100"/>
              <a:chOff x="2784" y="2400"/>
              <a:chExt cx="3062" cy="1144"/>
            </a:xfrm>
          </p:grpSpPr>
          <p:pic>
            <p:nvPicPr>
              <p:cNvPr id="69648" name="Picture 19" descr="neutron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020106"/>
                  </a:clrFrom>
                  <a:clrTo>
                    <a:srgbClr val="020106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032" y="2736"/>
                <a:ext cx="304" cy="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9649" name="Picture 20" descr="neutron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020106"/>
                  </a:clrFrom>
                  <a:clrTo>
                    <a:srgbClr val="020106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656" y="3264"/>
                <a:ext cx="304" cy="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9650" name="Picture 21" descr="neutron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020106"/>
                  </a:clrFrom>
                  <a:clrTo>
                    <a:srgbClr val="020106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992" y="2400"/>
                <a:ext cx="304" cy="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9651" name="Text Box 22"/>
              <p:cNvSpPr txBox="1">
                <a:spLocks noChangeArrowheads="1"/>
              </p:cNvSpPr>
              <p:nvPr/>
            </p:nvSpPr>
            <p:spPr bwMode="auto">
              <a:xfrm>
                <a:off x="4598" y="2809"/>
                <a:ext cx="1248" cy="36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200">
                    <a:latin typeface="Calibri" pitchFamily="-109" charset="0"/>
                  </a:rPr>
                  <a:t>Neutrons</a:t>
                </a:r>
              </a:p>
            </p:txBody>
          </p:sp>
          <p:sp>
            <p:nvSpPr>
              <p:cNvPr id="69652" name="AutoShape 23"/>
              <p:cNvSpPr>
                <a:spLocks noChangeArrowheads="1"/>
              </p:cNvSpPr>
              <p:nvPr/>
            </p:nvSpPr>
            <p:spPr bwMode="auto">
              <a:xfrm>
                <a:off x="2928" y="2448"/>
                <a:ext cx="1894" cy="144"/>
              </a:xfrm>
              <a:prstGeom prst="rightArrow">
                <a:avLst>
                  <a:gd name="adj1" fmla="val 65620"/>
                  <a:gd name="adj2" fmla="val 134024"/>
                </a:avLst>
              </a:prstGeom>
              <a:solidFill>
                <a:schemeClr val="tx2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itchFamily="-109" charset="0"/>
                </a:endParaRPr>
              </a:p>
            </p:txBody>
          </p:sp>
          <p:sp>
            <p:nvSpPr>
              <p:cNvPr id="69653" name="AutoShape 24"/>
              <p:cNvSpPr>
                <a:spLocks noChangeArrowheads="1"/>
              </p:cNvSpPr>
              <p:nvPr/>
            </p:nvSpPr>
            <p:spPr bwMode="auto">
              <a:xfrm rot="862388">
                <a:off x="2784" y="3024"/>
                <a:ext cx="1894" cy="144"/>
              </a:xfrm>
              <a:prstGeom prst="rightArrow">
                <a:avLst>
                  <a:gd name="adj1" fmla="val 65620"/>
                  <a:gd name="adj2" fmla="val 134024"/>
                </a:avLst>
              </a:prstGeom>
              <a:solidFill>
                <a:schemeClr val="tx2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itchFamily="-109" charset="0"/>
                </a:endParaRPr>
              </a:p>
            </p:txBody>
          </p:sp>
          <p:sp>
            <p:nvSpPr>
              <p:cNvPr id="69654" name="AutoShape 25"/>
              <p:cNvSpPr>
                <a:spLocks noChangeArrowheads="1"/>
              </p:cNvSpPr>
              <p:nvPr/>
            </p:nvSpPr>
            <p:spPr bwMode="auto">
              <a:xfrm rot="373968">
                <a:off x="2928" y="2688"/>
                <a:ext cx="1056" cy="144"/>
              </a:xfrm>
              <a:prstGeom prst="rightArrow">
                <a:avLst>
                  <a:gd name="adj1" fmla="val 61454"/>
                  <a:gd name="adj2" fmla="val 106944"/>
                </a:avLst>
              </a:prstGeom>
              <a:solidFill>
                <a:schemeClr val="tx2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itchFamily="-109" charset="0"/>
                </a:endParaRPr>
              </a:p>
            </p:txBody>
          </p:sp>
        </p:grpSp>
        <p:grpSp>
          <p:nvGrpSpPr>
            <p:cNvPr id="6" name="Group 32"/>
            <p:cNvGrpSpPr>
              <a:grpSpLocks/>
            </p:cNvGrpSpPr>
            <p:nvPr/>
          </p:nvGrpSpPr>
          <p:grpSpPr bwMode="auto">
            <a:xfrm>
              <a:off x="3810000" y="1371601"/>
              <a:ext cx="1825625" cy="2351089"/>
              <a:chOff x="2464" y="1008"/>
              <a:chExt cx="1150" cy="1481"/>
            </a:xfrm>
          </p:grpSpPr>
          <p:sp>
            <p:nvSpPr>
              <p:cNvPr id="69644" name="AutoShape 33"/>
              <p:cNvSpPr>
                <a:spLocks noChangeArrowheads="1"/>
              </p:cNvSpPr>
              <p:nvPr/>
            </p:nvSpPr>
            <p:spPr bwMode="auto">
              <a:xfrm rot="-2052697">
                <a:off x="2544" y="1872"/>
                <a:ext cx="1070" cy="419"/>
              </a:xfrm>
              <a:prstGeom prst="wave">
                <a:avLst>
                  <a:gd name="adj1" fmla="val 20644"/>
                  <a:gd name="adj2" fmla="val -10000"/>
                </a:avLst>
              </a:prstGeom>
              <a:gradFill rotWithShape="0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itchFamily="-109" charset="0"/>
                </a:endParaRPr>
              </a:p>
            </p:txBody>
          </p:sp>
          <p:sp>
            <p:nvSpPr>
              <p:cNvPr id="69645" name="AutoShape 34"/>
              <p:cNvSpPr>
                <a:spLocks noChangeArrowheads="1"/>
              </p:cNvSpPr>
              <p:nvPr/>
            </p:nvSpPr>
            <p:spPr bwMode="auto">
              <a:xfrm rot="5017621" flipH="1">
                <a:off x="2139" y="1682"/>
                <a:ext cx="1070" cy="419"/>
              </a:xfrm>
              <a:prstGeom prst="wave">
                <a:avLst>
                  <a:gd name="adj1" fmla="val 20644"/>
                  <a:gd name="adj2" fmla="val -10000"/>
                </a:avLst>
              </a:prstGeom>
              <a:gradFill rotWithShape="0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itchFamily="-109" charset="0"/>
                </a:endParaRPr>
              </a:p>
            </p:txBody>
          </p:sp>
          <p:sp>
            <p:nvSpPr>
              <p:cNvPr id="69646" name="AutoShape 35"/>
              <p:cNvSpPr>
                <a:spLocks noChangeArrowheads="1"/>
              </p:cNvSpPr>
              <p:nvPr/>
            </p:nvSpPr>
            <p:spPr bwMode="auto">
              <a:xfrm rot="-3512341">
                <a:off x="2301" y="1539"/>
                <a:ext cx="1481" cy="419"/>
              </a:xfrm>
              <a:prstGeom prst="wave">
                <a:avLst>
                  <a:gd name="adj1" fmla="val 20644"/>
                  <a:gd name="adj2" fmla="val -10000"/>
                </a:avLst>
              </a:prstGeom>
              <a:gradFill rotWithShape="0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itchFamily="-109" charset="0"/>
                </a:endParaRPr>
              </a:p>
            </p:txBody>
          </p:sp>
          <p:sp>
            <p:nvSpPr>
              <p:cNvPr id="69647" name="Text Box 36"/>
              <p:cNvSpPr txBox="1">
                <a:spLocks noChangeArrowheads="1"/>
              </p:cNvSpPr>
              <p:nvPr/>
            </p:nvSpPr>
            <p:spPr bwMode="auto">
              <a:xfrm>
                <a:off x="3456" y="1248"/>
                <a:ext cx="116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endParaRPr lang="en-US" sz="2400">
                  <a:latin typeface="Calibri" pitchFamily="-109" charset="0"/>
                </a:endParaRPr>
              </a:p>
            </p:txBody>
          </p:sp>
        </p:grpSp>
        <p:sp>
          <p:nvSpPr>
            <p:cNvPr id="69641" name="Text Box 37"/>
            <p:cNvSpPr txBox="1">
              <a:spLocks noChangeArrowheads="1"/>
            </p:cNvSpPr>
            <p:nvPr/>
          </p:nvSpPr>
          <p:spPr bwMode="auto">
            <a:xfrm>
              <a:off x="5333999" y="2133599"/>
              <a:ext cx="1602473" cy="575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200">
                  <a:latin typeface="Calibri" pitchFamily="-109" charset="0"/>
                </a:rPr>
                <a:t>Energy</a:t>
              </a:r>
            </a:p>
          </p:txBody>
        </p:sp>
        <p:sp>
          <p:nvSpPr>
            <p:cNvPr id="69642" name="Text Box 38"/>
            <p:cNvSpPr txBox="1">
              <a:spLocks noChangeArrowheads="1"/>
            </p:cNvSpPr>
            <p:nvPr/>
          </p:nvSpPr>
          <p:spPr bwMode="auto">
            <a:xfrm>
              <a:off x="5470526" y="5830889"/>
              <a:ext cx="3397510" cy="575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200">
                  <a:latin typeface="Calibri" pitchFamily="-109" charset="0"/>
                </a:rPr>
                <a:t>Fission Products</a:t>
              </a:r>
            </a:p>
          </p:txBody>
        </p:sp>
        <p:sp>
          <p:nvSpPr>
            <p:cNvPr id="69643" name="Text Box 39"/>
            <p:cNvSpPr txBox="1">
              <a:spLocks noChangeArrowheads="1"/>
            </p:cNvSpPr>
            <p:nvPr/>
          </p:nvSpPr>
          <p:spPr bwMode="auto">
            <a:xfrm>
              <a:off x="365125" y="4535488"/>
              <a:ext cx="1768475" cy="575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200">
                  <a:latin typeface="Calibri" pitchFamily="-109" charset="0"/>
                </a:rPr>
                <a:t>Neutron</a:t>
              </a:r>
            </a:p>
          </p:txBody>
        </p:sp>
      </p:grpSp>
    </p:spTree>
  </p:cSld>
  <p:clrMapOvr>
    <a:masterClrMapping/>
  </p:clrMapOvr>
  <p:transition xmlns:p14="http://schemas.microsoft.com/office/powerpoint/2010/main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spAutoFit/>
          </a:bodyPr>
          <a:lstStyle/>
          <a:p>
            <a:pPr lvl="0" indent="0">
              <a:buClr>
                <a:schemeClr val="lt1"/>
              </a:buClr>
              <a:buSzPct val="25000"/>
              <a:buFont typeface="Arial"/>
              <a:buNone/>
            </a:pPr>
            <a:r>
              <a:rPr lang="en"/>
              <a:t>Fuel Consumption in the Reactor</a:t>
            </a:r>
          </a:p>
        </p:txBody>
      </p:sp>
      <p:sp>
        <p:nvSpPr>
          <p:cNvPr id="512" name="Shape 512"/>
          <p:cNvSpPr txBox="1">
            <a:spLocks noGrp="1"/>
          </p:cNvSpPr>
          <p:nvPr>
            <p:ph type="body" idx="1"/>
          </p:nvPr>
        </p:nvSpPr>
        <p:spPr>
          <a:xfrm>
            <a:off x="258922" y="1600200"/>
            <a:ext cx="8885099" cy="164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3429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Fuel is in reactor for 4 – 6 years</a:t>
            </a:r>
          </a:p>
          <a:p>
            <a:pPr marL="342900" lvl="0" indent="-3429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U consumed, fission products and transuranics (mostly Pu) produced</a:t>
            </a:r>
          </a:p>
        </p:txBody>
      </p:sp>
      <p:sp>
        <p:nvSpPr>
          <p:cNvPr id="514" name="Shape 514"/>
          <p:cNvSpPr/>
          <p:nvPr/>
        </p:nvSpPr>
        <p:spPr>
          <a:xfrm>
            <a:off x="458454" y="3677541"/>
            <a:ext cx="555300" cy="3590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pPr algn="ctr">
              <a:buNone/>
            </a:pPr>
            <a:r>
              <a:rPr lang="en" dirty="0">
                <a:solidFill>
                  <a:srgbClr val="FFFFFF"/>
                </a:solidFill>
              </a:rPr>
              <a:t>4%</a:t>
            </a:r>
          </a:p>
        </p:txBody>
      </p:sp>
      <p:sp>
        <p:nvSpPr>
          <p:cNvPr id="515" name="Shape 515"/>
          <p:cNvSpPr/>
          <p:nvPr/>
        </p:nvSpPr>
        <p:spPr>
          <a:xfrm>
            <a:off x="1053879" y="5158157"/>
            <a:ext cx="148499" cy="364800"/>
          </a:xfrm>
          <a:prstGeom prst="rect">
            <a:avLst/>
          </a:prstGeom>
          <a:solidFill>
            <a:srgbClr val="4BACC6"/>
          </a:solidFill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516" name="Shape 516"/>
          <p:cNvSpPr/>
          <p:nvPr/>
        </p:nvSpPr>
        <p:spPr>
          <a:xfrm>
            <a:off x="8598253" y="5158157"/>
            <a:ext cx="71100" cy="3648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517" name="Shape 517"/>
          <p:cNvSpPr/>
          <p:nvPr/>
        </p:nvSpPr>
        <p:spPr>
          <a:xfrm>
            <a:off x="458454" y="5158158"/>
            <a:ext cx="602700" cy="36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none" lIns="0" tIns="45720" rIns="0" bIns="45720" anchor="ctr" anchorCtr="0">
            <a:noAutofit/>
          </a:bodyPr>
          <a:lstStyle/>
          <a:p>
            <a:pPr algn="ctr">
              <a:buNone/>
            </a:pPr>
            <a:r>
              <a:rPr lang="en" sz="1600" dirty="0"/>
              <a:t>3.5%</a:t>
            </a:r>
          </a:p>
        </p:txBody>
      </p:sp>
      <p:sp>
        <p:nvSpPr>
          <p:cNvPr id="518" name="Shape 518"/>
          <p:cNvSpPr/>
          <p:nvPr/>
        </p:nvSpPr>
        <p:spPr>
          <a:xfrm>
            <a:off x="8493634" y="5158157"/>
            <a:ext cx="104400" cy="36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519" name="Shape 519"/>
          <p:cNvSpPr/>
          <p:nvPr/>
        </p:nvSpPr>
        <p:spPr>
          <a:xfrm>
            <a:off x="1202379" y="5158157"/>
            <a:ext cx="7290899" cy="364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pPr algn="ctr">
              <a:buNone/>
            </a:pPr>
            <a:r>
              <a:rPr lang="en" dirty="0"/>
              <a:t>94%</a:t>
            </a:r>
          </a:p>
        </p:txBody>
      </p:sp>
      <p:sp>
        <p:nvSpPr>
          <p:cNvPr id="520" name="Shape 520"/>
          <p:cNvSpPr txBox="1"/>
          <p:nvPr/>
        </p:nvSpPr>
        <p:spPr>
          <a:xfrm>
            <a:off x="592254" y="4391225"/>
            <a:ext cx="804000" cy="37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 sz="2400" baseline="30000"/>
              <a:t>235</a:t>
            </a:r>
            <a:r>
              <a:rPr lang="en" sz="2400"/>
              <a:t>U</a:t>
            </a:r>
          </a:p>
        </p:txBody>
      </p:sp>
      <p:sp>
        <p:nvSpPr>
          <p:cNvPr id="521" name="Shape 521"/>
          <p:cNvSpPr txBox="1"/>
          <p:nvPr/>
        </p:nvSpPr>
        <p:spPr>
          <a:xfrm>
            <a:off x="4445850" y="4391225"/>
            <a:ext cx="709499" cy="37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 baseline="30000"/>
              <a:t>238</a:t>
            </a:r>
            <a:r>
              <a:rPr lang="en" sz="2400"/>
              <a:t>U</a:t>
            </a:r>
          </a:p>
        </p:txBody>
      </p:sp>
      <p:sp>
        <p:nvSpPr>
          <p:cNvPr id="522" name="Shape 522"/>
          <p:cNvSpPr txBox="1"/>
          <p:nvPr/>
        </p:nvSpPr>
        <p:spPr>
          <a:xfrm>
            <a:off x="8081300" y="4391225"/>
            <a:ext cx="813600" cy="37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Pu</a:t>
            </a:r>
          </a:p>
        </p:txBody>
      </p:sp>
      <p:sp>
        <p:nvSpPr>
          <p:cNvPr id="523" name="Shape 523"/>
          <p:cNvSpPr txBox="1"/>
          <p:nvPr/>
        </p:nvSpPr>
        <p:spPr>
          <a:xfrm>
            <a:off x="-3845" y="5886750"/>
            <a:ext cx="1400099" cy="74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algn="ctr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Fission</a:t>
            </a:r>
          </a:p>
          <a:p>
            <a:pPr lvl="0" algn="ctr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Products</a:t>
            </a:r>
          </a:p>
        </p:txBody>
      </p:sp>
      <p:sp>
        <p:nvSpPr>
          <p:cNvPr id="524" name="Shape 524"/>
          <p:cNvSpPr txBox="1"/>
          <p:nvPr/>
        </p:nvSpPr>
        <p:spPr>
          <a:xfrm>
            <a:off x="7084403" y="5886750"/>
            <a:ext cx="2118600" cy="74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algn="ctr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 dirty="0"/>
              <a:t>Transuranics</a:t>
            </a:r>
          </a:p>
          <a:p>
            <a:pPr lvl="0" algn="ctr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 dirty="0"/>
              <a:t>(or Actinides)</a:t>
            </a:r>
          </a:p>
        </p:txBody>
      </p:sp>
      <p:cxnSp>
        <p:nvCxnSpPr>
          <p:cNvPr id="525" name="Shape 525"/>
          <p:cNvCxnSpPr>
            <a:stCxn id="520" idx="0"/>
            <a:endCxn id="514" idx="2"/>
          </p:cNvCxnSpPr>
          <p:nvPr/>
        </p:nvCxnSpPr>
        <p:spPr>
          <a:xfrm rot="10800000">
            <a:off x="736104" y="4036641"/>
            <a:ext cx="258150" cy="354583"/>
          </a:xfrm>
          <a:prstGeom prst="straightConnector1">
            <a:avLst/>
          </a:prstGeom>
          <a:noFill/>
          <a:ln w="19050" cap="flat">
            <a:solidFill>
              <a:schemeClr val="accent5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26" name="Shape 526"/>
          <p:cNvCxnSpPr>
            <a:stCxn id="520" idx="2"/>
          </p:cNvCxnSpPr>
          <p:nvPr/>
        </p:nvCxnSpPr>
        <p:spPr>
          <a:xfrm>
            <a:off x="994254" y="4769525"/>
            <a:ext cx="140999" cy="387899"/>
          </a:xfrm>
          <a:prstGeom prst="straightConnector1">
            <a:avLst/>
          </a:prstGeom>
          <a:noFill/>
          <a:ln w="19050" cap="flat">
            <a:solidFill>
              <a:schemeClr val="accent5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27" name="Shape 527"/>
          <p:cNvCxnSpPr>
            <a:stCxn id="521" idx="0"/>
            <a:endCxn id="528" idx="2"/>
          </p:cNvCxnSpPr>
          <p:nvPr/>
        </p:nvCxnSpPr>
        <p:spPr>
          <a:xfrm rot="10800000" flipH="1">
            <a:off x="4800599" y="4036641"/>
            <a:ext cx="27954" cy="354583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29" name="Shape 529"/>
          <p:cNvCxnSpPr>
            <a:stCxn id="521" idx="2"/>
            <a:endCxn id="519" idx="0"/>
          </p:cNvCxnSpPr>
          <p:nvPr/>
        </p:nvCxnSpPr>
        <p:spPr>
          <a:xfrm>
            <a:off x="4800599" y="4769525"/>
            <a:ext cx="47229" cy="388632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30" name="Shape 530"/>
          <p:cNvCxnSpPr>
            <a:stCxn id="522" idx="2"/>
            <a:endCxn id="518" idx="0"/>
          </p:cNvCxnSpPr>
          <p:nvPr/>
        </p:nvCxnSpPr>
        <p:spPr>
          <a:xfrm>
            <a:off x="8488100" y="4769525"/>
            <a:ext cx="57734" cy="388632"/>
          </a:xfrm>
          <a:prstGeom prst="straightConnector1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31" name="Shape 531"/>
          <p:cNvCxnSpPr>
            <a:stCxn id="523" idx="0"/>
            <a:endCxn id="517" idx="2"/>
          </p:cNvCxnSpPr>
          <p:nvPr/>
        </p:nvCxnSpPr>
        <p:spPr>
          <a:xfrm rot="5400000" flipH="1" flipV="1">
            <a:off x="546108" y="5673055"/>
            <a:ext cx="363792" cy="63599"/>
          </a:xfrm>
          <a:prstGeom prst="straightConnector1">
            <a:avLst/>
          </a:prstGeom>
          <a:noFill/>
          <a:ln w="19050" cap="flat">
            <a:solidFill>
              <a:schemeClr val="accent6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32" name="Shape 532"/>
          <p:cNvCxnSpPr>
            <a:stCxn id="524" idx="0"/>
            <a:endCxn id="516" idx="2"/>
          </p:cNvCxnSpPr>
          <p:nvPr/>
        </p:nvCxnSpPr>
        <p:spPr>
          <a:xfrm rot="10800000" flipH="1">
            <a:off x="8143703" y="5522957"/>
            <a:ext cx="490099" cy="363792"/>
          </a:xfrm>
          <a:prstGeom prst="straightConnector1">
            <a:avLst/>
          </a:prstGeom>
          <a:noFill/>
          <a:ln w="19050" cap="flat">
            <a:solidFill>
              <a:srgbClr val="9BBB59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28" name="Shape 528"/>
          <p:cNvSpPr/>
          <p:nvPr/>
        </p:nvSpPr>
        <p:spPr>
          <a:xfrm>
            <a:off x="994254" y="3677541"/>
            <a:ext cx="7668600" cy="3590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pPr algn="ctr">
              <a:buNone/>
            </a:pPr>
            <a:r>
              <a:rPr lang="en"/>
              <a:t>96%</a:t>
            </a:r>
          </a:p>
        </p:txBody>
      </p:sp>
      <p:sp>
        <p:nvSpPr>
          <p:cNvPr id="533" name="Shape 533"/>
          <p:cNvSpPr txBox="1"/>
          <p:nvPr/>
        </p:nvSpPr>
        <p:spPr>
          <a:xfrm>
            <a:off x="3663750" y="3239850"/>
            <a:ext cx="1816499" cy="37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algn="ctr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Fresh Fuel</a:t>
            </a:r>
          </a:p>
        </p:txBody>
      </p:sp>
      <p:sp>
        <p:nvSpPr>
          <p:cNvPr id="534" name="Shape 534"/>
          <p:cNvSpPr txBox="1"/>
          <p:nvPr/>
        </p:nvSpPr>
        <p:spPr>
          <a:xfrm>
            <a:off x="3663750" y="5595200"/>
            <a:ext cx="1816499" cy="37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algn="ctr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Used Fuel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254001"/>
            <a:ext cx="9105900" cy="64391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254001"/>
            <a:ext cx="9105900" cy="643917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Used Nuclear Fuel Storage</a:t>
            </a:r>
          </a:p>
        </p:txBody>
      </p:sp>
      <p:sp>
        <p:nvSpPr>
          <p:cNvPr id="541" name="Shape 541"/>
          <p:cNvSpPr/>
          <p:nvPr/>
        </p:nvSpPr>
        <p:spPr>
          <a:xfrm>
            <a:off x="5691453" y="4290487"/>
            <a:ext cx="3308036" cy="248102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542" name="Shape 542"/>
          <p:cNvSpPr/>
          <p:nvPr/>
        </p:nvSpPr>
        <p:spPr>
          <a:xfrm>
            <a:off x="216616" y="1390607"/>
            <a:ext cx="2446594" cy="383979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543" name="Shape 543"/>
          <p:cNvSpPr txBox="1">
            <a:spLocks noGrp="1"/>
          </p:cNvSpPr>
          <p:nvPr>
            <p:ph type="body" idx="1"/>
          </p:nvPr>
        </p:nvSpPr>
        <p:spPr>
          <a:xfrm>
            <a:off x="2922136" y="590729"/>
            <a:ext cx="5764664" cy="34085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Used fuel first stored in pool at least 5 years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Cooling and shielding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Older fuel can move to dry casks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Air cools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Steel and </a:t>
            </a:r>
            <a:r>
              <a:rPr lang="en" sz="2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concrete shields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254001"/>
            <a:ext cx="9105900" cy="643917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500" y="10287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Fuel recycle/reprocessing</a:t>
            </a:r>
            <a:endParaRPr lang="en-US" dirty="0"/>
          </a:p>
        </p:txBody>
      </p:sp>
      <p:sp>
        <p:nvSpPr>
          <p:cNvPr id="4" name="Shape 744"/>
          <p:cNvSpPr/>
          <p:nvPr/>
        </p:nvSpPr>
        <p:spPr>
          <a:xfrm>
            <a:off x="6305188" y="156494"/>
            <a:ext cx="2838811" cy="287099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5" name="Shape 514"/>
          <p:cNvSpPr/>
          <p:nvPr/>
        </p:nvSpPr>
        <p:spPr>
          <a:xfrm>
            <a:off x="458454" y="3677541"/>
            <a:ext cx="555300" cy="3590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pPr algn="ctr">
              <a:buNone/>
            </a:pPr>
            <a:r>
              <a:rPr lang="en" dirty="0">
                <a:solidFill>
                  <a:srgbClr val="FFFFFF"/>
                </a:solidFill>
              </a:rPr>
              <a:t>4%</a:t>
            </a:r>
          </a:p>
        </p:txBody>
      </p:sp>
      <p:sp>
        <p:nvSpPr>
          <p:cNvPr id="6" name="Shape 515"/>
          <p:cNvSpPr/>
          <p:nvPr/>
        </p:nvSpPr>
        <p:spPr>
          <a:xfrm>
            <a:off x="1053879" y="5158157"/>
            <a:ext cx="148499" cy="364800"/>
          </a:xfrm>
          <a:prstGeom prst="rect">
            <a:avLst/>
          </a:prstGeom>
          <a:solidFill>
            <a:srgbClr val="4BACC6"/>
          </a:solidFill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7" name="Shape 516"/>
          <p:cNvSpPr/>
          <p:nvPr/>
        </p:nvSpPr>
        <p:spPr>
          <a:xfrm>
            <a:off x="8598253" y="5158157"/>
            <a:ext cx="71100" cy="3648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8" name="Shape 517"/>
          <p:cNvSpPr/>
          <p:nvPr/>
        </p:nvSpPr>
        <p:spPr>
          <a:xfrm>
            <a:off x="458454" y="5158158"/>
            <a:ext cx="602700" cy="36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none" lIns="0" tIns="45720" rIns="0" bIns="45720" anchor="ctr" anchorCtr="0">
            <a:noAutofit/>
          </a:bodyPr>
          <a:lstStyle/>
          <a:p>
            <a:pPr algn="ctr">
              <a:buNone/>
            </a:pPr>
            <a:r>
              <a:rPr lang="en" sz="1600" dirty="0"/>
              <a:t>3.5%</a:t>
            </a:r>
          </a:p>
        </p:txBody>
      </p:sp>
      <p:sp>
        <p:nvSpPr>
          <p:cNvPr id="9" name="Shape 518"/>
          <p:cNvSpPr/>
          <p:nvPr/>
        </p:nvSpPr>
        <p:spPr>
          <a:xfrm>
            <a:off x="8493634" y="5158157"/>
            <a:ext cx="104400" cy="36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0" name="Shape 519"/>
          <p:cNvSpPr/>
          <p:nvPr/>
        </p:nvSpPr>
        <p:spPr>
          <a:xfrm>
            <a:off x="1202379" y="5158157"/>
            <a:ext cx="7290899" cy="364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pPr algn="ctr">
              <a:buNone/>
            </a:pPr>
            <a:r>
              <a:rPr lang="en" dirty="0"/>
              <a:t>94%</a:t>
            </a:r>
          </a:p>
        </p:txBody>
      </p:sp>
      <p:sp>
        <p:nvSpPr>
          <p:cNvPr id="11" name="Shape 520"/>
          <p:cNvSpPr txBox="1"/>
          <p:nvPr/>
        </p:nvSpPr>
        <p:spPr>
          <a:xfrm>
            <a:off x="592254" y="4391225"/>
            <a:ext cx="804000" cy="37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 sz="2400" baseline="30000"/>
              <a:t>235</a:t>
            </a:r>
            <a:r>
              <a:rPr lang="en" sz="2400"/>
              <a:t>U</a:t>
            </a:r>
          </a:p>
        </p:txBody>
      </p:sp>
      <p:sp>
        <p:nvSpPr>
          <p:cNvPr id="12" name="Shape 521"/>
          <p:cNvSpPr txBox="1"/>
          <p:nvPr/>
        </p:nvSpPr>
        <p:spPr>
          <a:xfrm>
            <a:off x="4445850" y="4391225"/>
            <a:ext cx="709499" cy="37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 baseline="30000"/>
              <a:t>238</a:t>
            </a:r>
            <a:r>
              <a:rPr lang="en" sz="2400"/>
              <a:t>U</a:t>
            </a:r>
          </a:p>
        </p:txBody>
      </p:sp>
      <p:sp>
        <p:nvSpPr>
          <p:cNvPr id="13" name="Shape 522"/>
          <p:cNvSpPr txBox="1"/>
          <p:nvPr/>
        </p:nvSpPr>
        <p:spPr>
          <a:xfrm>
            <a:off x="8081300" y="4391225"/>
            <a:ext cx="813600" cy="37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Pu</a:t>
            </a:r>
          </a:p>
        </p:txBody>
      </p:sp>
      <p:sp>
        <p:nvSpPr>
          <p:cNvPr id="14" name="Shape 523"/>
          <p:cNvSpPr txBox="1"/>
          <p:nvPr/>
        </p:nvSpPr>
        <p:spPr>
          <a:xfrm>
            <a:off x="-3845" y="5886750"/>
            <a:ext cx="1400099" cy="74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algn="ctr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Fission</a:t>
            </a:r>
          </a:p>
          <a:p>
            <a:pPr lvl="0" algn="ctr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Products</a:t>
            </a:r>
          </a:p>
        </p:txBody>
      </p:sp>
      <p:sp>
        <p:nvSpPr>
          <p:cNvPr id="15" name="Shape 524"/>
          <p:cNvSpPr txBox="1"/>
          <p:nvPr/>
        </p:nvSpPr>
        <p:spPr>
          <a:xfrm>
            <a:off x="7084403" y="5886750"/>
            <a:ext cx="2118600" cy="74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algn="ctr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 dirty="0"/>
              <a:t>Transuranics</a:t>
            </a:r>
          </a:p>
          <a:p>
            <a:pPr lvl="0" algn="ctr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 dirty="0"/>
              <a:t>(or Actinides)</a:t>
            </a:r>
          </a:p>
        </p:txBody>
      </p:sp>
      <p:cxnSp>
        <p:nvCxnSpPr>
          <p:cNvPr id="16" name="Shape 525"/>
          <p:cNvCxnSpPr>
            <a:stCxn id="11" idx="0"/>
            <a:endCxn id="5" idx="2"/>
          </p:cNvCxnSpPr>
          <p:nvPr/>
        </p:nvCxnSpPr>
        <p:spPr>
          <a:xfrm rot="10800000">
            <a:off x="736104" y="4036641"/>
            <a:ext cx="258150" cy="354583"/>
          </a:xfrm>
          <a:prstGeom prst="straightConnector1">
            <a:avLst/>
          </a:prstGeom>
          <a:noFill/>
          <a:ln w="19050" cap="flat">
            <a:solidFill>
              <a:schemeClr val="accent5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" name="Shape 526"/>
          <p:cNvCxnSpPr>
            <a:stCxn id="11" idx="2"/>
          </p:cNvCxnSpPr>
          <p:nvPr/>
        </p:nvCxnSpPr>
        <p:spPr>
          <a:xfrm>
            <a:off x="994254" y="4769525"/>
            <a:ext cx="140999" cy="387899"/>
          </a:xfrm>
          <a:prstGeom prst="straightConnector1">
            <a:avLst/>
          </a:prstGeom>
          <a:noFill/>
          <a:ln w="19050" cap="flat">
            <a:solidFill>
              <a:schemeClr val="accent5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8" name="Shape 527"/>
          <p:cNvCxnSpPr>
            <a:stCxn id="12" idx="0"/>
            <a:endCxn id="23" idx="2"/>
          </p:cNvCxnSpPr>
          <p:nvPr/>
        </p:nvCxnSpPr>
        <p:spPr>
          <a:xfrm rot="10800000" flipH="1">
            <a:off x="4800599" y="4036641"/>
            <a:ext cx="27954" cy="354583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9" name="Shape 529"/>
          <p:cNvCxnSpPr>
            <a:stCxn id="12" idx="2"/>
            <a:endCxn id="10" idx="0"/>
          </p:cNvCxnSpPr>
          <p:nvPr/>
        </p:nvCxnSpPr>
        <p:spPr>
          <a:xfrm>
            <a:off x="4800599" y="4769525"/>
            <a:ext cx="47229" cy="388632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" name="Shape 530"/>
          <p:cNvCxnSpPr>
            <a:stCxn id="13" idx="2"/>
            <a:endCxn id="9" idx="0"/>
          </p:cNvCxnSpPr>
          <p:nvPr/>
        </p:nvCxnSpPr>
        <p:spPr>
          <a:xfrm>
            <a:off x="8488100" y="4769525"/>
            <a:ext cx="57734" cy="388632"/>
          </a:xfrm>
          <a:prstGeom prst="straightConnector1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1" name="Shape 531"/>
          <p:cNvCxnSpPr>
            <a:stCxn id="14" idx="0"/>
            <a:endCxn id="8" idx="2"/>
          </p:cNvCxnSpPr>
          <p:nvPr/>
        </p:nvCxnSpPr>
        <p:spPr>
          <a:xfrm rot="5400000" flipH="1" flipV="1">
            <a:off x="546108" y="5673055"/>
            <a:ext cx="363792" cy="63599"/>
          </a:xfrm>
          <a:prstGeom prst="straightConnector1">
            <a:avLst/>
          </a:prstGeom>
          <a:noFill/>
          <a:ln w="19050" cap="flat">
            <a:solidFill>
              <a:schemeClr val="accent6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2" name="Shape 532"/>
          <p:cNvCxnSpPr>
            <a:stCxn id="15" idx="0"/>
            <a:endCxn id="7" idx="2"/>
          </p:cNvCxnSpPr>
          <p:nvPr/>
        </p:nvCxnSpPr>
        <p:spPr>
          <a:xfrm rot="10800000" flipH="1">
            <a:off x="8143703" y="5522957"/>
            <a:ext cx="490099" cy="363792"/>
          </a:xfrm>
          <a:prstGeom prst="straightConnector1">
            <a:avLst/>
          </a:prstGeom>
          <a:noFill/>
          <a:ln w="19050" cap="flat">
            <a:solidFill>
              <a:srgbClr val="9BBB59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3" name="Shape 528"/>
          <p:cNvSpPr/>
          <p:nvPr/>
        </p:nvSpPr>
        <p:spPr>
          <a:xfrm>
            <a:off x="994254" y="3677541"/>
            <a:ext cx="7668600" cy="3590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pPr algn="ctr">
              <a:buNone/>
            </a:pPr>
            <a:r>
              <a:rPr lang="en"/>
              <a:t>96%</a:t>
            </a:r>
          </a:p>
        </p:txBody>
      </p:sp>
      <p:sp>
        <p:nvSpPr>
          <p:cNvPr id="24" name="Shape 533"/>
          <p:cNvSpPr txBox="1"/>
          <p:nvPr/>
        </p:nvSpPr>
        <p:spPr>
          <a:xfrm>
            <a:off x="3663750" y="3239850"/>
            <a:ext cx="1816499" cy="37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algn="ctr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Fresh Fuel</a:t>
            </a:r>
          </a:p>
        </p:txBody>
      </p:sp>
      <p:sp>
        <p:nvSpPr>
          <p:cNvPr id="25" name="Shape 534"/>
          <p:cNvSpPr txBox="1"/>
          <p:nvPr/>
        </p:nvSpPr>
        <p:spPr>
          <a:xfrm>
            <a:off x="3663750" y="5595200"/>
            <a:ext cx="1816499" cy="37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algn="ctr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Used Fuel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0" y="1396999"/>
          <a:ext cx="6877996" cy="4761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172396" y="25399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Fuel recycle/reprocessing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254001"/>
            <a:ext cx="9105900" cy="643917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39738" y="0"/>
            <a:ext cx="8229600" cy="927100"/>
          </a:xfrm>
        </p:spPr>
        <p:txBody>
          <a:bodyPr/>
          <a:lstStyle/>
          <a:p>
            <a:pPr algn="l" eaLnBrk="1" hangingPunct="1"/>
            <a:r>
              <a:rPr lang="en-US" sz="4000">
                <a:ea typeface="ＭＳ Ｐゴシック" pitchFamily="-109" charset="-128"/>
                <a:cs typeface="ＭＳ Ｐゴシック" pitchFamily="-109" charset="-128"/>
              </a:rPr>
              <a:t>Geologic Repository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17475" y="998538"/>
            <a:ext cx="4033838" cy="4451350"/>
            <a:chOff x="304800" y="1676400"/>
            <a:chExt cx="3505200" cy="4038600"/>
          </a:xfrm>
        </p:grpSpPr>
        <p:pic>
          <p:nvPicPr>
            <p:cNvPr id="78856" name="Picture 4" descr="IAScutawa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1000" y="1752600"/>
              <a:ext cx="3394075" cy="388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8857" name="Rectangle 5"/>
            <p:cNvSpPr>
              <a:spLocks noChangeArrowheads="1"/>
            </p:cNvSpPr>
            <p:nvPr/>
          </p:nvSpPr>
          <p:spPr bwMode="auto">
            <a:xfrm>
              <a:off x="304800" y="1676400"/>
              <a:ext cx="3505200" cy="4038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itchFamily="-109" charset="0"/>
              </a:endParaRPr>
            </a:p>
          </p:txBody>
        </p:sp>
      </p:grpSp>
      <p:sp>
        <p:nvSpPr>
          <p:cNvPr id="78852" name="TextBox 6"/>
          <p:cNvSpPr txBox="1">
            <a:spLocks noChangeArrowheads="1"/>
          </p:cNvSpPr>
          <p:nvPr/>
        </p:nvSpPr>
        <p:spPr bwMode="auto">
          <a:xfrm>
            <a:off x="4564063" y="754063"/>
            <a:ext cx="435610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-109" charset="0"/>
              <a:buChar char="•"/>
            </a:pPr>
            <a:r>
              <a:rPr lang="en-US" sz="2800">
                <a:latin typeface="Calibri" pitchFamily="-109" charset="0"/>
              </a:rPr>
              <a:t> The choice of countries worldwide</a:t>
            </a:r>
          </a:p>
          <a:p>
            <a:endParaRPr lang="en-US" sz="2800">
              <a:latin typeface="Calibri" pitchFamily="-109" charset="0"/>
            </a:endParaRPr>
          </a:p>
          <a:p>
            <a:pPr>
              <a:buFont typeface="Arial" pitchFamily="-109" charset="0"/>
              <a:buChar char="•"/>
            </a:pPr>
            <a:r>
              <a:rPr lang="en-US" sz="2800">
                <a:latin typeface="Calibri" pitchFamily="-109" charset="0"/>
              </a:rPr>
              <a:t> U.S. has studied Yucca Mt., Nevada as potential location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357688" y="3224213"/>
            <a:ext cx="4606925" cy="3292475"/>
            <a:chOff x="3928138" y="3174109"/>
            <a:chExt cx="5215861" cy="3683891"/>
          </a:xfrm>
        </p:grpSpPr>
        <p:pic>
          <p:nvPicPr>
            <p:cNvPr id="78854" name="Picture 6" descr="yuccaMountainWeb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51418" y="3454286"/>
              <a:ext cx="4729110" cy="3189400"/>
            </a:xfrm>
            <a:prstGeom prst="rect">
              <a:avLst/>
            </a:prstGeom>
            <a:noFill/>
            <a:ln w="38100">
              <a:noFill/>
              <a:round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3928138" y="3174109"/>
              <a:ext cx="5215861" cy="3683891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93456" y="73840"/>
            <a:ext cx="8229600" cy="797485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109" charset="-128"/>
                <a:cs typeface="ＭＳ Ｐゴシック" pitchFamily="-109" charset="-128"/>
              </a:rPr>
              <a:t>Uranium Mining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4327525" y="1484313"/>
            <a:ext cx="4054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latin typeface="Calibri" pitchFamily="-109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978609" y="2503276"/>
            <a:ext cx="4198938" cy="426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382708">
            <a:off x="-594452" y="989345"/>
            <a:ext cx="4083050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7111" name="Text Box 4"/>
          <p:cNvSpPr txBox="1">
            <a:spLocks noChangeArrowheads="1"/>
          </p:cNvSpPr>
          <p:nvPr/>
        </p:nvSpPr>
        <p:spPr bwMode="auto">
          <a:xfrm>
            <a:off x="206682" y="3510519"/>
            <a:ext cx="246600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Calibri" pitchFamily="-109" charset="0"/>
              </a:rPr>
              <a:t>Open </a:t>
            </a:r>
            <a:r>
              <a:rPr lang="en-US" sz="2400" dirty="0" smtClean="0">
                <a:solidFill>
                  <a:schemeClr val="bg1"/>
                </a:solidFill>
                <a:latin typeface="Calibri" pitchFamily="-109" charset="0"/>
              </a:rPr>
              <a:t>pit (strip) mining</a:t>
            </a:r>
            <a:endParaRPr lang="en-US" sz="2400" dirty="0">
              <a:latin typeface="Calibri" pitchFamily="-109" charset="0"/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4626969" y="1784424"/>
            <a:ext cx="5316536" cy="355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450343" y="6283860"/>
            <a:ext cx="30566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bg1"/>
                </a:solidFill>
                <a:latin typeface="Calibri" pitchFamily="-109" charset="0"/>
              </a:rPr>
              <a:t>Underground mining</a:t>
            </a:r>
            <a:endParaRPr lang="en-US" sz="2400" dirty="0">
              <a:latin typeface="Calibri" pitchFamily="-109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669424" y="6147091"/>
            <a:ext cx="30566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 smtClean="0">
                <a:latin typeface="Calibri" pitchFamily="-109" charset="0"/>
              </a:rPr>
              <a:t>In situ </a:t>
            </a:r>
            <a:r>
              <a:rPr lang="en-US" sz="2400" dirty="0" smtClean="0">
                <a:latin typeface="Calibri" pitchFamily="-109" charset="0"/>
              </a:rPr>
              <a:t>leaching</a:t>
            </a:r>
            <a:endParaRPr lang="en-US" sz="2400" dirty="0">
              <a:latin typeface="Calibri" pitchFamily="-109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254001"/>
            <a:ext cx="9105900" cy="64391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>
                <a:ea typeface="ＭＳ Ｐゴシック" pitchFamily="-109" charset="-128"/>
                <a:cs typeface="ＭＳ Ｐゴシック" pitchFamily="-109" charset="-128"/>
              </a:rPr>
              <a:t>Uranium Milling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268663" y="1179513"/>
            <a:ext cx="3941762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lvl="1">
              <a:buFont typeface="Arial" pitchFamily="-109" charset="0"/>
              <a:buChar char="•"/>
            </a:pPr>
            <a:r>
              <a:rPr lang="en-US" sz="3200">
                <a:latin typeface="Calibri" pitchFamily="-109" charset="0"/>
              </a:rPr>
              <a:t> Ore is crushed</a:t>
            </a:r>
          </a:p>
          <a:p>
            <a:pPr lvl="1">
              <a:buFont typeface="Wingdings" pitchFamily="-109" charset="2"/>
              <a:buChar char="§"/>
            </a:pPr>
            <a:endParaRPr lang="en-US" sz="3200">
              <a:latin typeface="Calibri" pitchFamily="-109" charset="0"/>
            </a:endParaRPr>
          </a:p>
          <a:p>
            <a:pPr lvl="1">
              <a:buFont typeface="Arial" pitchFamily="-109" charset="0"/>
              <a:buChar char="•"/>
            </a:pPr>
            <a:r>
              <a:rPr lang="en-US" sz="3200">
                <a:latin typeface="Calibri" pitchFamily="-109" charset="0"/>
              </a:rPr>
              <a:t> Uranium is separated</a:t>
            </a:r>
          </a:p>
          <a:p>
            <a:pPr lvl="1">
              <a:buFont typeface="Wingdings" pitchFamily="-109" charset="2"/>
              <a:buChar char="§"/>
            </a:pPr>
            <a:endParaRPr lang="en-US" sz="3200">
              <a:latin typeface="Calibri" pitchFamily="-109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2400" y="1143000"/>
            <a:ext cx="3429000" cy="3352800"/>
            <a:chOff x="152400" y="1981200"/>
            <a:chExt cx="3429000" cy="3352800"/>
          </a:xfrm>
        </p:grpSpPr>
        <p:pic>
          <p:nvPicPr>
            <p:cNvPr id="50183" name="Picture 4" descr="07milli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3400" y="2286000"/>
              <a:ext cx="2547938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84" name="Rectangle 5"/>
            <p:cNvSpPr>
              <a:spLocks noChangeArrowheads="1"/>
            </p:cNvSpPr>
            <p:nvPr/>
          </p:nvSpPr>
          <p:spPr bwMode="auto">
            <a:xfrm>
              <a:off x="152400" y="1981200"/>
              <a:ext cx="3429000" cy="33528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itchFamily="-109" charset="0"/>
              </a:endParaRPr>
            </a:p>
          </p:txBody>
        </p:sp>
      </p:grpSp>
      <p:pic>
        <p:nvPicPr>
          <p:cNvPr id="7" name="Picture 1029" descr="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9575" y="3000375"/>
            <a:ext cx="264477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TextBox 7"/>
          <p:cNvSpPr txBox="1">
            <a:spLocks noChangeArrowheads="1"/>
          </p:cNvSpPr>
          <p:nvPr/>
        </p:nvSpPr>
        <p:spPr bwMode="auto">
          <a:xfrm>
            <a:off x="152400" y="5919788"/>
            <a:ext cx="5186363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lvl="1">
              <a:buFont typeface="Arial" pitchFamily="-109" charset="0"/>
              <a:buChar char="•"/>
            </a:pPr>
            <a:r>
              <a:rPr lang="en-US" sz="3200">
                <a:latin typeface="Calibri" pitchFamily="-109" charset="0"/>
              </a:rPr>
              <a:t> U</a:t>
            </a:r>
            <a:r>
              <a:rPr lang="en-US" sz="3200" baseline="-25000">
                <a:latin typeface="Calibri" pitchFamily="-109" charset="0"/>
              </a:rPr>
              <a:t>3</a:t>
            </a:r>
            <a:r>
              <a:rPr lang="en-US" sz="3200">
                <a:latin typeface="Calibri" pitchFamily="-109" charset="0"/>
              </a:rPr>
              <a:t>O</a:t>
            </a:r>
            <a:r>
              <a:rPr lang="en-US" sz="3200" baseline="-25000">
                <a:latin typeface="Calibri" pitchFamily="-109" charset="0"/>
              </a:rPr>
              <a:t>8 </a:t>
            </a:r>
            <a:r>
              <a:rPr lang="en-US" sz="3200">
                <a:latin typeface="Calibri" pitchFamily="-109" charset="0"/>
              </a:rPr>
              <a:t>“yellow cake”</a:t>
            </a:r>
            <a:r>
              <a:rPr lang="en-US" sz="3200" baseline="-25000">
                <a:latin typeface="Calibri" pitchFamily="-109" charset="0"/>
              </a:rPr>
              <a:t> </a:t>
            </a:r>
            <a:r>
              <a:rPr lang="en-US" sz="3200">
                <a:latin typeface="Calibri" pitchFamily="-109" charset="0"/>
              </a:rPr>
              <a:t>produced</a:t>
            </a:r>
          </a:p>
          <a:p>
            <a:endParaRPr lang="en-US">
              <a:latin typeface="Calibri" pitchFamily="-109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254001"/>
            <a:ext cx="9105900" cy="64391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816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109" charset="-128"/>
                <a:cs typeface="ＭＳ Ｐゴシック" pitchFamily="-109" charset="-128"/>
              </a:rPr>
              <a:t>Uranium Conversion (to UF</a:t>
            </a:r>
            <a:r>
              <a:rPr lang="en-US" sz="4000" baseline="-25000" dirty="0">
                <a:ea typeface="ＭＳ Ｐゴシック" pitchFamily="-109" charset="-128"/>
                <a:cs typeface="ＭＳ Ｐゴシック" pitchFamily="-109" charset="-128"/>
              </a:rPr>
              <a:t>6</a:t>
            </a:r>
            <a:r>
              <a:rPr lang="en-US" sz="4000" dirty="0">
                <a:ea typeface="ＭＳ Ｐゴシック" pitchFamily="-109" charset="-128"/>
                <a:cs typeface="ＭＳ Ｐゴシック" pitchFamily="-109" charset="-128"/>
              </a:rPr>
              <a:t> gas)</a:t>
            </a:r>
            <a:endParaRPr lang="en-US" sz="4000" baseline="-25000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2574925" y="2551113"/>
            <a:ext cx="4435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latin typeface="Calibri" pitchFamily="-109" charset="0"/>
            </a:endParaRP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645486" y="1019870"/>
            <a:ext cx="7298756" cy="4852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Arial" pitchFamily="-109" charset="0"/>
              <a:buChar char="•"/>
            </a:pPr>
            <a:endParaRPr lang="en-US" sz="3200" baseline="-25000" dirty="0">
              <a:latin typeface="Calibri" pitchFamily="-109" charset="0"/>
            </a:endParaRPr>
          </a:p>
          <a:p>
            <a:pPr>
              <a:buFont typeface="Arial" pitchFamily="-109" charset="0"/>
              <a:buChar char="•"/>
            </a:pPr>
            <a:r>
              <a:rPr lang="en-US" sz="3200" baseline="-25000" dirty="0">
                <a:latin typeface="Calibri" pitchFamily="-109" charset="0"/>
              </a:rPr>
              <a:t> </a:t>
            </a:r>
            <a:r>
              <a:rPr lang="en-US" sz="3200" dirty="0">
                <a:latin typeface="Calibri" pitchFamily="-109" charset="0"/>
              </a:rPr>
              <a:t>Impurities removed</a:t>
            </a:r>
          </a:p>
          <a:p>
            <a:pPr>
              <a:buFont typeface="Arial" pitchFamily="-109" charset="0"/>
              <a:buChar char="•"/>
            </a:pPr>
            <a:endParaRPr lang="en-US" sz="3200" dirty="0" smtClean="0">
              <a:latin typeface="Calibri" pitchFamily="-109" charset="0"/>
            </a:endParaRPr>
          </a:p>
          <a:p>
            <a:pPr>
              <a:buFont typeface="Arial" pitchFamily="-109" charset="0"/>
              <a:buChar char="•"/>
            </a:pPr>
            <a:r>
              <a:rPr lang="en-US" sz="3200" dirty="0" smtClean="0">
                <a:latin typeface="Calibri" pitchFamily="-109" charset="0"/>
              </a:rPr>
              <a:t> Uranium </a:t>
            </a:r>
            <a:r>
              <a:rPr lang="en-US" sz="3200" dirty="0">
                <a:latin typeface="Calibri" pitchFamily="-109" charset="0"/>
              </a:rPr>
              <a:t>combined with </a:t>
            </a:r>
            <a:r>
              <a:rPr lang="en-US" sz="3200" dirty="0" smtClean="0">
                <a:latin typeface="Calibri" pitchFamily="-109" charset="0"/>
              </a:rPr>
              <a:t>fluorine</a:t>
            </a:r>
          </a:p>
          <a:p>
            <a:pPr>
              <a:buFont typeface="Arial" pitchFamily="-109" charset="0"/>
              <a:buChar char="•"/>
            </a:pPr>
            <a:endParaRPr lang="en-US" sz="3200" dirty="0" smtClean="0">
              <a:latin typeface="Calibri" pitchFamily="-109" charset="0"/>
            </a:endParaRPr>
          </a:p>
          <a:p>
            <a:pPr>
              <a:buFont typeface="Arial" pitchFamily="-109" charset="0"/>
              <a:buChar char="•"/>
            </a:pPr>
            <a:r>
              <a:rPr lang="en-US" sz="3200" dirty="0" smtClean="0">
                <a:latin typeface="Calibri" pitchFamily="-109" charset="0"/>
              </a:rPr>
              <a:t> UF</a:t>
            </a:r>
            <a:r>
              <a:rPr lang="en-US" sz="3200" baseline="-25000" dirty="0" smtClean="0">
                <a:latin typeface="Calibri" pitchFamily="-109" charset="0"/>
              </a:rPr>
              <a:t>6</a:t>
            </a:r>
            <a:r>
              <a:rPr lang="en-US" sz="3200" dirty="0" smtClean="0">
                <a:latin typeface="Calibri" pitchFamily="-109" charset="0"/>
              </a:rPr>
              <a:t> gas produced</a:t>
            </a:r>
          </a:p>
          <a:p>
            <a:pPr lvl="1"/>
            <a:r>
              <a:rPr lang="en-US" sz="2800" dirty="0" smtClean="0">
                <a:latin typeface="Calibri" pitchFamily="-109" charset="0"/>
              </a:rPr>
              <a:t>- Gaseous form facilitates </a:t>
            </a:r>
          </a:p>
          <a:p>
            <a:pPr lvl="1"/>
            <a:r>
              <a:rPr lang="en-US" sz="2800" dirty="0" smtClean="0">
                <a:latin typeface="Calibri" pitchFamily="-109" charset="0"/>
              </a:rPr>
              <a:t>enrichment</a:t>
            </a:r>
          </a:p>
          <a:p>
            <a:pPr>
              <a:buFont typeface="Arial" pitchFamily="-109" charset="0"/>
              <a:buChar char="•"/>
            </a:pPr>
            <a:endParaRPr lang="en-US" sz="3200" dirty="0">
              <a:latin typeface="Calibri" pitchFamily="-109" charset="0"/>
            </a:endParaRPr>
          </a:p>
          <a:p>
            <a:pPr>
              <a:buFont typeface="Arial" pitchFamily="-109" charset="0"/>
              <a:buChar char="•"/>
            </a:pPr>
            <a:endParaRPr lang="en-US" sz="3200" dirty="0">
              <a:latin typeface="Calibri" pitchFamily="-109" charset="0"/>
            </a:endParaRPr>
          </a:p>
        </p:txBody>
      </p:sp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3763963"/>
            <a:ext cx="36576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641250" y="6025314"/>
            <a:ext cx="2026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UF</a:t>
            </a:r>
            <a:r>
              <a:rPr lang="en-US" sz="2000" dirty="0" smtClean="0"/>
              <a:t>6</a:t>
            </a:r>
            <a:r>
              <a:rPr lang="en-US" sz="2400" dirty="0" smtClean="0"/>
              <a:t> containers</a:t>
            </a:r>
            <a:endParaRPr lang="en-US" sz="2400" dirty="0"/>
          </a:p>
        </p:txBody>
      </p:sp>
    </p:spTree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254001"/>
            <a:ext cx="9105900" cy="643917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79400" y="0"/>
            <a:ext cx="8229600" cy="754063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ＭＳ Ｐゴシック" pitchFamily="-109" charset="-128"/>
                <a:cs typeface="ＭＳ Ｐゴシック" pitchFamily="-109" charset="-128"/>
              </a:rPr>
              <a:t>U Enrichment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279400" y="733425"/>
            <a:ext cx="7947025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09" charset="2"/>
              <a:buChar char="§"/>
            </a:pPr>
            <a:r>
              <a:rPr lang="en-US" sz="2800">
                <a:latin typeface="Calibri" pitchFamily="-109" charset="0"/>
              </a:rPr>
              <a:t> Natural U is &gt; 99% </a:t>
            </a:r>
            <a:r>
              <a:rPr lang="en-US" sz="2800" baseline="30000">
                <a:latin typeface="Calibri" pitchFamily="-109" charset="0"/>
              </a:rPr>
              <a:t>238</a:t>
            </a:r>
            <a:r>
              <a:rPr lang="en-US" sz="2800">
                <a:latin typeface="Calibri" pitchFamily="-109" charset="0"/>
              </a:rPr>
              <a:t>U and only ~ 0.7% </a:t>
            </a:r>
            <a:r>
              <a:rPr lang="en-US" sz="2400" baseline="30000">
                <a:latin typeface="Calibri" pitchFamily="-109" charset="0"/>
              </a:rPr>
              <a:t>235</a:t>
            </a:r>
            <a:r>
              <a:rPr lang="en-US" sz="2800">
                <a:latin typeface="Calibri" pitchFamily="-109" charset="0"/>
              </a:rPr>
              <a:t>U </a:t>
            </a:r>
          </a:p>
          <a:p>
            <a:pPr>
              <a:spcBef>
                <a:spcPct val="50000"/>
              </a:spcBef>
              <a:buFont typeface="Wingdings" pitchFamily="-109" charset="2"/>
              <a:buChar char="§"/>
            </a:pPr>
            <a:r>
              <a:rPr lang="en-US" sz="2800">
                <a:latin typeface="Calibri" pitchFamily="-109" charset="0"/>
              </a:rPr>
              <a:t>Separation of </a:t>
            </a:r>
            <a:r>
              <a:rPr lang="en-US" sz="2800" baseline="30000">
                <a:latin typeface="Calibri" pitchFamily="-109" charset="0"/>
              </a:rPr>
              <a:t>235</a:t>
            </a:r>
            <a:r>
              <a:rPr lang="en-US" sz="2800">
                <a:latin typeface="Calibri" pitchFamily="-109" charset="0"/>
              </a:rPr>
              <a:t>UF</a:t>
            </a:r>
            <a:r>
              <a:rPr lang="en-US" sz="2800" baseline="-25000">
                <a:latin typeface="Calibri" pitchFamily="-109" charset="0"/>
              </a:rPr>
              <a:t>6</a:t>
            </a:r>
            <a:r>
              <a:rPr lang="en-US" sz="2800">
                <a:latin typeface="Calibri" pitchFamily="-109" charset="0"/>
              </a:rPr>
              <a:t> and </a:t>
            </a:r>
            <a:r>
              <a:rPr lang="en-US" sz="2800" baseline="30000">
                <a:latin typeface="Calibri" pitchFamily="-109" charset="0"/>
              </a:rPr>
              <a:t>238</a:t>
            </a:r>
            <a:r>
              <a:rPr lang="en-US" sz="2800">
                <a:latin typeface="Calibri" pitchFamily="-109" charset="0"/>
              </a:rPr>
              <a:t>UF</a:t>
            </a:r>
            <a:r>
              <a:rPr lang="en-US" sz="2800" baseline="-25000">
                <a:latin typeface="Calibri" pitchFamily="-109" charset="0"/>
              </a:rPr>
              <a:t>6 </a:t>
            </a:r>
            <a:r>
              <a:rPr lang="en-US" sz="2800">
                <a:latin typeface="Calibri" pitchFamily="-109" charset="0"/>
              </a:rPr>
              <a:t>based on (very small) mass difference</a:t>
            </a:r>
          </a:p>
          <a:p>
            <a:pPr>
              <a:spcBef>
                <a:spcPct val="50000"/>
              </a:spcBef>
              <a:buFont typeface="Wingdings" pitchFamily="-109" charset="2"/>
              <a:buChar char="§"/>
            </a:pPr>
            <a:endParaRPr lang="en-US" sz="2800">
              <a:latin typeface="Calibri" pitchFamily="-109" charset="0"/>
            </a:endParaRPr>
          </a:p>
          <a:p>
            <a:pPr>
              <a:spcBef>
                <a:spcPct val="50000"/>
              </a:spcBef>
              <a:buFont typeface="Wingdings" pitchFamily="-109" charset="2"/>
              <a:buChar char="§"/>
            </a:pPr>
            <a:endParaRPr lang="en-US" sz="2800">
              <a:latin typeface="Calibri" pitchFamily="-109" charset="0"/>
            </a:endParaRPr>
          </a:p>
          <a:p>
            <a:pPr>
              <a:spcBef>
                <a:spcPct val="50000"/>
              </a:spcBef>
              <a:buFont typeface="Wingdings" pitchFamily="-109" charset="2"/>
              <a:buChar char="§"/>
            </a:pPr>
            <a:endParaRPr lang="en-US" sz="2800">
              <a:latin typeface="Calibri" pitchFamily="-109" charset="0"/>
            </a:endParaRPr>
          </a:p>
          <a:p>
            <a:pPr>
              <a:spcBef>
                <a:spcPct val="50000"/>
              </a:spcBef>
              <a:buFont typeface="Wingdings" pitchFamily="-109" charset="2"/>
              <a:buChar char="§"/>
            </a:pPr>
            <a:endParaRPr lang="en-US" sz="2800">
              <a:latin typeface="Calibri" pitchFamily="-109" charset="0"/>
            </a:endParaRPr>
          </a:p>
          <a:p>
            <a:pPr>
              <a:spcBef>
                <a:spcPct val="50000"/>
              </a:spcBef>
              <a:buFont typeface="Wingdings" pitchFamily="-109" charset="2"/>
              <a:buChar char="§"/>
            </a:pPr>
            <a:endParaRPr lang="en-US" sz="2800">
              <a:latin typeface="Calibri" pitchFamily="-109" charset="0"/>
            </a:endParaRPr>
          </a:p>
          <a:p>
            <a:pPr>
              <a:spcBef>
                <a:spcPct val="50000"/>
              </a:spcBef>
            </a:pPr>
            <a:endParaRPr lang="en-US" sz="2800">
              <a:latin typeface="Calibri" pitchFamily="-109" charset="0"/>
            </a:endParaRPr>
          </a:p>
          <a:p>
            <a:pPr>
              <a:spcBef>
                <a:spcPct val="50000"/>
              </a:spcBef>
              <a:buFont typeface="Wingdings" pitchFamily="-109" charset="2"/>
              <a:buChar char="§"/>
            </a:pPr>
            <a:r>
              <a:rPr lang="en-US" sz="2800">
                <a:latin typeface="Calibri" pitchFamily="-109" charset="0"/>
              </a:rPr>
              <a:t>UF</a:t>
            </a:r>
            <a:r>
              <a:rPr lang="en-US" sz="2800" baseline="-25000">
                <a:latin typeface="Calibri" pitchFamily="-109" charset="0"/>
              </a:rPr>
              <a:t>6</a:t>
            </a:r>
            <a:r>
              <a:rPr lang="en-US" sz="2800">
                <a:latin typeface="Calibri" pitchFamily="-109" charset="0"/>
              </a:rPr>
              <a:t> enriched from 0.7% </a:t>
            </a:r>
            <a:r>
              <a:rPr lang="en-US" sz="2400" baseline="30000">
                <a:latin typeface="Calibri" pitchFamily="-109" charset="0"/>
              </a:rPr>
              <a:t>235</a:t>
            </a:r>
            <a:r>
              <a:rPr lang="en-US" sz="2800">
                <a:latin typeface="Calibri" pitchFamily="-109" charset="0"/>
              </a:rPr>
              <a:t>U to 3%-5% </a:t>
            </a:r>
            <a:r>
              <a:rPr lang="en-US" sz="2400" baseline="30000">
                <a:latin typeface="Calibri" pitchFamily="-109" charset="0"/>
              </a:rPr>
              <a:t>235</a:t>
            </a:r>
            <a:r>
              <a:rPr lang="en-US" sz="2800">
                <a:latin typeface="Calibri" pitchFamily="-109" charset="0"/>
              </a:rPr>
              <a:t>U</a:t>
            </a:r>
          </a:p>
        </p:txBody>
      </p:sp>
      <p:pic>
        <p:nvPicPr>
          <p:cNvPr id="57348" name="Picture 4" descr="gascentrifu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2700" y="2008188"/>
            <a:ext cx="3416300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8" descr="U Enrich Diff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113" y="2422525"/>
            <a:ext cx="3910012" cy="318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0" name="TextBox 9"/>
          <p:cNvSpPr txBox="1">
            <a:spLocks noChangeArrowheads="1"/>
          </p:cNvSpPr>
          <p:nvPr/>
        </p:nvSpPr>
        <p:spPr bwMode="auto">
          <a:xfrm>
            <a:off x="1841500" y="5605463"/>
            <a:ext cx="12080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>
                <a:latin typeface="Calibri" pitchFamily="-109" charset="0"/>
              </a:rPr>
              <a:t>Diffusion</a:t>
            </a:r>
          </a:p>
        </p:txBody>
      </p:sp>
      <p:sp>
        <p:nvSpPr>
          <p:cNvPr id="57351" name="TextBox 10"/>
          <p:cNvSpPr txBox="1">
            <a:spLocks noChangeArrowheads="1"/>
          </p:cNvSpPr>
          <p:nvPr/>
        </p:nvSpPr>
        <p:spPr bwMode="auto">
          <a:xfrm>
            <a:off x="5773738" y="5678488"/>
            <a:ext cx="18288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>
                <a:latin typeface="Calibri" pitchFamily="-109" charset="0"/>
              </a:rPr>
              <a:t>Centrifugation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401</Words>
  <Application>Microsoft Macintosh PowerPoint</Application>
  <PresentationFormat>On-screen Show (4:3)</PresentationFormat>
  <Paragraphs>107</Paragraphs>
  <Slides>25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The Nuclear Fuel Cycle</vt:lpstr>
      <vt:lpstr>PowerPoint Presentation</vt:lpstr>
      <vt:lpstr>Uranium Mining</vt:lpstr>
      <vt:lpstr>PowerPoint Presentation</vt:lpstr>
      <vt:lpstr>Uranium Milling</vt:lpstr>
      <vt:lpstr>PowerPoint Presentation</vt:lpstr>
      <vt:lpstr>Uranium Conversion (to UF6 gas)</vt:lpstr>
      <vt:lpstr>PowerPoint Presentation</vt:lpstr>
      <vt:lpstr>U Enrichment</vt:lpstr>
      <vt:lpstr>PowerPoint Presentation</vt:lpstr>
      <vt:lpstr>Fuel Fabrication</vt:lpstr>
      <vt:lpstr>Fuel Fabrication</vt:lpstr>
      <vt:lpstr>Fuel Fabrication</vt:lpstr>
      <vt:lpstr>PowerPoint Presentation</vt:lpstr>
      <vt:lpstr>Reactors</vt:lpstr>
      <vt:lpstr>PowerPoint Presentation</vt:lpstr>
      <vt:lpstr>In the reactor, 235U fissions to produce . . .</vt:lpstr>
      <vt:lpstr>Fuel Consumption in the Reactor</vt:lpstr>
      <vt:lpstr>PowerPoint Presentation</vt:lpstr>
      <vt:lpstr>Used Nuclear Fuel Storage</vt:lpstr>
      <vt:lpstr>PowerPoint Presentation</vt:lpstr>
      <vt:lpstr>Fuel recycle/reprocessing</vt:lpstr>
      <vt:lpstr>PowerPoint Presentation</vt:lpstr>
      <vt:lpstr>PowerPoint Presentation</vt:lpstr>
      <vt:lpstr>Geologic Repository</vt:lpstr>
    </vt:vector>
  </TitlesOfParts>
  <Company>Idaho State Univeristy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Nuclear Fuel Cycle</dc:title>
  <dc:creator>Mary Lou Dunzik-Gougar</dc:creator>
  <cp:lastModifiedBy>Mary Lou Dunzik-Gougar</cp:lastModifiedBy>
  <cp:revision>15</cp:revision>
  <dcterms:created xsi:type="dcterms:W3CDTF">2012-06-22T15:34:04Z</dcterms:created>
  <dcterms:modified xsi:type="dcterms:W3CDTF">2013-06-10T23:53:46Z</dcterms:modified>
</cp:coreProperties>
</file>