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5" r:id="rId2"/>
    <p:sldMasterId id="2147483667" r:id="rId3"/>
    <p:sldMasterId id="2147483669" r:id="rId4"/>
    <p:sldMasterId id="2147483678" r:id="rId5"/>
  </p:sldMasterIdLst>
  <p:notesMasterIdLst>
    <p:notesMasterId r:id="rId33"/>
  </p:notesMasterIdLst>
  <p:sldIdLst>
    <p:sldId id="256" r:id="rId6"/>
    <p:sldId id="280" r:id="rId7"/>
    <p:sldId id="284" r:id="rId8"/>
    <p:sldId id="266" r:id="rId9"/>
    <p:sldId id="258" r:id="rId10"/>
    <p:sldId id="260" r:id="rId11"/>
    <p:sldId id="261" r:id="rId12"/>
    <p:sldId id="302" r:id="rId13"/>
    <p:sldId id="263" r:id="rId14"/>
    <p:sldId id="264" r:id="rId15"/>
    <p:sldId id="269" r:id="rId16"/>
    <p:sldId id="265" r:id="rId17"/>
    <p:sldId id="276" r:id="rId18"/>
    <p:sldId id="278" r:id="rId19"/>
    <p:sldId id="262" r:id="rId20"/>
    <p:sldId id="277" r:id="rId21"/>
    <p:sldId id="285" r:id="rId22"/>
    <p:sldId id="286" r:id="rId23"/>
    <p:sldId id="287" r:id="rId24"/>
    <p:sldId id="288" r:id="rId25"/>
    <p:sldId id="289" r:id="rId26"/>
    <p:sldId id="290" r:id="rId27"/>
    <p:sldId id="294" r:id="rId28"/>
    <p:sldId id="295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ndacedavison:Documents:electricity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Sheet1!$B$7:$B$16</c:f>
              <c:strCache>
                <c:ptCount val="10"/>
                <c:pt idx="0">
                  <c:v>Coal 39%</c:v>
                </c:pt>
                <c:pt idx="1">
                  <c:v>Natural gas 27%</c:v>
                </c:pt>
                <c:pt idx="2">
                  <c:v>Nuclear 19%</c:v>
                </c:pt>
                <c:pt idx="3">
                  <c:v>Hydropower 6%</c:v>
                </c:pt>
                <c:pt idx="4">
                  <c:v>Biomass</c:v>
                </c:pt>
                <c:pt idx="5">
                  <c:v>Geothermal</c:v>
                </c:pt>
                <c:pt idx="6">
                  <c:v>Solar</c:v>
                </c:pt>
                <c:pt idx="7">
                  <c:v>Wind</c:v>
                </c:pt>
                <c:pt idx="8">
                  <c:v>Petroleum</c:v>
                </c:pt>
                <c:pt idx="9">
                  <c:v>Other Gases</c:v>
                </c:pt>
              </c:strCache>
            </c:strRef>
          </c:cat>
          <c:val>
            <c:numRef>
              <c:f>Sheet1!$C$7:$C$16</c:f>
              <c:numCache>
                <c:formatCode>General</c:formatCode>
                <c:ptCount val="10"/>
                <c:pt idx="0">
                  <c:v>39.1</c:v>
                </c:pt>
                <c:pt idx="1">
                  <c:v>27</c:v>
                </c:pt>
                <c:pt idx="2">
                  <c:v>19.100000000000001</c:v>
                </c:pt>
                <c:pt idx="3">
                  <c:v>6</c:v>
                </c:pt>
                <c:pt idx="4">
                  <c:v>1.7</c:v>
                </c:pt>
                <c:pt idx="5">
                  <c:v>0.4</c:v>
                </c:pt>
                <c:pt idx="6">
                  <c:v>0.4</c:v>
                </c:pt>
                <c:pt idx="7">
                  <c:v>4.4000000000000004</c:v>
                </c:pt>
                <c:pt idx="8">
                  <c:v>1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05B6C-0131-D64B-978E-FD69936A84A0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E489F-EBFF-3D40-AC4D-7F582CFB3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://galleryhip.com/nuclear-energy-diagram-for-kids.html&amp;ei=061oVY7RJsqyyASa44MQ&amp;psig=AFQjCNHaYx49R3FnD4cnp3pYypxzddigNg&amp;ust=143300992133955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://physics.tutorvista.com/modern-physics/fission.html&amp;ei=hLxoVcHbAbPIsQTv94DQDg&amp;bvm=bv.94455598,d.cWc&amp;psig=AFQjCNFWXMkoXa-LkZAF6l7Ephg0AGsIuQ&amp;ust=143301375583013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://commons.wikimedia.org/wiki/File:Animated_D-T_fusion.gif&amp;ei=bZdsVav3LNWgyATSwIOABQ&amp;bvm=bv.94455598,d.aWw&amp;psig=AFQjCNG4C5AC7wTr2d5NMy9lh_18mzIUQw&amp;ust=14332664101338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url?sa=i&amp;rct=j&amp;q=&amp;esrc=s&amp;source=images&amp;cd=&amp;cad=rja&amp;uact=8&amp;ved=0CAYQjB0&amp;url=http://giphy.com/search/fission&amp;ei=lpdsVdXwD4P5yQSJg4KABA&amp;bvm=bv.94455598,d.aWw&amp;psig=AFQjCNEfA1FzYkADXw1-1UXCn5OqAngSEQ&amp;ust=1433266452717967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s://geoinfo.nmt.edu/resources/uranium/power.html&amp;ei=e89oVYHzErHlsATL64OgCw&amp;bvm=bv.94455598,d.cWc&amp;psig=AFQjCNFfSEiV7T-e5ZseO4LXJEcCUyqgEw&amp;ust=143301854298231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url?sa=i&amp;rct=j&amp;q=&amp;esrc=s&amp;source=images&amp;cd=&amp;cad=rja&amp;uact=8&amp;ved=0CAYQjB0&amp;url=http://www.101qs.com/1181-moving-the-natural-gas-tank&amp;ei=QdRoVdKwFOTd7gbrvYCQDQ&amp;psig=AFQjCNFqU0RtNTUj47r-bBanNEUlBRYW8A&amp;ust=1433019320050585" TargetMode="External"/><Relationship Id="rId5" Type="http://schemas.openxmlformats.org/officeDocument/2006/relationships/hyperlink" Target="https://www.google.com/url?sa=i&amp;rct=j&amp;q=&amp;esrc=s&amp;source=images&amp;cd=&amp;cad=rja&amp;uact=8&amp;ved=0CAYQjB0&amp;url=http://www.pv-magazine.com/news/details/beitrag/wind-solar-hybrid-plants-up-to-twice-as-efficient_100010997/&amp;ei=jdNoVd_5DpGR7Ab8voGoAw&amp;bvm=bv.94455598,d.aWw&amp;psig=AFQjCNEOdUv85WG75ZdZGXHF0dYk-5T01w&amp;ust=1433019627638156" TargetMode="External"/><Relationship Id="rId4" Type="http://schemas.openxmlformats.org/officeDocument/2006/relationships/hyperlink" Target="https://www.google.com/url?sa=i&amp;rct=j&amp;q=&amp;esrc=s&amp;source=images&amp;cd=&amp;cad=rja&amp;uact=8&amp;ved=0CAYQjB0&amp;url=http://forum.nationstates.net/viewtopic.php?p=5248988&amp;ei=3NBoVa8blI_sBpDmgNgK&amp;bvm=bv.94455598,d.aWw&amp;psig=AFQjCNHZORjZl3qIQdIRD2S7VwWhVXquLQ&amp;ust=1433018866991800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s://geoinfo.nmt.edu/resources/uranium/power.html&amp;ei=e89oVYHzErHlsATL64OgCw&amp;bvm=bv.94455598,d.cWc&amp;psig=AFQjCNFfSEiV7T-e5ZseO4LXJEcCUyqgEw&amp;ust=143301854298231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url?sa=i&amp;rct=j&amp;q=&amp;esrc=s&amp;source=images&amp;cd=&amp;cad=rja&amp;uact=8&amp;ved=0CAYQjB0&amp;url=http://www.101qs.com/1181-moving-the-natural-gas-tank&amp;ei=QdRoVdKwFOTd7gbrvYCQDQ&amp;psig=AFQjCNFqU0RtNTUj47r-bBanNEUlBRYW8A&amp;ust=1433019320050585" TargetMode="External"/><Relationship Id="rId5" Type="http://schemas.openxmlformats.org/officeDocument/2006/relationships/hyperlink" Target="https://www.google.com/url?sa=i&amp;rct=j&amp;q=&amp;esrc=s&amp;source=images&amp;cd=&amp;cad=rja&amp;uact=8&amp;ved=0CAYQjB0&amp;url=http://www.pv-magazine.com/news/details/beitrag/wind-solar-hybrid-plants-up-to-twice-as-efficient_100010997/&amp;ei=jdNoVd_5DpGR7Ab8voGoAw&amp;bvm=bv.94455598,d.aWw&amp;psig=AFQjCNEOdUv85WG75ZdZGXHF0dYk-5T01w&amp;ust=1433019627638156" TargetMode="External"/><Relationship Id="rId4" Type="http://schemas.openxmlformats.org/officeDocument/2006/relationships/hyperlink" Target="https://www.google.com/url?sa=i&amp;rct=j&amp;q=&amp;esrc=s&amp;source=images&amp;cd=&amp;cad=rja&amp;uact=8&amp;ved=0CAYQjB0&amp;url=http://forum.nationstates.net/viewtopic.php?p=5248988&amp;ei=3NBoVa8blI_sBpDmgNgK&amp;bvm=bv.94455598,d.aWw&amp;psig=AFQjCNHZORjZl3qIQdIRD2S7VwWhVXquLQ&amp;ust=1433018866991800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://safetyfirst.nei.org/&amp;ei=251sVbjCJ6flsASAyYBQ&amp;bvm=bv.94455598,d.cWc&amp;psig=AFQjCNEONLcas9sRFyVrRkRGcDVaL0mkwQ&amp;ust=143326803218752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url?sa=i&amp;rct=j&amp;q=&amp;esrc=s&amp;source=images&amp;cd=&amp;cad=rja&amp;uact=8&amp;ved=0CAYQjB0&amp;url=http://www.cpepweb.org/nuclear_sm_large.html&amp;ei=T55sVdvmA6fIsQTp6oHgAg&amp;bvm=bv.94455598,d.cWc&amp;psig=AFQjCNGFF-CTmEkV1qlGmlWfjgaaSggRVQ&amp;ust=143326816968883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Electricity generation over time in the United States.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689E2-F06A-6B4E-8270-6FF0F9AC53A8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process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using a reactor to generate electricity. </a:t>
            </a:r>
            <a:endParaRPr lang="en-US" u="none" dirty="0" smtClean="0"/>
          </a:p>
          <a:p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galleryhip.com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8813-3789-DA43-A357-47076DD0F4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Elaborate on fission process and chain reaction.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Briefly discuss criticality. </a:t>
            </a:r>
          </a:p>
          <a:p>
            <a:endParaRPr lang="en-US" sz="1200" b="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b="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physics.tutorvista.com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8813-3789-DA43-A357-47076DD0F4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Cochran and Tsoulfanidis, </a:t>
            </a:r>
            <a:r>
              <a:rPr lang="en-US" i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 Nuclear Fuel Cycle: Analysis and Management</a:t>
            </a:r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, p. 4.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99880-37F2-E04E-92EA-D9DCD78CA834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20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Kok, Nuclear Engineering Handbook, Ch. 1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80FE-7D94-E046-A880-C3C63925BD3A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21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Cochran and Tsoulfanidis, </a:t>
            </a:r>
            <a:r>
              <a:rPr lang="en-US" i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 Nuclear Fuel Cycle: Analysis and Management</a:t>
            </a:r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, p. 4.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6939B-ADA4-2D45-8681-2FDD2CC37CAA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22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Kok, Nuclear Engineering Handbook, Ch. 1</a:t>
            </a:r>
          </a:p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CF4AB-57DE-9F4A-B617-CDB6DFF127F9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Kok, Ch. 6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99343-140A-F342-856A-F1D5ADEC768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27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Q:  It looks like energy use per capita has plateaued in the last ~30 years.  Does that mean that we have no need for new energy production?</a:t>
            </a:r>
          </a:p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Q:  What historical/economic events can you point out on this graph?</a:t>
            </a:r>
          </a:p>
          <a:p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A:  Among others:  oil crisis and recession of late 1970s/early 1980s; Great Recession of late 2000s.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818D5-3DA1-A54E-A8BF-E90F49F61F79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for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E489F-EBFF-3D40-AC4D-7F582CFB35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9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C9515-D35F-DD4C-A7C6-4C7AA4C2BC26}" type="slidenum">
              <a:rPr lang="en-US">
                <a:latin typeface="Arial" pitchFamily="-106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pitchFamily="-106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06" charset="0"/>
                <a:ea typeface="ＭＳ Ｐゴシック" charset="-128"/>
                <a:cs typeface="ＭＳ Ｐゴシック" charset="-128"/>
              </a:rPr>
              <a:t>Ask students: Is electricity a primary or secondary</a:t>
            </a:r>
            <a:r>
              <a:rPr lang="en-US" baseline="0" dirty="0" smtClean="0">
                <a:latin typeface="Arial" pitchFamily="-106" charset="0"/>
                <a:ea typeface="ＭＳ Ｐゴシック" charset="-128"/>
                <a:cs typeface="ＭＳ Ｐゴシック" charset="-128"/>
              </a:rPr>
              <a:t> source of energy? (Answer: Secondary) Is coal a primary or secondary source? (Answer: Primary)</a:t>
            </a:r>
          </a:p>
          <a:p>
            <a:pPr marL="113188" indent="-113188" defTabSz="893094" fontAlgn="base">
              <a:spcBef>
                <a:spcPct val="30000"/>
              </a:spcBef>
              <a:spcAft>
                <a:spcPct val="0"/>
              </a:spcAft>
              <a:buClr>
                <a:srgbClr val="006BB5"/>
              </a:buClr>
              <a:buFont typeface="Times" pitchFamily="-106" charset="0"/>
              <a:buChar char="•"/>
              <a:defRPr/>
            </a:pPr>
            <a:r>
              <a:rPr lang="en-US" dirty="0" smtClean="0">
                <a:latin typeface="Arial" pitchFamily="-106" charset="0"/>
                <a:ea typeface="ＭＳ Ｐゴシック" charset="-128"/>
                <a:cs typeface="ＭＳ Ｐゴシック" charset="-128"/>
              </a:rPr>
              <a:t>Ask students: </a:t>
            </a:r>
            <a:r>
              <a:rPr lang="en-US" dirty="0" smtClean="0"/>
              <a:t>Have you ever had to do without electricity for a while? What did you have to stop doing?</a:t>
            </a:r>
          </a:p>
          <a:p>
            <a:pPr eaLnBrk="1" hangingPunct="1"/>
            <a:endParaRPr lang="en-US" dirty="0">
              <a:latin typeface="Arial" pitchFamily="-106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Pause here for </a:t>
            </a:r>
            <a:r>
              <a:rPr lang="en-US" dirty="0" smtClean="0"/>
              <a:t>students who are visual learners</a:t>
            </a:r>
            <a:r>
              <a:rPr lang="en-US" baseline="0" dirty="0" smtClean="0"/>
              <a:t> to draw their own picture notes. The drawing illustrates a turbine. As steam flows over the blades of the turbine, kinetic energy turns the shaft. </a:t>
            </a:r>
            <a:r>
              <a:rPr lang="en-US" dirty="0">
                <a:latin typeface="Arial" pitchFamily="71" charset="0"/>
                <a:ea typeface="ＭＳ Ｐゴシック" pitchFamily="71" charset="-128"/>
                <a:cs typeface="ＭＳ Ｐゴシック" pitchFamily="71" charset="-128"/>
              </a:rPr>
              <a:t>A coil of wire attached to the shaft of the </a:t>
            </a:r>
            <a:r>
              <a:rPr lang="en-US" b="1" dirty="0">
                <a:latin typeface="Arial" pitchFamily="71" charset="0"/>
                <a:ea typeface="ＭＳ Ｐゴシック" pitchFamily="71" charset="-128"/>
                <a:cs typeface="ＭＳ Ｐゴシック" pitchFamily="71" charset="-128"/>
              </a:rPr>
              <a:t>generator </a:t>
            </a:r>
            <a:r>
              <a:rPr lang="en-US" dirty="0">
                <a:latin typeface="Arial" pitchFamily="71" charset="0"/>
                <a:ea typeface="ＭＳ Ｐゴシック" pitchFamily="71" charset="-128"/>
                <a:cs typeface="ＭＳ Ｐゴシック" pitchFamily="71" charset="-128"/>
              </a:rPr>
              <a:t>turns inside a magnet. This causes</a:t>
            </a:r>
          </a:p>
          <a:p>
            <a:r>
              <a:rPr lang="en-US" dirty="0">
                <a:latin typeface="Arial" pitchFamily="71" charset="0"/>
                <a:ea typeface="ＭＳ Ｐゴシック" pitchFamily="71" charset="-128"/>
                <a:cs typeface="ＭＳ Ｐゴシック" pitchFamily="71" charset="-128"/>
              </a:rPr>
              <a:t>electrons to flow in the coil – and the flow of these electrons creates electricity.</a:t>
            </a:r>
            <a:endParaRPr lang="en-US" baseline="0" dirty="0" smtClean="0"/>
          </a:p>
          <a:p>
            <a:r>
              <a:rPr lang="en-US" baseline="0" dirty="0" smtClean="0"/>
              <a:t>Define the word </a:t>
            </a:r>
            <a:r>
              <a:rPr lang="en-US" baseline="0" dirty="0" smtClean="0">
                <a:solidFill>
                  <a:srgbClr val="FF0000"/>
                </a:solidFill>
              </a:rPr>
              <a:t>generate as “to produce”. Generate is a word often used in describing the production of electricity.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9A9F3-1811-F441-96B0-826A227C63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fusion and the sun to help tour understand the idea of fission and how they are different. 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commons.wikimedia.org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giphy.com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8813-3789-DA43-A357-47076DD0F4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9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just how much energy fission can produce and why its useful. Use the comparisons on the slide for energy references. </a:t>
            </a:r>
            <a:endParaRPr lang="en-US" dirty="0" smtClean="0"/>
          </a:p>
          <a:p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geoinfo.nmt.edu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forum.nationstates.net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www.pv-magazine.com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www.101qs.com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8813-3789-DA43-A357-47076DD0F4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just how much energy fission can produce and why its useful. Use the comparisons on the slide for energy references. </a:t>
            </a:r>
            <a:endParaRPr lang="en-US" dirty="0" smtClean="0"/>
          </a:p>
          <a:p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geoinfo.nmt.edu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forum.nationstates.net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www.pv-magazine.com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www.101qs.com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8813-3789-DA43-A357-47076DD0F4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difference between Research Reactors and Power Generation Utilities and how they utilize fission. </a:t>
            </a:r>
          </a:p>
          <a:p>
            <a:endParaRPr lang="en-US" baseline="0" dirty="0" smtClean="0"/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safetyfirst.nei.org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www.cpepweb.org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8813-3789-DA43-A357-47076DD0F4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DE2-A8B4-374E-A7D9-16E75802C971}" type="datetime1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3DE-A595-C849-AA5C-D525407A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0999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86200"/>
            <a:ext cx="80010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F340-3587-304B-9F44-3FC1A54C7EDF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9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763990"/>
            <a:ext cx="8012112" cy="43621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5BA74-651A-B340-9961-A82D1E7EF62B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B09-4A18-AB42-B09C-8E2692179B15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9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Georgi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8AF3B5F-66B1-7645-8F6A-29B36315D89A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7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110"/>
            <a:ext cx="3008313" cy="7373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88" y="1709110"/>
            <a:ext cx="4821400" cy="441705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666"/>
            <a:ext cx="3008313" cy="3562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DBEA66-50D2-8343-8D7F-7B8027E2FCBE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8C64-8393-AD44-874D-D8CE7603A6A6}" type="datetime1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3DE-A595-C849-AA5C-D525407A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7FDE4-488A-2848-A955-23936E9360B6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14A43-F6F7-684A-A15B-3AABBD13E8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763990"/>
            <a:ext cx="800100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93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F72A-3A61-2145-9B37-8DDBAD23CB42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1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70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B0329C-15FA-F04D-BF90-EC422EE0BDE2}" type="datetime1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53DE-A595-C849-AA5C-D525407AF1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63990"/>
            <a:ext cx="8001000" cy="4362173"/>
          </a:xfrm>
        </p:spPr>
        <p:txBody>
          <a:bodyPr/>
          <a:lstStyle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4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742"/>
            <a:ext cx="6562994" cy="662629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39DA-6C47-5D4E-9E10-2C430391DA69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1BD7-D8F4-EF4F-9651-37364B4B5ECB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7A96-B36E-0340-87FD-663A04CC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1BD7-D8F4-EF4F-9651-37364B4B5ECB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7A96-B36E-0340-87FD-663A04CC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1BD7-D8F4-EF4F-9651-37364B4B5ECB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7A96-B36E-0340-87FD-663A04CC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E6DE-4FCF-B04D-8ECA-8A948B6160D9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4BA5-78B0-B146-AEB6-5584E5EB49E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GB bkg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55997" cy="6978904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7" y="660814"/>
            <a:ext cx="1403551" cy="5180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FEB496-B3BD-BC49-AC3B-BC087DE7BCCA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38753DE-A595-C849-AA5C-D525407AF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990"/>
            <a:ext cx="800100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4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0" r:id="rId4"/>
    <p:sldLayoutId id="2147483681" r:id="rId5"/>
    <p:sldLayoutId id="2147483683" r:id="rId6"/>
    <p:sldLayoutId id="214748368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GB bkg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55997" cy="6978904"/>
          </a:xfrm>
          <a:prstGeom prst="rect">
            <a:avLst/>
          </a:prstGeom>
        </p:spPr>
      </p:pic>
      <p:pic>
        <p:nvPicPr>
          <p:cNvPr id="8" name="Picture 7" descr="ANS_Graphic Element-lite Grey.eps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C2654"/>
              </a:clrFrom>
              <a:clrTo>
                <a:srgbClr val="1C2654">
                  <a:alpha val="0"/>
                </a:srgbClr>
              </a:clrTo>
            </a:clrChange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b="18075"/>
          <a:stretch/>
        </p:blipFill>
        <p:spPr>
          <a:xfrm>
            <a:off x="-123" y="1875692"/>
            <a:ext cx="4950827" cy="4982308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5185887" y="4024765"/>
            <a:ext cx="3893038" cy="5078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0" dirty="0" smtClean="0">
                <a:solidFill>
                  <a:schemeClr val="bg1"/>
                </a:solidFill>
                <a:latin typeface="Arial"/>
                <a:cs typeface="Arial"/>
              </a:rPr>
              <a:t>American Nuclear Society  </a:t>
            </a:r>
            <a:endParaRPr lang="en-US" sz="2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4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GB bkg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55997" cy="6978904"/>
          </a:xfrm>
          <a:prstGeom prst="rect">
            <a:avLst/>
          </a:prstGeom>
        </p:spPr>
      </p:pic>
      <p:pic>
        <p:nvPicPr>
          <p:cNvPr id="8" name="Picture 7" descr="ANS_Graphic Element-lite Grey.eps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C2654"/>
              </a:clrFrom>
              <a:clrTo>
                <a:srgbClr val="1C2654">
                  <a:alpha val="0"/>
                </a:srgbClr>
              </a:clrTo>
            </a:clrChange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b="18075"/>
          <a:stretch/>
        </p:blipFill>
        <p:spPr>
          <a:xfrm>
            <a:off x="-123" y="1875692"/>
            <a:ext cx="4950827" cy="4982308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5185887" y="4024765"/>
            <a:ext cx="3893038" cy="5078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0" dirty="0" smtClean="0">
                <a:solidFill>
                  <a:schemeClr val="bg1"/>
                </a:solidFill>
                <a:latin typeface="Arial"/>
                <a:cs typeface="Arial"/>
              </a:rPr>
              <a:t>American Nuclear Society  </a:t>
            </a:r>
            <a:endParaRPr lang="en-US" sz="2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9200" y="4657745"/>
            <a:ext cx="128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ans.org</a:t>
            </a:r>
            <a:endParaRPr 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65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990"/>
            <a:ext cx="800100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7133A465-1E00-7543-9C39-297DF5CF0720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1F14A43-F6F7-684A-A15B-3AABBD13E8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86980"/>
            <a:ext cx="6428900" cy="105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GB bkg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55997" cy="6978904"/>
          </a:xfrm>
          <a:prstGeom prst="rect">
            <a:avLst/>
          </a:prstGeom>
        </p:spPr>
      </p:pic>
      <p:pic>
        <p:nvPicPr>
          <p:cNvPr id="10" name="Picture 9" descr="ANS_Graphic Element-lite Grey.eps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C2654"/>
              </a:clrFrom>
              <a:clrTo>
                <a:srgbClr val="1C2654">
                  <a:alpha val="0"/>
                </a:srgbClr>
              </a:clrTo>
            </a:clrChange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b="18075"/>
          <a:stretch/>
        </p:blipFill>
        <p:spPr>
          <a:xfrm>
            <a:off x="-123" y="1885852"/>
            <a:ext cx="4950827" cy="4982308"/>
          </a:xfrm>
          <a:prstGeom prst="rect">
            <a:avLst/>
          </a:prstGeom>
        </p:spPr>
      </p:pic>
      <p:pic>
        <p:nvPicPr>
          <p:cNvPr id="5" name="Picture 4" descr="CNS Logo_white_T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10" y="3773412"/>
            <a:ext cx="2819863" cy="1346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0510" y="5481387"/>
            <a:ext cx="281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NuclearConnect.org</a:t>
            </a:r>
            <a:endParaRPr 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8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Nuclear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Candace Davison</a:t>
            </a:r>
          </a:p>
          <a:p>
            <a:r>
              <a:rPr lang="en-US" dirty="0" smtClean="0"/>
              <a:t>Senior Reactor Operator</a:t>
            </a:r>
          </a:p>
          <a:p>
            <a:r>
              <a:rPr lang="en-US" dirty="0" smtClean="0"/>
              <a:t>Penn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452563"/>
            <a:ext cx="8042275" cy="750887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Nuclear Reactors harness fission for various reasons.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r>
              <a:rPr lang="en-US" dirty="0" smtClean="0"/>
              <a:t>Producing clean electricity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pic>
        <p:nvPicPr>
          <p:cNvPr id="1026" name="Picture 2" descr="http://www.iaea.org/nuclearenergy/nuclearpower/Downloadable/Grid/grid1_w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2" y="3516169"/>
            <a:ext cx="3236574" cy="24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2826" y="2347415"/>
            <a:ext cx="13648" cy="35961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957" y="3093156"/>
            <a:ext cx="3800593" cy="28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Nuclear Propulsion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7" y="2706019"/>
            <a:ext cx="4339266" cy="276321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22" y="3156522"/>
            <a:ext cx="1987550" cy="195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Nuclear Energy </a:t>
            </a:r>
            <a:endParaRPr lang="en-US" dirty="0"/>
          </a:p>
        </p:txBody>
      </p:sp>
      <p:pic>
        <p:nvPicPr>
          <p:cNvPr id="1026" name="Picture 2" descr="http://nuclearenergytoday.com/wp-content/uploads/2014/03/nu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8" y="1444625"/>
            <a:ext cx="9185937" cy="51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Fuel Assembly Designs</a:t>
            </a:r>
            <a:endParaRPr lang="en-US" dirty="0"/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828800"/>
            <a:ext cx="1135062" cy="4800600"/>
          </a:xfrm>
          <a:noFill/>
          <a:ln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29575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ice core c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4861560" cy="3566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Core Loadings</a:t>
            </a:r>
            <a:endParaRPr lang="en-US" dirty="0"/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267200" cy="49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5" name="Picture 1" descr="C:\Documents and Settings\bjh159\My Documents\My Pictures\Reactor\Core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590800"/>
            <a:ext cx="3663271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8"/>
            <a:ext cx="6864577" cy="68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Control Rods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63713"/>
            <a:ext cx="8001000" cy="4362450"/>
          </a:xfrm>
        </p:spPr>
        <p:txBody>
          <a:bodyPr/>
          <a:lstStyle/>
          <a:p>
            <a:r>
              <a:rPr lang="en-US" sz="2400" dirty="0"/>
              <a:t>Control Rods balance the fuel and allow the reactor to be </a:t>
            </a:r>
            <a:r>
              <a:rPr lang="en-US" sz="2400" dirty="0">
                <a:solidFill>
                  <a:srgbClr val="33CC33"/>
                </a:solidFill>
              </a:rPr>
              <a:t>started up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33CC"/>
                </a:solidFill>
              </a:rPr>
              <a:t>shut down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Control Rod materials have a higher probability of neutron absorption than the fuel.</a:t>
            </a:r>
          </a:p>
          <a:p>
            <a:pPr lvl="1"/>
            <a:r>
              <a:rPr lang="en-US" sz="2000" dirty="0"/>
              <a:t>Boron  </a:t>
            </a:r>
            <a:r>
              <a:rPr lang="en-US" sz="2000" dirty="0">
                <a:solidFill>
                  <a:schemeClr val="accent1"/>
                </a:solidFill>
              </a:rPr>
              <a:t>5x higher</a:t>
            </a:r>
          </a:p>
          <a:p>
            <a:pPr lvl="1"/>
            <a:r>
              <a:rPr lang="en-US" sz="2000" dirty="0"/>
              <a:t>Cadmium </a:t>
            </a:r>
            <a:r>
              <a:rPr lang="en-US" sz="2000" dirty="0">
                <a:solidFill>
                  <a:schemeClr val="accent1"/>
                </a:solidFill>
              </a:rPr>
              <a:t>30x </a:t>
            </a:r>
            <a:r>
              <a:rPr lang="en-US" sz="2000" dirty="0" smtClean="0">
                <a:solidFill>
                  <a:schemeClr val="accent1"/>
                </a:solidFill>
              </a:rPr>
              <a:t>higher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Gadolinium </a:t>
            </a:r>
            <a:r>
              <a:rPr lang="en-US" sz="2000" dirty="0">
                <a:solidFill>
                  <a:schemeClr val="accent1"/>
                </a:solidFill>
              </a:rPr>
              <a:t>350x higher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TRIGA had 4 control rods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Power reactors have dozens of rods 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4690" name="AutoShape 2" descr="http://atom.kaeri.re.kr/cgi-bin/endfpl.pl?c=0:1: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endfpl.p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7338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0E0A7E-6F58-6640-A81B-6823CF39681A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17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Nuclear Power Reactors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763713"/>
            <a:ext cx="8001000" cy="4362450"/>
          </a:xfrm>
        </p:spPr>
        <p:txBody>
          <a:bodyPr/>
          <a:lstStyle/>
          <a:p>
            <a:r>
              <a:rPr lang="en-US"/>
              <a:t>Nuclear power reactors are classified by their:</a:t>
            </a:r>
          </a:p>
          <a:p>
            <a:pPr lvl="1"/>
            <a:r>
              <a:rPr lang="en-US"/>
              <a:t>Neutron energy</a:t>
            </a:r>
          </a:p>
          <a:p>
            <a:pPr lvl="2"/>
            <a:r>
              <a:rPr lang="en-US"/>
              <a:t>Thermal, &lt; 1 ev</a:t>
            </a:r>
          </a:p>
          <a:p>
            <a:pPr lvl="2"/>
            <a:r>
              <a:rPr lang="en-US"/>
              <a:t>Fast, &gt;150 keV</a:t>
            </a:r>
          </a:p>
          <a:p>
            <a:pPr lvl="1"/>
            <a:r>
              <a:rPr lang="en-US"/>
              <a:t>Neutron moderator: H</a:t>
            </a:r>
            <a:r>
              <a:rPr lang="en-US" baseline="-25000"/>
              <a:t>2</a:t>
            </a:r>
            <a:r>
              <a:rPr lang="en-US"/>
              <a:t>O, D</a:t>
            </a:r>
            <a:r>
              <a:rPr lang="en-US" baseline="-25000"/>
              <a:t>2</a:t>
            </a:r>
            <a:r>
              <a:rPr lang="en-US"/>
              <a:t>O, graphite</a:t>
            </a:r>
          </a:p>
          <a:p>
            <a:pPr lvl="1"/>
            <a:r>
              <a:rPr lang="en-US"/>
              <a:t>Coolant: H</a:t>
            </a:r>
            <a:r>
              <a:rPr lang="en-US" baseline="-25000"/>
              <a:t>2</a:t>
            </a:r>
            <a:r>
              <a:rPr lang="en-US"/>
              <a:t>O, D</a:t>
            </a:r>
            <a:r>
              <a:rPr lang="en-US" baseline="-25000"/>
              <a:t>2</a:t>
            </a:r>
            <a:r>
              <a:rPr lang="en-US"/>
              <a:t>O, gas (CO</a:t>
            </a:r>
            <a:r>
              <a:rPr lang="en-US" baseline="-25000"/>
              <a:t>2</a:t>
            </a:r>
            <a:r>
              <a:rPr lang="en-US"/>
              <a:t>, He), liquid metal (Na)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085D08-310B-B14F-B1D1-950266003638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18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/>
              <a:t>Nuclear Power Reactors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371600"/>
            <a:ext cx="8077200" cy="2286000"/>
          </a:xfrm>
        </p:spPr>
        <p:txBody>
          <a:bodyPr/>
          <a:lstStyle/>
          <a:p>
            <a:r>
              <a:rPr lang="en-US" sz="2000"/>
              <a:t>LWR: Light water reactor</a:t>
            </a:r>
          </a:p>
          <a:p>
            <a:pPr lvl="1"/>
            <a:r>
              <a:rPr lang="en-US" sz="1600"/>
              <a:t>BWR: Boiling water reactor</a:t>
            </a:r>
          </a:p>
          <a:p>
            <a:pPr lvl="1"/>
            <a:r>
              <a:rPr lang="en-US" sz="1600"/>
              <a:t>PWR: Pressurized </a:t>
            </a:r>
            <a:r>
              <a:rPr lang="en-US" sz="1600" i="1"/>
              <a:t>w</a:t>
            </a:r>
            <a:r>
              <a:rPr lang="en-US" sz="1600"/>
              <a:t>ater reactor</a:t>
            </a:r>
          </a:p>
          <a:p>
            <a:pPr lvl="1"/>
            <a:r>
              <a:rPr lang="en-US" sz="1600"/>
              <a:t>VVER: Russian PWR (</a:t>
            </a:r>
            <a:r>
              <a:rPr lang="en-US" sz="1600" b="1" i="1"/>
              <a:t>V</a:t>
            </a:r>
            <a:r>
              <a:rPr lang="en-US" sz="1600"/>
              <a:t>odo-</a:t>
            </a:r>
            <a:r>
              <a:rPr lang="en-US" sz="1600" b="1" i="1"/>
              <a:t>V</a:t>
            </a:r>
            <a:r>
              <a:rPr lang="en-US" sz="1600"/>
              <a:t>odyanoi </a:t>
            </a:r>
            <a:r>
              <a:rPr lang="en-US" sz="1600" b="1" i="1"/>
              <a:t>E</a:t>
            </a:r>
            <a:r>
              <a:rPr lang="en-US" sz="1600"/>
              <a:t>nergetichesky </a:t>
            </a:r>
            <a:r>
              <a:rPr lang="en-US" sz="1600" b="1" i="1"/>
              <a:t>R</a:t>
            </a:r>
            <a:r>
              <a:rPr lang="en-US" sz="1600"/>
              <a:t>eaktor, water-water energetic reactor) </a:t>
            </a:r>
          </a:p>
          <a:p>
            <a:r>
              <a:rPr lang="en-US" sz="2000"/>
              <a:t>PHWR: Pressurized heavy water reactor</a:t>
            </a:r>
          </a:p>
          <a:p>
            <a:pPr lvl="1"/>
            <a:r>
              <a:rPr lang="en-US" sz="1600"/>
              <a:t>CANDU: </a:t>
            </a:r>
            <a:r>
              <a:rPr lang="en-US" sz="1600" b="1" i="1"/>
              <a:t>CAN</a:t>
            </a:r>
            <a:r>
              <a:rPr lang="en-US" sz="1600"/>
              <a:t>adian </a:t>
            </a:r>
            <a:r>
              <a:rPr lang="en-US" sz="1600" b="1" i="1"/>
              <a:t>D</a:t>
            </a:r>
            <a:r>
              <a:rPr lang="en-US" sz="1600"/>
              <a:t>euterium </a:t>
            </a:r>
            <a:r>
              <a:rPr lang="en-US" sz="1600" b="1" i="1"/>
              <a:t>U</a:t>
            </a:r>
            <a:r>
              <a:rPr lang="en-US" sz="1600"/>
              <a:t>ranium reactor</a:t>
            </a:r>
          </a:p>
          <a:p>
            <a:endParaRPr lang="en-US" sz="18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0" y="3733800"/>
          <a:ext cx="8077200" cy="2793480"/>
        </p:xfrm>
        <a:graphic>
          <a:graphicData uri="http://schemas.openxmlformats.org/drawingml/2006/table">
            <a:tbl>
              <a:tblPr/>
              <a:tblGrid>
                <a:gridCol w="1160463"/>
                <a:gridCol w="2900362"/>
                <a:gridCol w="1868488"/>
                <a:gridCol w="1236662"/>
                <a:gridCol w="911225"/>
              </a:tblGrid>
              <a:tr h="334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Coolant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Wingdings" charset="2"/>
                          <a:cs typeface="Wingdings" charset="2"/>
                          <a:sym typeface="Wingdings" charset="2"/>
                        </a:rPr>
                        <a:t>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Moderator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Graphite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LWR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 BWR, PWR, VVER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LWGR: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RBMK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PHWR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CANDU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Gas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Magnox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AGR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Liquid Metal</a:t>
                      </a:r>
                    </a:p>
                  </a:txBody>
                  <a:tcPr marL="97456" marR="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LMFR</a:t>
                      </a:r>
                    </a:p>
                  </a:txBody>
                  <a:tcPr marL="97456" marR="9745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9B6636-9FEF-4C4E-A18D-10DAEACDCD31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19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/>
              <a:t>Nuclear Power Reactors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371600"/>
            <a:ext cx="8077200" cy="2286000"/>
          </a:xfrm>
        </p:spPr>
        <p:txBody>
          <a:bodyPr/>
          <a:lstStyle/>
          <a:p>
            <a:r>
              <a:rPr lang="en-US" sz="2000"/>
              <a:t>LWGR: Light water graphite reactor</a:t>
            </a:r>
          </a:p>
          <a:p>
            <a:pPr lvl="1"/>
            <a:r>
              <a:rPr lang="en-US" sz="1600"/>
              <a:t>RBMK: Russian </a:t>
            </a:r>
            <a:r>
              <a:rPr lang="en-US" sz="1600" b="1" i="1"/>
              <a:t>R</a:t>
            </a:r>
            <a:r>
              <a:rPr lang="en-US" sz="1600"/>
              <a:t>eaktory </a:t>
            </a:r>
            <a:r>
              <a:rPr lang="en-US" sz="1600" b="1" i="1"/>
              <a:t>B</a:t>
            </a:r>
            <a:r>
              <a:rPr lang="en-US" sz="1600"/>
              <a:t>olshoy </a:t>
            </a:r>
            <a:r>
              <a:rPr lang="en-US" sz="1600" b="1" i="1"/>
              <a:t>M</a:t>
            </a:r>
            <a:r>
              <a:rPr lang="en-US" sz="1600"/>
              <a:t>oschnosti </a:t>
            </a:r>
            <a:r>
              <a:rPr lang="en-US" sz="1600" b="1" i="1"/>
              <a:t>K</a:t>
            </a:r>
            <a:r>
              <a:rPr lang="en-US" sz="1600"/>
              <a:t>analniy, high power channel-type reactor </a:t>
            </a:r>
          </a:p>
          <a:p>
            <a:r>
              <a:rPr lang="en-US" sz="2000"/>
              <a:t>Gas-graphite reactors</a:t>
            </a:r>
          </a:p>
          <a:p>
            <a:pPr lvl="1"/>
            <a:r>
              <a:rPr lang="en-US" sz="1600"/>
              <a:t>Magnox</a:t>
            </a:r>
          </a:p>
          <a:p>
            <a:pPr lvl="1"/>
            <a:r>
              <a:rPr lang="en-US" sz="1600"/>
              <a:t>AGR: Advanced Gas-cooled Reactor</a:t>
            </a:r>
          </a:p>
          <a:p>
            <a:r>
              <a:rPr lang="en-US" sz="2000"/>
              <a:t>FBR: Fast Breeder Reactor</a:t>
            </a:r>
          </a:p>
          <a:p>
            <a:endParaRPr lang="en-US" sz="18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0" y="3733800"/>
          <a:ext cx="8077200" cy="2793240"/>
        </p:xfrm>
        <a:graphic>
          <a:graphicData uri="http://schemas.openxmlformats.org/drawingml/2006/table">
            <a:tbl>
              <a:tblPr/>
              <a:tblGrid>
                <a:gridCol w="1160463"/>
                <a:gridCol w="2900362"/>
                <a:gridCol w="1868488"/>
                <a:gridCol w="1236662"/>
                <a:gridCol w="911225"/>
              </a:tblGrid>
              <a:tr h="334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Coolant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Wingdings" charset="2"/>
                          <a:cs typeface="Wingdings" charset="2"/>
                          <a:sym typeface="Wingdings" charset="2"/>
                        </a:rPr>
                        <a:t>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Moderator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Graphite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LWR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 BWR, PWR, VVER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LWGR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RBMK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PHWR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CANDU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Gas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Magnox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AGR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Liquid Metal</a:t>
                      </a:r>
                    </a:p>
                  </a:txBody>
                  <a:tcPr marL="97456" marR="0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LMFR</a:t>
                      </a:r>
                    </a:p>
                  </a:txBody>
                  <a:tcPr marL="97456" marR="9745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A0246-90EB-CE4A-88F8-C1F003328CA9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Energy in the United States</a:t>
            </a:r>
          </a:p>
        </p:txBody>
      </p:sp>
      <p:pic>
        <p:nvPicPr>
          <p:cNvPr id="25603" name="Content Placeholder 4" descr="ElectricityGenerationBySource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2821" b="2821"/>
          <a:stretch>
            <a:fillRect/>
          </a:stretch>
        </p:blipFill>
        <p:spPr>
          <a:xfrm>
            <a:off x="0" y="1669256"/>
            <a:ext cx="8458200" cy="4948237"/>
          </a:xfrm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8420100" y="23431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404040"/>
                </a:solidFill>
              </a:rPr>
              <a:t>43%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496300" y="32575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404040"/>
                </a:solidFill>
              </a:rPr>
              <a:t>24%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458200" y="35623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404040"/>
                </a:solidFill>
              </a:rPr>
              <a:t>19%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8458200" y="3943350"/>
            <a:ext cx="67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404040"/>
                </a:solidFill>
              </a:rPr>
              <a:t>11%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8534400" y="4324350"/>
            <a:ext cx="555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D47A93-120C-1743-BDE2-55F8743C79B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20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8" name="Title 10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>
            <a:normAutofit fontScale="90000"/>
          </a:bodyPr>
          <a:lstStyle/>
          <a:p>
            <a:r>
              <a:rPr lang="en-US"/>
              <a:t>Pressurized Water Reactors (PWR)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4294967295"/>
          </p:nvPr>
        </p:nvSpPr>
        <p:spPr>
          <a:xfrm>
            <a:off x="0" y="1763713"/>
            <a:ext cx="8001000" cy="4362450"/>
          </a:xfrm>
        </p:spPr>
        <p:txBody>
          <a:bodyPr/>
          <a:lstStyle/>
          <a:p>
            <a:r>
              <a:rPr lang="en-US"/>
              <a:t>Developed in the U.S. by Westinghouse</a:t>
            </a:r>
          </a:p>
          <a:p>
            <a:r>
              <a:rPr lang="en-US"/>
              <a:t>Designed and manufactured in many countries:</a:t>
            </a:r>
          </a:p>
          <a:p>
            <a:pPr lvl="1"/>
            <a:r>
              <a:rPr lang="en-US"/>
              <a:t>U.S.: Westinghouse and ABB/CE</a:t>
            </a:r>
          </a:p>
          <a:p>
            <a:pPr lvl="1"/>
            <a:r>
              <a:rPr lang="en-US"/>
              <a:t>France: Framatom/Areva</a:t>
            </a:r>
          </a:p>
          <a:p>
            <a:pPr lvl="1"/>
            <a:r>
              <a:rPr lang="en-US"/>
              <a:t>Germany: Brown Boviera</a:t>
            </a:r>
          </a:p>
          <a:p>
            <a:pPr lvl="1"/>
            <a:r>
              <a:rPr lang="en-US"/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1C4D3-8CC6-554F-B7C9-7549EB42F75F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21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>
            <a:normAutofit fontScale="90000"/>
          </a:bodyPr>
          <a:lstStyle/>
          <a:p>
            <a:r>
              <a:rPr lang="en-US"/>
              <a:t>Pressurized Water Reactors (PWR)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4294967295"/>
          </p:nvPr>
        </p:nvSpPr>
        <p:spPr>
          <a:xfrm>
            <a:off x="341744" y="1763713"/>
            <a:ext cx="7659255" cy="43624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PWRs are based on the reactor system developed for naval propulsion.</a:t>
            </a:r>
          </a:p>
          <a:p>
            <a:r>
              <a:rPr lang="en-US" dirty="0"/>
              <a:t>The first commercial PWR was the </a:t>
            </a:r>
            <a:r>
              <a:rPr lang="en-US" dirty="0" err="1"/>
              <a:t>Shippingport</a:t>
            </a:r>
            <a:r>
              <a:rPr lang="en-US" dirty="0"/>
              <a:t> Atomic Power Station outside of Pittsburgh, PA</a:t>
            </a:r>
          </a:p>
          <a:p>
            <a:pPr lvl="1"/>
            <a:r>
              <a:rPr lang="en-US" dirty="0"/>
              <a:t>Designed by Westinghouse</a:t>
            </a:r>
          </a:p>
          <a:p>
            <a:pPr lvl="1"/>
            <a:r>
              <a:rPr lang="en-US" dirty="0"/>
              <a:t>Operated as a standard PWR</a:t>
            </a:r>
          </a:p>
          <a:p>
            <a:pPr lvl="1"/>
            <a:r>
              <a:rPr lang="en-US" dirty="0"/>
              <a:t>Operated as a light water breeder reactor (LWBR) using a thorium blanket to breed </a:t>
            </a:r>
            <a:r>
              <a:rPr lang="en-US" baseline="30000" dirty="0"/>
              <a:t>233</a:t>
            </a:r>
            <a:r>
              <a:rPr lang="en-US" dirty="0"/>
              <a:t>U</a:t>
            </a:r>
          </a:p>
          <a:p>
            <a:r>
              <a:rPr lang="en-US" dirty="0"/>
              <a:t>PWRs make up 66% of the U.S. commercial nuclear reactor fleet (as of 2009), and about the same percentage world-wide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687EEC-73B2-5442-991B-0C348069A68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22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8674" name="Title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Pressurized Water Reactors (PWR)</a:t>
            </a:r>
          </a:p>
        </p:txBody>
      </p:sp>
      <p:pic>
        <p:nvPicPr>
          <p:cNvPr id="28675" name="Content Placeholder 4" descr="PWR_schematic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03564" y="4031096"/>
            <a:ext cx="4038600" cy="1973263"/>
          </a:xfrm>
        </p:spPr>
      </p:pic>
      <p:sp>
        <p:nvSpPr>
          <p:cNvPr id="28676" name="Content Placeholder 11"/>
          <p:cNvSpPr>
            <a:spLocks noGrp="1"/>
          </p:cNvSpPr>
          <p:nvPr>
            <p:ph sz="half" idx="4294967295"/>
          </p:nvPr>
        </p:nvSpPr>
        <p:spPr>
          <a:xfrm>
            <a:off x="147781" y="2975986"/>
            <a:ext cx="8312728" cy="47244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Secondary loop prevents any reactor contamination from reaching turbine systems, allowing for simpler  		 maintenance, replacement, and disposal. 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57200" y="6321425"/>
            <a:ext cx="324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http://www.tva.gov/power/wbndiag.htm</a:t>
            </a:r>
          </a:p>
        </p:txBody>
      </p:sp>
      <p:sp>
        <p:nvSpPr>
          <p:cNvPr id="28679" name="Content Placeholder 11"/>
          <p:cNvSpPr txBox="1">
            <a:spLocks/>
          </p:cNvSpPr>
          <p:nvPr/>
        </p:nvSpPr>
        <p:spPr bwMode="auto">
          <a:xfrm>
            <a:off x="374073" y="1552287"/>
            <a:ext cx="8534400" cy="142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80000"/>
              <a:buFont typeface="Wingdings 3" pitchFamily="-108" charset="2"/>
              <a:buChar char="u"/>
            </a:pPr>
            <a:r>
              <a:rPr lang="en-US" dirty="0">
                <a:solidFill>
                  <a:srgbClr val="606060"/>
                </a:solidFill>
              </a:rPr>
              <a:t>Uses a closed primary loop and a secondary loop that powers a steam turbine.</a:t>
            </a:r>
          </a:p>
          <a:p>
            <a:pPr marL="742950" lvl="1" indent="-285750">
              <a:spcBef>
                <a:spcPct val="20000"/>
              </a:spcBef>
              <a:buClr>
                <a:srgbClr val="252570"/>
              </a:buClr>
              <a:buFont typeface="Wingdings" pitchFamily="-108" charset="2"/>
              <a:buChar char="§"/>
            </a:pPr>
            <a:r>
              <a:rPr lang="en-US" sz="2000" dirty="0">
                <a:solidFill>
                  <a:srgbClr val="606060"/>
                </a:solidFill>
              </a:rPr>
              <a:t>Primary loop is pressurized to ~15.5 MPa to prevent boiling</a:t>
            </a:r>
          </a:p>
          <a:p>
            <a:pPr marL="742950" lvl="1" indent="-285750">
              <a:spcBef>
                <a:spcPct val="20000"/>
              </a:spcBef>
              <a:buClr>
                <a:srgbClr val="252570"/>
              </a:buClr>
              <a:buFont typeface="Wingdings" pitchFamily="-108" charset="2"/>
              <a:buChar char="§"/>
            </a:pPr>
            <a:r>
              <a:rPr lang="en-US" sz="2000" dirty="0">
                <a:solidFill>
                  <a:srgbClr val="606060"/>
                </a:solidFill>
              </a:rPr>
              <a:t>Extensive heat exchanger systems between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890533-6000-5642-9808-F4503D0FD995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23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Boiling Water Reactor (BWR)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idx="4294967295"/>
          </p:nvPr>
        </p:nvSpPr>
        <p:spPr>
          <a:xfrm>
            <a:off x="0" y="1763713"/>
            <a:ext cx="8001000" cy="436245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The boiling water reactor was developed by Argonne National Laboratory (ANL)</a:t>
            </a:r>
          </a:p>
          <a:p>
            <a:r>
              <a:rPr lang="en-US"/>
              <a:t>They built the Experimental Boiling Water Reactor (EBWR) in Illinois:</a:t>
            </a:r>
          </a:p>
          <a:p>
            <a:pPr lvl="1"/>
            <a:r>
              <a:rPr lang="en-US"/>
              <a:t>Initial testing at 5 MWt and 20 MWt</a:t>
            </a:r>
          </a:p>
          <a:p>
            <a:pPr lvl="1"/>
            <a:r>
              <a:rPr lang="en-US"/>
              <a:t>Operated from 1957 to 1967 at up to 100 MWt</a:t>
            </a:r>
          </a:p>
          <a:p>
            <a:r>
              <a:rPr lang="en-US"/>
              <a:t>The first commercial BWR was the Dresden Nuclear Power Plant in Illinois</a:t>
            </a:r>
          </a:p>
          <a:p>
            <a:pPr lvl="1"/>
            <a:r>
              <a:rPr lang="en-US"/>
              <a:t>200 MWe</a:t>
            </a:r>
          </a:p>
          <a:p>
            <a:pPr lvl="1"/>
            <a:r>
              <a:rPr lang="en-US"/>
              <a:t>1960 to 1978</a:t>
            </a:r>
          </a:p>
          <a:p>
            <a:r>
              <a:rPr lang="en-US"/>
              <a:t>BWRs comprise 34% of the commercial nuclear portfolio in the U.S. (as of 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C9069-BB7D-E84D-A621-B04E80202671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24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Boiling Water Reactors (BWR)</a:t>
            </a:r>
          </a:p>
        </p:txBody>
      </p:sp>
      <p:pic>
        <p:nvPicPr>
          <p:cNvPr id="35843" name="Content Placeholder 5" descr="BWR_schematic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2437" b="-621"/>
          <a:stretch>
            <a:fillRect/>
          </a:stretch>
        </p:blipFill>
        <p:spPr>
          <a:xfrm>
            <a:off x="0" y="1981200"/>
            <a:ext cx="3810000" cy="3538538"/>
          </a:xfrm>
        </p:spPr>
      </p:pic>
      <p:sp>
        <p:nvSpPr>
          <p:cNvPr id="3584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724400"/>
          </a:xfrm>
        </p:spPr>
        <p:txBody>
          <a:bodyPr>
            <a:normAutofit fontScale="92500"/>
          </a:bodyPr>
          <a:lstStyle/>
          <a:p>
            <a:r>
              <a:rPr lang="en-US"/>
              <a:t>Developed in the U.S. by General Electric</a:t>
            </a:r>
          </a:p>
          <a:p>
            <a:r>
              <a:rPr lang="en-US"/>
              <a:t>Uses a single loop:</a:t>
            </a:r>
          </a:p>
          <a:p>
            <a:pPr lvl="1"/>
            <a:r>
              <a:rPr lang="en-US"/>
              <a:t>Light water coolant/moderator boils in the reactor vessel</a:t>
            </a:r>
          </a:p>
          <a:p>
            <a:pPr lvl="1"/>
            <a:r>
              <a:rPr lang="en-US"/>
              <a:t>Steam dryers allow direct connection to steam turbines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1000" y="60928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http://theenergylibrary.com/node/11853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A06AB-9BAE-364C-A4E3-45E717763BA4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25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7346" name="Title 5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Nuclear Worldwide</a:t>
            </a:r>
          </a:p>
        </p:txBody>
      </p:sp>
      <p:pic>
        <p:nvPicPr>
          <p:cNvPr id="57347" name="Content Placeholder 7" descr="NPP by Reactor Type Country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98" r="-4198" b="19797"/>
          <a:stretch>
            <a:fillRect/>
          </a:stretch>
        </p:blipFill>
        <p:spPr>
          <a:xfrm rot="60000">
            <a:off x="90488" y="1541463"/>
            <a:ext cx="9053512" cy="4246562"/>
          </a:xfrm>
        </p:spPr>
      </p:pic>
      <p:sp>
        <p:nvSpPr>
          <p:cNvPr id="57349" name="TextBox 8"/>
          <p:cNvSpPr txBox="1">
            <a:spLocks noChangeArrowheads="1"/>
          </p:cNvSpPr>
          <p:nvPr/>
        </p:nvSpPr>
        <p:spPr bwMode="auto">
          <a:xfrm>
            <a:off x="7631113" y="6400800"/>
            <a:ext cx="90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Kok, Ch.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5F1E38-EE32-C541-A08E-79E16A4D62AF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26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0" y="390236"/>
            <a:ext cx="8229600" cy="1143000"/>
          </a:xfrm>
        </p:spPr>
        <p:txBody>
          <a:bodyPr/>
          <a:lstStyle/>
          <a:p>
            <a:r>
              <a:rPr lang="en-US" dirty="0"/>
              <a:t>Generation IV Reactors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0" y="1533236"/>
            <a:ext cx="8229600" cy="4135727"/>
          </a:xfrm>
        </p:spPr>
        <p:txBody>
          <a:bodyPr>
            <a:normAutofit/>
          </a:bodyPr>
          <a:lstStyle/>
          <a:p>
            <a:r>
              <a:rPr lang="en-US" sz="2800" dirty="0"/>
              <a:t>What makes a reactor a Generation IV reactor?</a:t>
            </a:r>
          </a:p>
        </p:txBody>
      </p:sp>
      <p:pic>
        <p:nvPicPr>
          <p:cNvPr id="61445" name="Picture 4" descr="GenIVRoad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16163"/>
            <a:ext cx="78486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3359E-014F-B64A-A46A-91EA9A7B7661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27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Generation IV Reactors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0" y="1763713"/>
            <a:ext cx="8001000" cy="4362450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Goals of Generation IV reactors:</a:t>
            </a:r>
          </a:p>
          <a:p>
            <a:pPr lvl="1"/>
            <a:r>
              <a:rPr lang="en-US"/>
              <a:t>Sustainability:</a:t>
            </a:r>
          </a:p>
          <a:p>
            <a:pPr lvl="2"/>
            <a:r>
              <a:rPr lang="en-US"/>
              <a:t>Provide near carbon-free energy</a:t>
            </a:r>
          </a:p>
          <a:p>
            <a:pPr lvl="2"/>
            <a:r>
              <a:rPr lang="en-US"/>
              <a:t>Use fuel cycles that maximize energy efficiency and minimize waste for the good of long-term stewardship and public health</a:t>
            </a:r>
          </a:p>
          <a:p>
            <a:pPr lvl="1"/>
            <a:r>
              <a:rPr lang="en-US"/>
              <a:t>Economics:</a:t>
            </a:r>
          </a:p>
          <a:p>
            <a:pPr lvl="2"/>
            <a:r>
              <a:rPr lang="en-US"/>
              <a:t>Gen IV systems should have cost savings over other energy types</a:t>
            </a:r>
          </a:p>
          <a:p>
            <a:pPr lvl="2"/>
            <a:r>
              <a:rPr lang="en-US"/>
              <a:t>The financial risk for investing in Gen IV reactors should be similar to the financial risk of other energy production methods</a:t>
            </a:r>
          </a:p>
          <a:p>
            <a:pPr lvl="1"/>
            <a:r>
              <a:rPr lang="en-US"/>
              <a:t>Safety and reliability:</a:t>
            </a:r>
          </a:p>
          <a:p>
            <a:pPr lvl="2"/>
            <a:r>
              <a:rPr lang="en-US"/>
              <a:t>Very low chance of core damage in emergency scenarios</a:t>
            </a:r>
          </a:p>
          <a:p>
            <a:pPr lvl="2"/>
            <a:r>
              <a:rPr lang="en-US"/>
              <a:t>Design should remove the need for off-site emergency response</a:t>
            </a:r>
          </a:p>
          <a:p>
            <a:pPr lvl="1"/>
            <a:r>
              <a:rPr lang="en-US"/>
              <a:t>Proliferation resistance:</a:t>
            </a:r>
          </a:p>
          <a:p>
            <a:pPr lvl="2"/>
            <a:r>
              <a:rPr lang="en-US"/>
              <a:t>Fuel cycles must be the least attractive source of nuclear materials</a:t>
            </a:r>
          </a:p>
          <a:p>
            <a:pPr lvl="2"/>
            <a:r>
              <a:rPr lang="en-US"/>
              <a:t>Gen IV systems should have more physical protections from terrorism than previous generations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A91561-256C-7641-A39A-DA00FA7D2FC4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</a:t>
            </a:fld>
            <a:endParaRPr lang="en-US" sz="1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/>
              <a:t>Energy in the United States</a:t>
            </a:r>
          </a:p>
        </p:txBody>
      </p:sp>
      <p:pic>
        <p:nvPicPr>
          <p:cNvPr id="33795" name="Content Placeholder 4" descr="EnergyConsumptionPerCapita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205" b="1205"/>
          <a:stretch>
            <a:fillRect/>
          </a:stretch>
        </p:blipFill>
        <p:spPr>
          <a:xfrm>
            <a:off x="445366" y="1648691"/>
            <a:ext cx="846772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How Much Electricity?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72210"/>
              </p:ext>
            </p:extLst>
          </p:nvPr>
        </p:nvGraphicFramePr>
        <p:xfrm>
          <a:off x="280939" y="1027545"/>
          <a:ext cx="8582121" cy="583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A4E46E-CA03-3240-978A-9D7A1D6E9C50}" type="slidenum">
              <a:rPr lang="en-US">
                <a:latin typeface="Arial" pitchFamily="-106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z="1200" dirty="0">
              <a:solidFill>
                <a:schemeClr val="tx1"/>
              </a:solidFill>
              <a:latin typeface="Arial" pitchFamily="-106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  <a:effectLst/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What is electricity?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14400" y="3711575"/>
            <a:ext cx="7315200" cy="2206625"/>
          </a:xfrm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Electricity is the flow of electrons.</a:t>
            </a:r>
            <a:endParaRPr lang="en-US" sz="2000" dirty="0" smtClean="0"/>
          </a:p>
          <a:p>
            <a:r>
              <a:rPr lang="en-US" sz="2000" dirty="0" smtClean="0"/>
              <a:t>Sometimes you see it in the sky in a lightning streak. </a:t>
            </a:r>
          </a:p>
          <a:p>
            <a:r>
              <a:rPr lang="en-US" sz="2000" dirty="0" smtClean="0"/>
              <a:t>Sometimes you hear it crackle when you take off a sweater.</a:t>
            </a:r>
          </a:p>
          <a:p>
            <a:pPr>
              <a:buNone/>
            </a:pPr>
            <a:r>
              <a:rPr lang="en-US" sz="2000" b="1" dirty="0" smtClean="0"/>
              <a:t>How is Electricity Made?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430" y="1713202"/>
            <a:ext cx="2818370" cy="236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89579" y="6356350"/>
            <a:ext cx="329722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Credit: US DOE – Harnessed </a:t>
            </a:r>
            <a:r>
              <a:rPr lang="en-US" dirty="0"/>
              <a:t>Atom curriculum  http://</a:t>
            </a:r>
            <a:r>
              <a:rPr lang="en-US" dirty="0" err="1"/>
              <a:t>energy.gov</a:t>
            </a:r>
            <a:r>
              <a:rPr lang="en-US" dirty="0"/>
              <a:t>/ne/services/harnessed-atom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6562725" cy="661988"/>
          </a:xfrm>
        </p:spPr>
        <p:txBody>
          <a:bodyPr/>
          <a:lstStyle/>
          <a:p>
            <a:r>
              <a:rPr lang="en-US" dirty="0" smtClean="0"/>
              <a:t>Generating Electricity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751013"/>
            <a:ext cx="1928813" cy="6667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Burn fuel or </a:t>
            </a:r>
          </a:p>
          <a:p>
            <a:pPr>
              <a:buNone/>
            </a:pPr>
            <a:r>
              <a:rPr lang="en-US" dirty="0" smtClean="0"/>
              <a:t>split atoms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172976" y="2384132"/>
            <a:ext cx="656216" cy="2259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558" y="2506532"/>
            <a:ext cx="15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Heat water to make steam</a:t>
            </a:r>
            <a:endParaRPr lang="en-US" sz="18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3056964" y="3143026"/>
            <a:ext cx="656216" cy="2671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812" y="3560782"/>
            <a:ext cx="143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Steam turns turbine</a:t>
            </a:r>
            <a:endParaRPr lang="en-US" sz="18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4726192" y="5400338"/>
            <a:ext cx="656216" cy="3245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9579" y="4572000"/>
            <a:ext cx="175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Turbine turns generator</a:t>
            </a:r>
            <a:endParaRPr lang="en-US" sz="18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6847240" y="4803291"/>
            <a:ext cx="656216" cy="2850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3383" y="4572001"/>
            <a:ext cx="143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Electricity is generated!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9873" y="5218332"/>
            <a:ext cx="134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Moving water or wind turns turbine</a:t>
            </a:r>
            <a:endParaRPr lang="en-US" sz="18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4683162" y="3991086"/>
            <a:ext cx="656216" cy="3245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389" y="4604273"/>
            <a:ext cx="6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or</a:t>
            </a:r>
            <a:endParaRPr lang="en-US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5216" y="1585161"/>
            <a:ext cx="3244048" cy="20497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0291"/>
            <a:ext cx="8042275" cy="878609"/>
          </a:xfrm>
        </p:spPr>
        <p:txBody>
          <a:bodyPr/>
          <a:lstStyle/>
          <a:p>
            <a:r>
              <a:rPr lang="en-US" dirty="0" smtClean="0"/>
              <a:t>Fusion vs. Fission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/>
              <a:t>Fusion</a:t>
            </a:r>
          </a:p>
          <a:p>
            <a:r>
              <a:rPr lang="en-US" sz="1400" dirty="0" smtClean="0"/>
              <a:t>Two hydrogens collide</a:t>
            </a:r>
          </a:p>
          <a:p>
            <a:r>
              <a:rPr lang="en-US" sz="1400" dirty="0" smtClean="0"/>
              <a:t>Making Helium and energy </a:t>
            </a:r>
          </a:p>
          <a:p>
            <a:r>
              <a:rPr lang="en-US" sz="1400" dirty="0" smtClean="0"/>
              <a:t>Average of 3.5 MeV per fusion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Fission </a:t>
            </a:r>
          </a:p>
          <a:p>
            <a:r>
              <a:rPr lang="en-US" sz="1400" dirty="0" smtClean="0"/>
              <a:t>Uranium 233, 235, 238</a:t>
            </a:r>
          </a:p>
          <a:p>
            <a:r>
              <a:rPr lang="en-US" sz="1400" dirty="0" smtClean="0"/>
              <a:t>Average of 207 MeV per fission</a:t>
            </a:r>
            <a:endParaRPr lang="en-US" sz="1400" dirty="0"/>
          </a:p>
        </p:txBody>
      </p:sp>
      <p:pic>
        <p:nvPicPr>
          <p:cNvPr id="1026" name="Picture 2" descr="http://upload.wikimedia.org/wikipedia/commons/d/df/Animated_D-T_fus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6" y="3224060"/>
            <a:ext cx="2623838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iss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29" y="3224061"/>
            <a:ext cx="3685963" cy="19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389755" y="1600201"/>
            <a:ext cx="13648" cy="41489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907" y="443345"/>
            <a:ext cx="8042275" cy="758104"/>
          </a:xfrm>
        </p:spPr>
        <p:txBody>
          <a:bodyPr/>
          <a:lstStyle/>
          <a:p>
            <a:r>
              <a:rPr lang="en-US" dirty="0" smtClean="0"/>
              <a:t>Energy From Fission</a:t>
            </a:r>
            <a:endParaRPr lang="en-US" dirty="0"/>
          </a:p>
        </p:txBody>
      </p:sp>
      <p:pic>
        <p:nvPicPr>
          <p:cNvPr id="1026" name="Picture 2" descr="https://geoinfo.nmt.edu/resources/uranium/images/IMG0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85" y="2915070"/>
            <a:ext cx="2865799" cy="19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836" y="3548266"/>
            <a:ext cx="39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from one Uranium Fuel Pellet can </a:t>
            </a:r>
            <a:r>
              <a:rPr lang="en-US" dirty="0" smtClean="0"/>
              <a:t>equal…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4524" y="443059"/>
            <a:ext cx="6768446" cy="749153"/>
          </a:xfrm>
        </p:spPr>
        <p:txBody>
          <a:bodyPr/>
          <a:lstStyle/>
          <a:p>
            <a:r>
              <a:rPr lang="en-US" dirty="0" smtClean="0"/>
              <a:t>Energy From Fission</a:t>
            </a:r>
            <a:endParaRPr lang="en-US" dirty="0"/>
          </a:p>
        </p:txBody>
      </p:sp>
      <p:pic>
        <p:nvPicPr>
          <p:cNvPr id="1028" name="Picture 4" descr="http://www.celsias.com/media/uploads/admin/Coal-Pile-797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86" y="1477621"/>
            <a:ext cx="3160357" cy="23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0086" y="3960185"/>
            <a:ext cx="3810000" cy="37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1 ton of coal</a:t>
            </a:r>
            <a:endParaRPr lang="en-US" dirty="0"/>
          </a:p>
        </p:txBody>
      </p:sp>
      <p:pic>
        <p:nvPicPr>
          <p:cNvPr id="1030" name="Picture 6" descr="http://101qs-media.s3.amazonaws.com/largethumbs/1181-moving-the-natural-gas-t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6" y="1554983"/>
            <a:ext cx="3983772" cy="24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109" y="4157955"/>
            <a:ext cx="305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17,000 ft</a:t>
            </a:r>
            <a:r>
              <a:rPr lang="en-US" baseline="30000" dirty="0" smtClean="0"/>
              <a:t>3</a:t>
            </a:r>
            <a:r>
              <a:rPr lang="en-US" dirty="0" smtClean="0"/>
              <a:t> of natural gas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pic>
        <p:nvPicPr>
          <p:cNvPr id="1032" name="Picture 8" descr="http://www.pv-magazine.com/fileadmin/PVI_website_pictures/Ger_combined_solar_wind_Fotomontage_Tom_Baerwald_Solarprax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86" y="4527287"/>
            <a:ext cx="4128117" cy="19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10086" y="6456316"/>
            <a:ext cx="46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 mi</a:t>
            </a:r>
            <a:r>
              <a:rPr lang="en-US" baseline="30000" dirty="0" smtClean="0"/>
              <a:t>2</a:t>
            </a:r>
            <a:r>
              <a:rPr lang="en-US" dirty="0" smtClean="0"/>
              <a:t> of Solar Panels or Wind Turbines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 template - Gray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uclear Audience 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NS">
  <a:themeElements>
    <a:clrScheme name="Custom 1">
      <a:dk1>
        <a:sysClr val="windowText" lastClr="000000"/>
      </a:dk1>
      <a:lt1>
        <a:sysClr val="window" lastClr="FFFFFF"/>
      </a:lt1>
      <a:dk2>
        <a:srgbClr val="10233F"/>
      </a:dk2>
      <a:lt2>
        <a:srgbClr val="B3B3B3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3271C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ublic Audience 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1296</Words>
  <Application>Microsoft Office PowerPoint</Application>
  <PresentationFormat>On-screen Show (4:3)</PresentationFormat>
  <Paragraphs>242</Paragraphs>
  <Slides>27</Slides>
  <Notes>16</Notes>
  <HiddenSlides>2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ANS template - Gray bar</vt:lpstr>
      <vt:lpstr>Open Title slide</vt:lpstr>
      <vt:lpstr>Nuclear Audience End slide</vt:lpstr>
      <vt:lpstr>ANS</vt:lpstr>
      <vt:lpstr>Public Audience End slide</vt:lpstr>
      <vt:lpstr>Introduction to Nuclear Energy</vt:lpstr>
      <vt:lpstr>Energy in the United States</vt:lpstr>
      <vt:lpstr>Energy in the United States</vt:lpstr>
      <vt:lpstr>How Much Electricity?</vt:lpstr>
      <vt:lpstr>What is electricity?</vt:lpstr>
      <vt:lpstr>Generating Electricity</vt:lpstr>
      <vt:lpstr>Fusion vs. Fission</vt:lpstr>
      <vt:lpstr>Energy From Fission</vt:lpstr>
      <vt:lpstr>Energy From Fission</vt:lpstr>
      <vt:lpstr>Fission</vt:lpstr>
      <vt:lpstr>Nuclear Propulsion</vt:lpstr>
      <vt:lpstr>Nuclear Energy </vt:lpstr>
      <vt:lpstr>Fuel Assembly Designs</vt:lpstr>
      <vt:lpstr>Core Loadings</vt:lpstr>
      <vt:lpstr>PowerPoint Presentation</vt:lpstr>
      <vt:lpstr>Control Rods</vt:lpstr>
      <vt:lpstr>Nuclear Power Reactors</vt:lpstr>
      <vt:lpstr>Nuclear Power Reactors</vt:lpstr>
      <vt:lpstr>Nuclear Power Reactors</vt:lpstr>
      <vt:lpstr>Pressurized Water Reactors (PWR)</vt:lpstr>
      <vt:lpstr>Pressurized Water Reactors (PWR)</vt:lpstr>
      <vt:lpstr>Pressurized Water Reactors (PWR)</vt:lpstr>
      <vt:lpstr>Boiling Water Reactor (BWR)</vt:lpstr>
      <vt:lpstr>Boiling Water Reactors (BWR)</vt:lpstr>
      <vt:lpstr>Nuclear Worldwide</vt:lpstr>
      <vt:lpstr>Generation IV Reactors</vt:lpstr>
      <vt:lpstr>Generation IV Reactors</vt:lpstr>
    </vt:vector>
  </TitlesOfParts>
  <Company>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Candace Davison</dc:creator>
  <cp:lastModifiedBy>Tracy Coyle</cp:lastModifiedBy>
  <cp:revision>21</cp:revision>
  <dcterms:created xsi:type="dcterms:W3CDTF">2015-11-07T04:29:55Z</dcterms:created>
  <dcterms:modified xsi:type="dcterms:W3CDTF">2015-11-13T19:18:39Z</dcterms:modified>
</cp:coreProperties>
</file>