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8" r:id="rId11"/>
    <p:sldId id="265" r:id="rId12"/>
    <p:sldId id="278" r:id="rId13"/>
    <p:sldId id="267" r:id="rId14"/>
    <p:sldId id="271" r:id="rId15"/>
    <p:sldId id="269" r:id="rId16"/>
    <p:sldId id="274" r:id="rId17"/>
    <p:sldId id="270" r:id="rId18"/>
    <p:sldId id="279" r:id="rId19"/>
    <p:sldId id="273" r:id="rId20"/>
    <p:sldId id="280" r:id="rId21"/>
    <p:sldId id="277" r:id="rId22"/>
    <p:sldId id="281" r:id="rId23"/>
    <p:sldId id="284" r:id="rId24"/>
    <p:sldId id="27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B515-AB51-E746-93EC-024619C5D6AC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1478-63FC-2444-B19E-99F7A983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4C690-D178-8B49-8CC9-F7620168AA25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entury Schoolbook" pitchFamily="-109" charset="0"/>
                <a:ea typeface="Times New Roman" pitchFamily="-109" charset="0"/>
                <a:cs typeface="Times New Roman" pitchFamily="-109" charset="0"/>
              </a:rPr>
              <a:t>Finally, the uranium hexafluoride is shipped to a fuel fabricator, where it is manufactured into solid ceramic pellets, about the size of the end of a finger.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10D87-01BB-8F46-92A4-F3900C126863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I like to talk about this in a simple way as: things lighter than U  &lt;---&gt;  U  &lt;---&gt; things  heavier  than 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4ADFAC-73D1-8841-9672-FC83E390327C}" type="slidenum">
              <a:rPr lang="en-US" sz="1200">
                <a:latin typeface="Times" charset="0"/>
              </a:rPr>
              <a:pPr/>
              <a:t>25</a:t>
            </a:fld>
            <a:endParaRPr lang="en-US" sz="1200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EB7-B7CB-3648-B4CB-CA713B7B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86D8-9E20-E942-A898-F60328653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F555-49BA-1641-9BEA-713C6089800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31700"/>
            <a:ext cx="7772400" cy="1470025"/>
          </a:xfrm>
        </p:spPr>
        <p:txBody>
          <a:bodyPr/>
          <a:lstStyle/>
          <a:p>
            <a:r>
              <a:rPr lang="en-US" dirty="0" smtClean="0"/>
              <a:t>The Nuclear Fuel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98314"/>
          </a:xfrm>
        </p:spPr>
        <p:txBody>
          <a:bodyPr>
            <a:normAutofit/>
          </a:bodyPr>
          <a:lstStyle/>
          <a:p>
            <a:r>
              <a:rPr lang="en-US" dirty="0" smtClean="0"/>
              <a:t>Mary Lou Dunzik-Gougar, PhD</a:t>
            </a:r>
          </a:p>
          <a:p>
            <a:r>
              <a:rPr lang="en-US" dirty="0" smtClean="0"/>
              <a:t>ANS Teachers’ Workshop</a:t>
            </a:r>
          </a:p>
          <a:p>
            <a:r>
              <a:rPr lang="en-US" smtClean="0"/>
              <a:t>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1443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884363"/>
            <a:ext cx="4806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uranium dioxide fu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3108325"/>
            <a:ext cx="3810000" cy="335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477838" y="5131135"/>
            <a:ext cx="463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9" charset="0"/>
              </a:rPr>
              <a:t>Uranium Oxide Ceramic Fuel Pellets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1219200"/>
            <a:ext cx="736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Enriched 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gas converted to uranium oxide (UO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solid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Fuel Fabrication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29822"/>
            <a:ext cx="8229600" cy="1184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rods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filled with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ceramic pellets </a:t>
            </a: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lang="en-US" sz="3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grouped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assemblies</a:t>
            </a:r>
          </a:p>
        </p:txBody>
      </p:sp>
      <p:pic>
        <p:nvPicPr>
          <p:cNvPr id="6" name="Picture 1029" descr="assembly, rod, pell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5539" name="Picture 3" descr="moxfuela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32447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pressurized water reactor fuel assembly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Reactors</a:t>
            </a:r>
          </a:p>
        </p:txBody>
      </p:sp>
      <p:pic>
        <p:nvPicPr>
          <p:cNvPr id="68611" name="Picture 3" descr="diablocan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Diablo Canyon nuclear power plant in the U.S.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173082" y="1976438"/>
          <a:ext cx="3251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r:id="rId3" imgW="3251200" imgH="3251200" progId="">
                  <p:embed/>
                </p:oleObj>
              </mc:Choice>
              <mc:Fallback>
                <p:oleObj r:id="rId3" imgW="3251200" imgH="32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082" y="1976438"/>
                        <a:ext cx="32512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 the reactor, </a:t>
            </a:r>
            <a:r>
              <a:rPr lang="en-US" sz="4000" baseline="30000" dirty="0" smtClean="0">
                <a:latin typeface="Arial" pitchFamily="32" charset="0"/>
                <a:ea typeface="+mj-ea"/>
                <a:cs typeface="+mj-cs"/>
              </a:rPr>
              <a:t>235</a:t>
            </a:r>
            <a:r>
              <a:rPr lang="en-US" sz="4000" dirty="0" smtClean="0">
                <a:latin typeface="Arial" pitchFamily="32" charset="0"/>
                <a:ea typeface="+mj-ea"/>
                <a:cs typeface="+mj-cs"/>
              </a:rPr>
              <a:t>U </a:t>
            </a:r>
            <a:r>
              <a:rPr lang="en-US" sz="4000" dirty="0" smtClean="0">
                <a:ea typeface="+mj-ea"/>
                <a:cs typeface="+mj-cs"/>
              </a:rPr>
              <a:t>fissions to produce . . .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9635" name="TextBox 7"/>
          <p:cNvSpPr txBox="1">
            <a:spLocks noChangeArrowheads="1"/>
          </p:cNvSpPr>
          <p:nvPr/>
        </p:nvSpPr>
        <p:spPr bwMode="auto">
          <a:xfrm>
            <a:off x="195263" y="4703763"/>
            <a:ext cx="9058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09" charset="0"/>
              </a:rPr>
              <a:t>Neutrons may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Cause new fissions to occur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Be absorbed to form unstable, radioactive nuclide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14538" y="1169988"/>
            <a:ext cx="6540500" cy="3995737"/>
            <a:chOff x="365125" y="1371600"/>
            <a:chExt cx="8686801" cy="5334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3600" y="2895600"/>
              <a:ext cx="3276600" cy="3810000"/>
              <a:chOff x="1344" y="1920"/>
              <a:chExt cx="2064" cy="2400"/>
            </a:xfrm>
          </p:grpSpPr>
          <p:pic>
            <p:nvPicPr>
              <p:cNvPr id="69657" name="Picture 5" descr="uranium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8" name="Picture 6" descr="fission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9" name="Picture 7" descr="fission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0" name="AutoShape 8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  <p:sp>
            <p:nvSpPr>
              <p:cNvPr id="69661" name="AutoShape 9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81000" y="3962400"/>
              <a:ext cx="1752600" cy="444500"/>
              <a:chOff x="240" y="2496"/>
              <a:chExt cx="1104" cy="280"/>
            </a:xfrm>
          </p:grpSpPr>
          <p:sp>
            <p:nvSpPr>
              <p:cNvPr id="69655" name="AutoShape 16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pic>
            <p:nvPicPr>
              <p:cNvPr id="69656" name="Picture 17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90999" y="3505200"/>
              <a:ext cx="4860925" cy="1816100"/>
              <a:chOff x="2784" y="2400"/>
              <a:chExt cx="3062" cy="1144"/>
            </a:xfrm>
          </p:grpSpPr>
          <p:pic>
            <p:nvPicPr>
              <p:cNvPr id="69648" name="Picture 19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2" y="273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49" name="Picture 20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6" y="3264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0" name="Picture 21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92" y="2400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51" name="Text Box 22"/>
              <p:cNvSpPr txBox="1">
                <a:spLocks noChangeArrowheads="1"/>
              </p:cNvSpPr>
              <p:nvPr/>
            </p:nvSpPr>
            <p:spPr bwMode="auto">
              <a:xfrm>
                <a:off x="4598" y="2809"/>
                <a:ext cx="1248" cy="3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latin typeface="Calibri" pitchFamily="-109" charset="0"/>
                  </a:rPr>
                  <a:t>Neutrons</a:t>
                </a:r>
              </a:p>
            </p:txBody>
          </p:sp>
          <p:sp>
            <p:nvSpPr>
              <p:cNvPr id="69652" name="AutoShape 23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3" name="AutoShape 24"/>
              <p:cNvSpPr>
                <a:spLocks noChangeArrowheads="1"/>
              </p:cNvSpPr>
              <p:nvPr/>
            </p:nvSpPr>
            <p:spPr bwMode="auto">
              <a:xfrm rot="862388">
                <a:off x="2784" y="3024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4" name="AutoShape 25"/>
              <p:cNvSpPr>
                <a:spLocks noChangeArrowheads="1"/>
              </p:cNvSpPr>
              <p:nvPr/>
            </p:nvSpPr>
            <p:spPr bwMode="auto">
              <a:xfrm rot="373968">
                <a:off x="2928" y="2688"/>
                <a:ext cx="1056" cy="144"/>
              </a:xfrm>
              <a:prstGeom prst="rightArrow">
                <a:avLst>
                  <a:gd name="adj1" fmla="val 61454"/>
                  <a:gd name="adj2" fmla="val 10694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810000" y="1371601"/>
              <a:ext cx="1825625" cy="2351089"/>
              <a:chOff x="2464" y="1008"/>
              <a:chExt cx="1150" cy="1481"/>
            </a:xfrm>
          </p:grpSpPr>
          <p:sp>
            <p:nvSpPr>
              <p:cNvPr id="69644" name="AutoShape 33"/>
              <p:cNvSpPr>
                <a:spLocks noChangeArrowheads="1"/>
              </p:cNvSpPr>
              <p:nvPr/>
            </p:nvSpPr>
            <p:spPr bwMode="auto">
              <a:xfrm rot="-2052697">
                <a:off x="2544" y="187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5" name="AutoShape 34"/>
              <p:cNvSpPr>
                <a:spLocks noChangeArrowheads="1"/>
              </p:cNvSpPr>
              <p:nvPr/>
            </p:nvSpPr>
            <p:spPr bwMode="auto">
              <a:xfrm rot="5017621" flipH="1">
                <a:off x="2139" y="168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6" name="AutoShape 35"/>
              <p:cNvSpPr>
                <a:spLocks noChangeArrowheads="1"/>
              </p:cNvSpPr>
              <p:nvPr/>
            </p:nvSpPr>
            <p:spPr bwMode="auto">
              <a:xfrm rot="-3512341">
                <a:off x="2301" y="1539"/>
                <a:ext cx="1481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1248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sz="2400">
                  <a:latin typeface="Calibri" pitchFamily="-109" charset="0"/>
                </a:endParaRPr>
              </a:p>
            </p:txBody>
          </p:sp>
        </p:grpSp>
        <p:sp>
          <p:nvSpPr>
            <p:cNvPr id="69641" name="Text Box 37"/>
            <p:cNvSpPr txBox="1">
              <a:spLocks noChangeArrowheads="1"/>
            </p:cNvSpPr>
            <p:nvPr/>
          </p:nvSpPr>
          <p:spPr bwMode="auto">
            <a:xfrm>
              <a:off x="5333999" y="2133599"/>
              <a:ext cx="1602473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Energy</a:t>
              </a:r>
            </a:p>
          </p:txBody>
        </p:sp>
        <p:sp>
          <p:nvSpPr>
            <p:cNvPr id="69642" name="Text Box 38"/>
            <p:cNvSpPr txBox="1">
              <a:spLocks noChangeArrowheads="1"/>
            </p:cNvSpPr>
            <p:nvPr/>
          </p:nvSpPr>
          <p:spPr bwMode="auto">
            <a:xfrm>
              <a:off x="5470526" y="5830889"/>
              <a:ext cx="3397510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Fission Products</a:t>
              </a:r>
            </a:p>
          </p:txBody>
        </p:sp>
        <p:sp>
          <p:nvSpPr>
            <p:cNvPr id="69643" name="Text Box 39"/>
            <p:cNvSpPr txBox="1">
              <a:spLocks noChangeArrowheads="1"/>
            </p:cNvSpPr>
            <p:nvPr/>
          </p:nvSpPr>
          <p:spPr bwMode="auto">
            <a:xfrm>
              <a:off x="365125" y="4535488"/>
              <a:ext cx="1768475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Neutron</a:t>
              </a: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 indent="0">
              <a:buClr>
                <a:schemeClr val="lt1"/>
              </a:buClr>
              <a:buSzPct val="25000"/>
              <a:buFont typeface="Arial"/>
              <a:buNone/>
            </a:pPr>
            <a:r>
              <a:rPr lang="en"/>
              <a:t>Fuel Consumption in the Reactor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58922" y="1600200"/>
            <a:ext cx="88850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Fuel is in reactor for 4 – 6 years</a:t>
            </a:r>
          </a:p>
          <a:p>
            <a:pPr marL="3429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 consumed, fission products and transuranics (mostly Pu) produced</a:t>
            </a:r>
          </a:p>
        </p:txBody>
      </p:sp>
      <p:sp>
        <p:nvSpPr>
          <p:cNvPr id="514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515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518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525" name="Shape 525"/>
          <p:cNvCxnSpPr>
            <a:stCxn id="520" idx="0"/>
            <a:endCxn id="514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6" name="Shape 526"/>
          <p:cNvCxnSpPr>
            <a:stCxn id="520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7" name="Shape 527"/>
          <p:cNvCxnSpPr>
            <a:stCxn id="521" idx="0"/>
            <a:endCxn id="528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>
            <a:stCxn id="521" idx="2"/>
            <a:endCxn id="519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0" name="Shape 530"/>
          <p:cNvCxnSpPr>
            <a:stCxn id="522" idx="2"/>
            <a:endCxn id="518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1" name="Shape 531"/>
          <p:cNvCxnSpPr>
            <a:stCxn id="523" idx="0"/>
            <a:endCxn id="517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stCxn id="524" idx="0"/>
            <a:endCxn id="516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8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Nuclear Fuel Storage</a:t>
            </a:r>
          </a:p>
        </p:txBody>
      </p:sp>
      <p:sp>
        <p:nvSpPr>
          <p:cNvPr id="541" name="Shape 541"/>
          <p:cNvSpPr/>
          <p:nvPr/>
        </p:nvSpPr>
        <p:spPr>
          <a:xfrm>
            <a:off x="5691453" y="4290487"/>
            <a:ext cx="3308036" cy="2481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2" name="Shape 542"/>
          <p:cNvSpPr/>
          <p:nvPr/>
        </p:nvSpPr>
        <p:spPr>
          <a:xfrm>
            <a:off x="216616" y="1390607"/>
            <a:ext cx="2446594" cy="38397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922136" y="590729"/>
            <a:ext cx="5764664" cy="3408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fuel first stored in pool at least 5 years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Cooling and shielding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Older fuel can move to dry casks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cools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and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shields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0" y="10287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Fuel recycle/reprocessing</a:t>
            </a:r>
            <a:endParaRPr lang="en-US" dirty="0"/>
          </a:p>
        </p:txBody>
      </p:sp>
      <p:sp>
        <p:nvSpPr>
          <p:cNvPr id="4" name="Shape 744"/>
          <p:cNvSpPr/>
          <p:nvPr/>
        </p:nvSpPr>
        <p:spPr>
          <a:xfrm>
            <a:off x="6305188" y="156494"/>
            <a:ext cx="2838811" cy="28709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6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9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11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12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13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14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15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16" name="Shape 525"/>
          <p:cNvCxnSpPr>
            <a:stCxn id="11" idx="0"/>
            <a:endCxn id="5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26"/>
          <p:cNvCxnSpPr>
            <a:stCxn id="11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27"/>
          <p:cNvCxnSpPr>
            <a:stCxn id="12" idx="0"/>
            <a:endCxn id="23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29"/>
          <p:cNvCxnSpPr>
            <a:stCxn id="12" idx="2"/>
            <a:endCxn id="10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30"/>
          <p:cNvCxnSpPr>
            <a:stCxn id="13" idx="2"/>
            <a:endCxn id="9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31"/>
          <p:cNvCxnSpPr>
            <a:stCxn id="14" idx="0"/>
            <a:endCxn id="8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32"/>
          <p:cNvCxnSpPr>
            <a:stCxn id="15" idx="0"/>
            <a:endCxn id="7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24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25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8229600" cy="927100"/>
          </a:xfrm>
        </p:spPr>
        <p:txBody>
          <a:bodyPr/>
          <a:lstStyle/>
          <a:p>
            <a:pPr algn="l"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Geologic Repository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475" y="998538"/>
            <a:ext cx="4033838" cy="4451350"/>
            <a:chOff x="304800" y="1676400"/>
            <a:chExt cx="3505200" cy="4038600"/>
          </a:xfrm>
        </p:grpSpPr>
        <p:pic>
          <p:nvPicPr>
            <p:cNvPr id="78856" name="Picture 4" descr="IAScutaw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752600"/>
              <a:ext cx="3394075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Rectangle 5"/>
            <p:cNvSpPr>
              <a:spLocks noChangeArrowheads="1"/>
            </p:cNvSpPr>
            <p:nvPr/>
          </p:nvSpPr>
          <p:spPr bwMode="auto">
            <a:xfrm>
              <a:off x="304800" y="1676400"/>
              <a:ext cx="3505200" cy="403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4564063" y="754063"/>
            <a:ext cx="4356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The choice of countries worldwide</a:t>
            </a:r>
          </a:p>
          <a:p>
            <a:endParaRPr lang="en-US" sz="280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U.S. has studied Yucca Mt., Nevada as potential location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57688" y="3224213"/>
            <a:ext cx="4606925" cy="3292475"/>
            <a:chOff x="3928138" y="3174109"/>
            <a:chExt cx="5215861" cy="3683891"/>
          </a:xfrm>
        </p:grpSpPr>
        <p:pic>
          <p:nvPicPr>
            <p:cNvPr id="78854" name="Picture 6" descr="yuccaMountain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1418" y="3454286"/>
              <a:ext cx="4729110" cy="3189400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928138" y="3174109"/>
              <a:ext cx="5215861" cy="368389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latin typeface="Times New Roman" charset="0"/>
                <a:ea typeface="ＭＳ Ｐゴシック" charset="0"/>
                <a:cs typeface="ＭＳ Ｐゴシック" charset="0"/>
              </a:rPr>
              <a:t>The End . . .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44232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56" y="73840"/>
            <a:ext cx="8229600" cy="797485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Mining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327525" y="1484313"/>
            <a:ext cx="405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8609" y="2503276"/>
            <a:ext cx="4198938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2708">
            <a:off x="-594452" y="989345"/>
            <a:ext cx="40830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206682" y="3510519"/>
            <a:ext cx="2466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</a:rPr>
              <a:t>Open </a:t>
            </a: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pit (strip) mining</a:t>
            </a:r>
            <a:endParaRPr lang="en-US" sz="2400" dirty="0">
              <a:latin typeface="Calibri" pitchFamily="-109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26969" y="1784424"/>
            <a:ext cx="5316536" cy="35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0343" y="6283860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Underground mining</a:t>
            </a:r>
            <a:endParaRPr lang="en-US" sz="2400" dirty="0">
              <a:latin typeface="Calibri" pitchFamily="-109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69424" y="6147091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Calibri" pitchFamily="-109" charset="0"/>
              </a:rPr>
              <a:t>In situ </a:t>
            </a:r>
            <a:r>
              <a:rPr lang="en-US" sz="2400" dirty="0" smtClean="0">
                <a:latin typeface="Calibri" pitchFamily="-109" charset="0"/>
              </a:rPr>
              <a:t>leaching</a:t>
            </a:r>
            <a:endParaRPr lang="en-US" sz="2400" dirty="0">
              <a:latin typeface="Calibri" pitchFamily="-109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Uranium Milling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68663" y="1179513"/>
            <a:ext cx="3941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Ore is crushed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Uranium is separated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143000"/>
            <a:ext cx="3429000" cy="3352800"/>
            <a:chOff x="152400" y="1981200"/>
            <a:chExt cx="3429000" cy="3352800"/>
          </a:xfrm>
        </p:grpSpPr>
        <p:pic>
          <p:nvPicPr>
            <p:cNvPr id="50183" name="Picture 4" descr="07milli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0"/>
              <a:ext cx="254793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152400" y="1981200"/>
              <a:ext cx="3429000" cy="3352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pic>
        <p:nvPicPr>
          <p:cNvPr id="7" name="Picture 1029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000375"/>
            <a:ext cx="2644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52400" y="5919788"/>
            <a:ext cx="51863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</a:t>
            </a:r>
            <a:r>
              <a:rPr lang="en-US" sz="3200" baseline="-25000">
                <a:latin typeface="Calibri" pitchFamily="-109" charset="0"/>
              </a:rPr>
              <a:t>3</a:t>
            </a:r>
            <a:r>
              <a:rPr lang="en-US" sz="3200">
                <a:latin typeface="Calibri" pitchFamily="-109" charset="0"/>
              </a:rPr>
              <a:t>O</a:t>
            </a:r>
            <a:r>
              <a:rPr lang="en-US" sz="3200" baseline="-25000">
                <a:latin typeface="Calibri" pitchFamily="-109" charset="0"/>
              </a:rPr>
              <a:t>8 </a:t>
            </a:r>
            <a:r>
              <a:rPr lang="en-US" sz="3200">
                <a:latin typeface="Calibri" pitchFamily="-109" charset="0"/>
              </a:rPr>
              <a:t>“yellow cake”</a:t>
            </a:r>
            <a:r>
              <a:rPr lang="en-US" sz="3200" baseline="-25000">
                <a:latin typeface="Calibri" pitchFamily="-109" charset="0"/>
              </a:rPr>
              <a:t> </a:t>
            </a:r>
            <a:r>
              <a:rPr lang="en-US" sz="3200">
                <a:latin typeface="Calibri" pitchFamily="-109" charset="0"/>
              </a:rPr>
              <a:t>produced</a:t>
            </a:r>
          </a:p>
          <a:p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16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Conversion (to UF</a:t>
            </a:r>
            <a:r>
              <a:rPr lang="en-US" sz="4000" baseline="-25000" dirty="0">
                <a:ea typeface="ＭＳ Ｐゴシック" pitchFamily="-109" charset="-128"/>
                <a:cs typeface="ＭＳ Ｐゴシック" pitchFamily="-109" charset="-128"/>
              </a:rPr>
              <a:t>6</a:t>
            </a: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 gas)</a:t>
            </a:r>
            <a:endParaRPr lang="en-US" sz="4000" baseline="-25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74925" y="2551113"/>
            <a:ext cx="443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5486" y="1019870"/>
            <a:ext cx="7298756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endParaRPr lang="en-US" sz="3200" baseline="-250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baseline="-25000" dirty="0">
                <a:latin typeface="Calibri" pitchFamily="-109" charset="0"/>
              </a:rPr>
              <a:t> </a:t>
            </a:r>
            <a:r>
              <a:rPr lang="en-US" sz="3200" dirty="0">
                <a:latin typeface="Calibri" pitchFamily="-109" charset="0"/>
              </a:rPr>
              <a:t>Impurities removed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Uranium </a:t>
            </a:r>
            <a:r>
              <a:rPr lang="en-US" sz="3200" dirty="0">
                <a:latin typeface="Calibri" pitchFamily="-109" charset="0"/>
              </a:rPr>
              <a:t>combined with </a:t>
            </a:r>
            <a:r>
              <a:rPr lang="en-US" sz="3200" dirty="0" smtClean="0">
                <a:latin typeface="Calibri" pitchFamily="-109" charset="0"/>
              </a:rPr>
              <a:t>fluorine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UF</a:t>
            </a:r>
            <a:r>
              <a:rPr lang="en-US" sz="3200" baseline="-25000" dirty="0" smtClean="0">
                <a:latin typeface="Calibri" pitchFamily="-109" charset="0"/>
              </a:rPr>
              <a:t>6</a:t>
            </a:r>
            <a:r>
              <a:rPr lang="en-US" sz="3200" dirty="0" smtClean="0">
                <a:latin typeface="Calibri" pitchFamily="-109" charset="0"/>
              </a:rPr>
              <a:t> gas produced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- Gaseous form facilitates 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enrichment</a:t>
            </a: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6396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41250" y="6025314"/>
            <a:ext cx="202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UF</a:t>
            </a:r>
            <a:r>
              <a:rPr lang="en-US" sz="2000" dirty="0" smtClean="0"/>
              <a:t>6</a:t>
            </a:r>
            <a:r>
              <a:rPr lang="en-US" sz="2400" dirty="0" smtClean="0"/>
              <a:t> containers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229600" cy="7540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09" charset="-128"/>
                <a:cs typeface="ＭＳ Ｐゴシック" pitchFamily="-109" charset="-128"/>
              </a:rPr>
              <a:t>U Enrichment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400" y="733425"/>
            <a:ext cx="7947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 Natural U is &gt; 99%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 and only ~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Separation of </a:t>
            </a:r>
            <a:r>
              <a:rPr lang="en-US" sz="28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and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 </a:t>
            </a:r>
            <a:r>
              <a:rPr lang="en-US" sz="2800">
                <a:latin typeface="Calibri" pitchFamily="-109" charset="0"/>
              </a:rPr>
              <a:t>based on (very small) mass difference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enriched from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to 3%-5%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</a:t>
            </a:r>
          </a:p>
        </p:txBody>
      </p:sp>
      <p:pic>
        <p:nvPicPr>
          <p:cNvPr id="57348" name="Picture 4" descr="gascentrif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08188"/>
            <a:ext cx="341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U Enrich Dif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22525"/>
            <a:ext cx="3910012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1841500" y="5605463"/>
            <a:ext cx="120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Diffusion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5773738" y="5678488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Centrifugation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385</Words>
  <Application>Microsoft Macintosh PowerPoint</Application>
  <PresentationFormat>On-screen Show (4:3)</PresentationFormat>
  <Paragraphs>101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Nuclear Fuel Cycle</vt:lpstr>
      <vt:lpstr>PowerPoint Presentation</vt:lpstr>
      <vt:lpstr>Uranium Mining</vt:lpstr>
      <vt:lpstr>PowerPoint Presentation</vt:lpstr>
      <vt:lpstr>Uranium Milling</vt:lpstr>
      <vt:lpstr>PowerPoint Presentation</vt:lpstr>
      <vt:lpstr>Uranium Conversion (to UF6 gas)</vt:lpstr>
      <vt:lpstr>PowerPoint Presentation</vt:lpstr>
      <vt:lpstr>U Enrichment</vt:lpstr>
      <vt:lpstr>PowerPoint Presentation</vt:lpstr>
      <vt:lpstr>Fuel Fabrication</vt:lpstr>
      <vt:lpstr>Fuel Fabrication</vt:lpstr>
      <vt:lpstr>Fuel Fabrication</vt:lpstr>
      <vt:lpstr>PowerPoint Presentation</vt:lpstr>
      <vt:lpstr>Reactors</vt:lpstr>
      <vt:lpstr>PowerPoint Presentation</vt:lpstr>
      <vt:lpstr>In the reactor, 235U fissions to produce . . .</vt:lpstr>
      <vt:lpstr>Fuel Consumption in the Reactor</vt:lpstr>
      <vt:lpstr>PowerPoint Presentation</vt:lpstr>
      <vt:lpstr>Used Nuclear Fuel Storage</vt:lpstr>
      <vt:lpstr>PowerPoint Presentation</vt:lpstr>
      <vt:lpstr>Fuel recycle/reprocessing</vt:lpstr>
      <vt:lpstr>PowerPoint Presentation</vt:lpstr>
      <vt:lpstr>Geologic Repository</vt:lpstr>
      <vt:lpstr>The End . . . </vt:lpstr>
    </vt:vector>
  </TitlesOfParts>
  <Company>Idaho State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Nuclear Fuel Cycle</dc:title>
  <dc:creator>Mary Lou Dunzik-Gougar</dc:creator>
  <cp:lastModifiedBy>Mary Lou Dunzik-Gougar</cp:lastModifiedBy>
  <cp:revision>22</cp:revision>
  <dcterms:created xsi:type="dcterms:W3CDTF">2012-06-22T15:34:04Z</dcterms:created>
  <dcterms:modified xsi:type="dcterms:W3CDTF">2014-11-08T14:52:52Z</dcterms:modified>
</cp:coreProperties>
</file>