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4"/>
  </p:notesMasterIdLst>
  <p:handoutMasterIdLst>
    <p:handoutMasterId r:id="rId65"/>
  </p:handoutMasterIdLst>
  <p:sldIdLst>
    <p:sldId id="463" r:id="rId2"/>
    <p:sldId id="464" r:id="rId3"/>
    <p:sldId id="435" r:id="rId4"/>
    <p:sldId id="436" r:id="rId5"/>
    <p:sldId id="437" r:id="rId6"/>
    <p:sldId id="438" r:id="rId7"/>
    <p:sldId id="439" r:id="rId8"/>
    <p:sldId id="440" r:id="rId9"/>
    <p:sldId id="441" r:id="rId10"/>
    <p:sldId id="465" r:id="rId11"/>
    <p:sldId id="444" r:id="rId12"/>
    <p:sldId id="431" r:id="rId13"/>
    <p:sldId id="443" r:id="rId14"/>
    <p:sldId id="492" r:id="rId15"/>
    <p:sldId id="480" r:id="rId16"/>
    <p:sldId id="481" r:id="rId17"/>
    <p:sldId id="490" r:id="rId18"/>
    <p:sldId id="482" r:id="rId19"/>
    <p:sldId id="483" r:id="rId20"/>
    <p:sldId id="484" r:id="rId21"/>
    <p:sldId id="485" r:id="rId22"/>
    <p:sldId id="486" r:id="rId23"/>
    <p:sldId id="487" r:id="rId24"/>
    <p:sldId id="488" r:id="rId25"/>
    <p:sldId id="489" r:id="rId26"/>
    <p:sldId id="297" r:id="rId27"/>
    <p:sldId id="268" r:id="rId28"/>
    <p:sldId id="269" r:id="rId29"/>
    <p:sldId id="272" r:id="rId30"/>
    <p:sldId id="275" r:id="rId31"/>
    <p:sldId id="276" r:id="rId32"/>
    <p:sldId id="277" r:id="rId33"/>
    <p:sldId id="419" r:id="rId34"/>
    <p:sldId id="318" r:id="rId35"/>
    <p:sldId id="289" r:id="rId36"/>
    <p:sldId id="290" r:id="rId37"/>
    <p:sldId id="291" r:id="rId38"/>
    <p:sldId id="299" r:id="rId39"/>
    <p:sldId id="347" r:id="rId40"/>
    <p:sldId id="349" r:id="rId41"/>
    <p:sldId id="369" r:id="rId42"/>
    <p:sldId id="350" r:id="rId43"/>
    <p:sldId id="399" r:id="rId44"/>
    <p:sldId id="418" r:id="rId45"/>
    <p:sldId id="427" r:id="rId46"/>
    <p:sldId id="466" r:id="rId47"/>
    <p:sldId id="467" r:id="rId48"/>
    <p:sldId id="468" r:id="rId49"/>
    <p:sldId id="469" r:id="rId50"/>
    <p:sldId id="470" r:id="rId51"/>
    <p:sldId id="471" r:id="rId52"/>
    <p:sldId id="472" r:id="rId53"/>
    <p:sldId id="473" r:id="rId54"/>
    <p:sldId id="474" r:id="rId55"/>
    <p:sldId id="475" r:id="rId56"/>
    <p:sldId id="476" r:id="rId57"/>
    <p:sldId id="477" r:id="rId58"/>
    <p:sldId id="478" r:id="rId59"/>
    <p:sldId id="479" r:id="rId60"/>
    <p:sldId id="495" r:id="rId61"/>
    <p:sldId id="493" r:id="rId62"/>
    <p:sldId id="494" r:id="rId63"/>
  </p:sldIdLst>
  <p:sldSz cx="9144000" cy="6858000" type="screen4x3"/>
  <p:notesSz cx="6985000" cy="9271000"/>
  <p:custShowLst>
    <p:custShow name="tchrworkshop" id="0">
      <p:sldLst>
        <p:sld r:id="rId2"/>
        <p:sld r:id="rId3"/>
        <p:sld r:id="rId4"/>
        <p:sld r:id="rId5"/>
        <p:sld r:id="rId6"/>
        <p:sld r:id="rId7"/>
        <p:sld r:id="rId8"/>
        <p:sld r:id="rId9"/>
        <p:sld r:id="rId10"/>
        <p:sld r:id="rId11"/>
        <p:sld r:id="rId12"/>
        <p:sld r:id="rId13"/>
        <p:sld r:id="rId14"/>
        <p:sld r:id="rId16"/>
        <p:sld r:id="rId17"/>
        <p:sld r:id="rId18"/>
        <p:sld r:id="rId19"/>
        <p:sld r:id="rId20"/>
        <p:sld r:id="rId21"/>
        <p:sld r:id="rId22"/>
        <p:sld r:id="rId23"/>
        <p:sld r:id="rId24"/>
        <p:sld r:id="rId25"/>
        <p:sld r:id="rId26"/>
        <p:sld r:id="rId27"/>
        <p:sld r:id="rId28"/>
        <p:sld r:id="rId29"/>
        <p:sld r:id="rId30"/>
        <p:sld r:id="rId31"/>
        <p:sld r:id="rId35"/>
        <p:sld r:id="rId36"/>
        <p:sld r:id="rId37"/>
        <p:sld r:id="rId38"/>
        <p:sld r:id="rId39"/>
        <p:sld r:id="rId40"/>
        <p:sld r:id="rId41"/>
        <p:sld r:id="rId42"/>
        <p:sld r:id="rId45"/>
        <p:sld r:id="rId46"/>
        <p:sld r:id="rId47"/>
        <p:sld r:id="rId48"/>
        <p:sld r:id="rId49"/>
        <p:sld r:id="rId50"/>
        <p:sld r:id="rId51"/>
        <p:sld r:id="rId52"/>
        <p:sld r:id="rId53"/>
        <p:sld r:id="rId54"/>
        <p:sld r:id="rId55"/>
        <p:sld r:id="rId56"/>
        <p:sld r:id="rId57"/>
        <p:sld r:id="rId58"/>
        <p:sld r:id="rId59"/>
        <p:sld r:id="rId60"/>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99"/>
    <a:srgbClr val="FFFF00"/>
    <a:srgbClr val="D1EFFF"/>
    <a:srgbClr val="E1F4FF"/>
    <a:srgbClr val="CCEC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7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33" d="100"/>
          <a:sy n="33" d="100"/>
        </p:scale>
        <p:origin x="-1162" y="-58"/>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image" Target="../media/image1.emf"/><Relationship Id="rId2"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 Id="rId3"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 Id="rId3"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atin typeface="Times New Roman" pitchFamily="-108" charset="0"/>
                <a:ea typeface="+mn-ea"/>
                <a:cs typeface="+mn-cs"/>
              </a:defRPr>
            </a:lvl1pPr>
          </a:lstStyle>
          <a:p>
            <a:pPr>
              <a:defRPr/>
            </a:pPr>
            <a:endParaRPr lang="en-US"/>
          </a:p>
        </p:txBody>
      </p:sp>
      <p:sp>
        <p:nvSpPr>
          <p:cNvPr id="52227"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atin typeface="Times New Roman" pitchFamily="-108" charset="0"/>
                <a:ea typeface="+mn-ea"/>
                <a:cs typeface="+mn-cs"/>
              </a:defRPr>
            </a:lvl1pPr>
          </a:lstStyle>
          <a:p>
            <a:pPr>
              <a:defRPr/>
            </a:pPr>
            <a:endParaRPr lang="en-US"/>
          </a:p>
        </p:txBody>
      </p:sp>
      <p:sp>
        <p:nvSpPr>
          <p:cNvPr id="52228"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atin typeface="Times New Roman" pitchFamily="-108" charset="0"/>
                <a:ea typeface="+mn-ea"/>
                <a:cs typeface="+mn-cs"/>
              </a:defRPr>
            </a:lvl1pPr>
          </a:lstStyle>
          <a:p>
            <a:pPr>
              <a:defRPr/>
            </a:pPr>
            <a:endParaRPr lang="en-US"/>
          </a:p>
        </p:txBody>
      </p:sp>
      <p:sp>
        <p:nvSpPr>
          <p:cNvPr id="52229"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pPr>
              <a:defRPr/>
            </a:pPr>
            <a:fld id="{2B183180-697A-F743-9477-2E5C5747591E}" type="slidenum">
              <a:rPr lang="en-US"/>
              <a:pPr>
                <a:defRPr/>
              </a:pPr>
              <a:t>‹#›</a:t>
            </a:fld>
            <a:endParaRPr lang="en-US"/>
          </a:p>
        </p:txBody>
      </p:sp>
    </p:spTree>
    <p:extLst>
      <p:ext uri="{BB962C8B-B14F-4D97-AF65-F5344CB8AC3E}">
        <p14:creationId xmlns:p14="http://schemas.microsoft.com/office/powerpoint/2010/main" val="1052258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atin typeface="Times New Roman" pitchFamily="-108"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atin typeface="Times New Roman" pitchFamily="-108" charset="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61"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atin typeface="Times New Roman" pitchFamily="-108"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pPr>
              <a:defRPr/>
            </a:pPr>
            <a:fld id="{5F687901-3799-9C44-B153-EE83E45E7408}" type="slidenum">
              <a:rPr lang="en-US"/>
              <a:pPr>
                <a:defRPr/>
              </a:pPr>
              <a:t>‹#›</a:t>
            </a:fld>
            <a:endParaRPr lang="en-US"/>
          </a:p>
        </p:txBody>
      </p:sp>
    </p:spTree>
    <p:extLst>
      <p:ext uri="{BB962C8B-B14F-4D97-AF65-F5344CB8AC3E}">
        <p14:creationId xmlns:p14="http://schemas.microsoft.com/office/powerpoint/2010/main" val="232794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charset="0"/>
                <a:ea typeface="ＭＳ Ｐゴシック" charset="0"/>
                <a:cs typeface="ＭＳ Ｐゴシック" charset="0"/>
              </a:defRPr>
            </a:lvl1pPr>
            <a:lvl2pPr marL="742950" indent="-285750" defTabSz="928688">
              <a:defRPr sz="2400">
                <a:solidFill>
                  <a:schemeClr val="tx1"/>
                </a:solidFill>
                <a:latin typeface="Times New Roman" charset="0"/>
                <a:ea typeface="ＭＳ Ｐゴシック" charset="0"/>
              </a:defRPr>
            </a:lvl2pPr>
            <a:lvl3pPr marL="1143000" indent="-228600" defTabSz="928688">
              <a:defRPr sz="2400">
                <a:solidFill>
                  <a:schemeClr val="tx1"/>
                </a:solidFill>
                <a:latin typeface="Times New Roman" charset="0"/>
                <a:ea typeface="ＭＳ Ｐゴシック" charset="0"/>
              </a:defRPr>
            </a:lvl3pPr>
            <a:lvl4pPr marL="1600200" indent="-228600" defTabSz="928688">
              <a:defRPr sz="2400">
                <a:solidFill>
                  <a:schemeClr val="tx1"/>
                </a:solidFill>
                <a:latin typeface="Times New Roman" charset="0"/>
                <a:ea typeface="ＭＳ Ｐゴシック" charset="0"/>
              </a:defRPr>
            </a:lvl4pPr>
            <a:lvl5pPr marL="2057400" indent="-228600" defTabSz="928688">
              <a:defRPr sz="2400">
                <a:solidFill>
                  <a:schemeClr val="tx1"/>
                </a:solidFill>
                <a:latin typeface="Times New Roman" charset="0"/>
                <a:ea typeface="ＭＳ Ｐゴシック" charset="0"/>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0"/>
              </a:defRPr>
            </a:lvl9pPr>
          </a:lstStyle>
          <a:p>
            <a:fld id="{751C7884-B36B-7340-B9DA-D64006D9AD74}" type="slidenum">
              <a:rPr lang="en-US" sz="1200"/>
              <a:pPr/>
              <a:t>39</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charset="0"/>
                <a:ea typeface="ＭＳ Ｐゴシック" charset="0"/>
                <a:cs typeface="ＭＳ Ｐゴシック" charset="0"/>
              </a:defRPr>
            </a:lvl1pPr>
            <a:lvl2pPr marL="742950" indent="-285750" defTabSz="928688">
              <a:defRPr sz="2400">
                <a:solidFill>
                  <a:schemeClr val="tx1"/>
                </a:solidFill>
                <a:latin typeface="Times New Roman" charset="0"/>
                <a:ea typeface="ＭＳ Ｐゴシック" charset="0"/>
              </a:defRPr>
            </a:lvl2pPr>
            <a:lvl3pPr marL="1143000" indent="-228600" defTabSz="928688">
              <a:defRPr sz="2400">
                <a:solidFill>
                  <a:schemeClr val="tx1"/>
                </a:solidFill>
                <a:latin typeface="Times New Roman" charset="0"/>
                <a:ea typeface="ＭＳ Ｐゴシック" charset="0"/>
              </a:defRPr>
            </a:lvl3pPr>
            <a:lvl4pPr marL="1600200" indent="-228600" defTabSz="928688">
              <a:defRPr sz="2400">
                <a:solidFill>
                  <a:schemeClr val="tx1"/>
                </a:solidFill>
                <a:latin typeface="Times New Roman" charset="0"/>
                <a:ea typeface="ＭＳ Ｐゴシック" charset="0"/>
              </a:defRPr>
            </a:lvl4pPr>
            <a:lvl5pPr marL="2057400" indent="-228600" defTabSz="928688">
              <a:defRPr sz="2400">
                <a:solidFill>
                  <a:schemeClr val="tx1"/>
                </a:solidFill>
                <a:latin typeface="Times New Roman" charset="0"/>
                <a:ea typeface="ＭＳ Ｐゴシック" charset="0"/>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0"/>
              </a:defRPr>
            </a:lvl9pPr>
          </a:lstStyle>
          <a:p>
            <a:fld id="{84FC18F2-1983-164C-B0D7-E71B22CE7FEC}" type="slidenum">
              <a:rPr lang="en-US" sz="1200"/>
              <a:pPr/>
              <a:t>42</a:t>
            </a:fld>
            <a:endParaRPr lang="en-US"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charset="0"/>
                <a:ea typeface="ＭＳ Ｐゴシック" charset="0"/>
                <a:cs typeface="ＭＳ Ｐゴシック" charset="0"/>
              </a:defRPr>
            </a:lvl1pPr>
            <a:lvl2pPr marL="742950" indent="-285750" defTabSz="928688">
              <a:defRPr sz="2400">
                <a:solidFill>
                  <a:schemeClr val="tx1"/>
                </a:solidFill>
                <a:latin typeface="Times New Roman" charset="0"/>
                <a:ea typeface="ＭＳ Ｐゴシック" charset="0"/>
              </a:defRPr>
            </a:lvl2pPr>
            <a:lvl3pPr marL="1143000" indent="-228600" defTabSz="928688">
              <a:defRPr sz="2400">
                <a:solidFill>
                  <a:schemeClr val="tx1"/>
                </a:solidFill>
                <a:latin typeface="Times New Roman" charset="0"/>
                <a:ea typeface="ＭＳ Ｐゴシック" charset="0"/>
              </a:defRPr>
            </a:lvl3pPr>
            <a:lvl4pPr marL="1600200" indent="-228600" defTabSz="928688">
              <a:defRPr sz="2400">
                <a:solidFill>
                  <a:schemeClr val="tx1"/>
                </a:solidFill>
                <a:latin typeface="Times New Roman" charset="0"/>
                <a:ea typeface="ＭＳ Ｐゴシック" charset="0"/>
              </a:defRPr>
            </a:lvl4pPr>
            <a:lvl5pPr marL="2057400" indent="-228600" defTabSz="928688">
              <a:defRPr sz="2400">
                <a:solidFill>
                  <a:schemeClr val="tx1"/>
                </a:solidFill>
                <a:latin typeface="Times New Roman" charset="0"/>
                <a:ea typeface="ＭＳ Ｐゴシック" charset="0"/>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0"/>
              </a:defRPr>
            </a:lvl9pPr>
          </a:lstStyle>
          <a:p>
            <a:fld id="{6BF8B064-2861-6741-A68F-26F2C9BF6128}" type="slidenum">
              <a:rPr lang="en-US" sz="1200"/>
              <a:pPr/>
              <a:t>45</a:t>
            </a:fld>
            <a:endParaRPr lang="en-US" sz="1200"/>
          </a:p>
        </p:txBody>
      </p:sp>
      <p:sp>
        <p:nvSpPr>
          <p:cNvPr id="77826" name="Rectangle 2"/>
          <p:cNvSpPr>
            <a:spLocks noGrp="1" noRot="1" noChangeAspect="1" noChangeArrowheads="1" noTextEdit="1"/>
          </p:cNvSpPr>
          <p:nvPr>
            <p:ph type="sldImg"/>
          </p:nvPr>
        </p:nvSpPr>
        <p:spPr>
          <a:xfrm>
            <a:off x="1184275" y="698500"/>
            <a:ext cx="4621213" cy="3465513"/>
          </a:xfrm>
          <a:ln w="12700" cap="flat">
            <a:solidFill>
              <a:schemeClr val="tx1"/>
            </a:solidFill>
          </a:ln>
        </p:spPr>
      </p:sp>
      <p:sp>
        <p:nvSpPr>
          <p:cNvPr id="77827" name="Rectangle 3"/>
          <p:cNvSpPr>
            <a:spLocks noGrp="1" noChangeArrowheads="1"/>
          </p:cNvSpPr>
          <p:nvPr>
            <p:ph type="body" idx="1"/>
          </p:nvPr>
        </p:nvSpPr>
        <p:spPr>
          <a:xfrm>
            <a:off x="303213" y="4332288"/>
            <a:ext cx="6384925" cy="4637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015" tIns="38701" rIns="79015" bIns="38701"/>
          <a:lstStyle/>
          <a:p>
            <a:pPr marL="228600" indent="-228600" defTabSz="754063"/>
            <a:r>
              <a:rPr lang="en-US" b="1">
                <a:ea typeface="ＭＳ Ｐゴシック" charset="0"/>
                <a:cs typeface="ＭＳ Ｐゴシック" charset="0"/>
              </a:rPr>
              <a:t>7.	Radiation Doses and Dose Limits</a:t>
            </a:r>
          </a:p>
          <a:p>
            <a:pPr marL="228600" indent="-228600" defTabSz="754063">
              <a:buFontTx/>
              <a:buChar char="•"/>
            </a:pPr>
            <a:endParaRPr lang="en-US">
              <a:ea typeface="ＭＳ Ｐゴシック" charset="0"/>
              <a:cs typeface="ＭＳ Ｐゴシック" charset="0"/>
            </a:endParaRPr>
          </a:p>
          <a:p>
            <a:pPr marL="228600" indent="-228600" defTabSz="754063">
              <a:buFontTx/>
              <a:buChar char="•"/>
            </a:pPr>
            <a:r>
              <a:rPr lang="en-US">
                <a:ea typeface="ＭＳ Ｐゴシック" charset="0"/>
                <a:cs typeface="ＭＳ Ｐゴシック" charset="0"/>
              </a:rPr>
              <a:t>Radioactive material has always been a natural part of the earth.  It has existed for millions of years in the crust of the earth, in building materials, in the food we eat, the air we breathe, and in nearly everything that surrounds us.  Radiation from these materials, as well as cosmic radiation from the sun and universe, makes up the natural background radiation to which we are constantly exposed.  On the average, persons are exposed to about 300 millirem per year from natural sources.</a:t>
            </a:r>
          </a:p>
          <a:p>
            <a:pPr marL="228600" indent="-228600" defTabSz="754063">
              <a:buFontTx/>
              <a:buChar char="•"/>
            </a:pPr>
            <a:endParaRPr lang="en-US">
              <a:ea typeface="ＭＳ Ｐゴシック" charset="0"/>
              <a:cs typeface="ＭＳ Ｐゴシック" charset="0"/>
            </a:endParaRPr>
          </a:p>
          <a:p>
            <a:pPr marL="228600" indent="-228600" defTabSz="754063">
              <a:buFontTx/>
              <a:buChar char="•"/>
            </a:pPr>
            <a:r>
              <a:rPr lang="en-US">
                <a:ea typeface="ＭＳ Ｐゴシック" charset="0"/>
                <a:cs typeface="ＭＳ Ｐゴシック" charset="0"/>
              </a:rPr>
              <a:t>The guidance from NCRP Report No. 116, </a:t>
            </a:r>
            <a:r>
              <a:rPr lang="en-US" i="1">
                <a:ea typeface="ＭＳ Ｐゴシック" charset="0"/>
                <a:cs typeface="ＭＳ Ｐゴシック" charset="0"/>
              </a:rPr>
              <a:t>Limitation of Exposure to Ionizing Radiation</a:t>
            </a:r>
            <a:r>
              <a:rPr lang="en-US">
                <a:ea typeface="ＭＳ Ｐゴシック" charset="0"/>
                <a:cs typeface="ＭＳ Ｐゴシック" charset="0"/>
              </a:rPr>
              <a:t>, states that for life saving or equivalent purposes, workers may approach or exceed 50,000 mrem to a large portion of the body.  Emergency exposures are considered once-in-a-lifetime.  This is below the threshold for the acute radiation syndrome, discussed later.</a:t>
            </a:r>
          </a:p>
          <a:p>
            <a:pPr marL="228600" indent="-228600" defTabSz="754063"/>
            <a:endParaRPr lang="en-US">
              <a:ea typeface="ＭＳ Ｐゴシック" charset="0"/>
              <a:cs typeface="ＭＳ Ｐゴシック" charset="0"/>
            </a:endParaRPr>
          </a:p>
          <a:p>
            <a:pPr marL="228600" indent="-228600" defTabSz="754063">
              <a:buFontTx/>
              <a:buChar char="•"/>
            </a:pPr>
            <a:r>
              <a:rPr lang="en-US">
                <a:ea typeface="ＭＳ Ｐゴシック" charset="0"/>
                <a:cs typeface="ＭＳ Ｐゴシック" charset="0"/>
              </a:rPr>
              <a:t>If an individual is exposed to more than 100 rem at one time, predictable signs and symptoms will develop within a few hours, days, or weeks depending on the magnitude of the dose.  About half of all people exposed to a single dose of 350 rem will die within 60 days (LD</a:t>
            </a:r>
            <a:r>
              <a:rPr lang="en-US" baseline="-25000">
                <a:ea typeface="ＭＳ Ｐゴシック" charset="0"/>
                <a:cs typeface="ＭＳ Ｐゴシック" charset="0"/>
              </a:rPr>
              <a:t>50/60</a:t>
            </a:r>
            <a:r>
              <a:rPr lang="en-US">
                <a:ea typeface="ＭＳ Ｐゴシック" charset="0"/>
                <a:cs typeface="ＭＳ Ｐゴシック" charset="0"/>
              </a:rPr>
              <a:t>)</a:t>
            </a:r>
            <a:r>
              <a:rPr lang="en-US" baseline="-25000">
                <a:ea typeface="ＭＳ Ｐゴシック" charset="0"/>
                <a:cs typeface="ＭＳ Ｐゴシック" charset="0"/>
              </a:rPr>
              <a:t> </a:t>
            </a:r>
            <a:r>
              <a:rPr lang="en-US">
                <a:ea typeface="ＭＳ Ｐゴシック" charset="0"/>
                <a:cs typeface="ＭＳ Ｐゴシック" charset="0"/>
              </a:rPr>
              <a:t>without medical intervention.  The large doses used in medicine for radiation therapy, while higher than this dose, are given to only part of the body and are typically given over a period of weeks. </a:t>
            </a:r>
          </a:p>
          <a:p>
            <a:pPr marL="228600" indent="-228600" defTabSz="754063"/>
            <a:endParaRPr lang="en-US">
              <a:ea typeface="ＭＳ Ｐゴシック" charset="0"/>
              <a:cs typeface="ＭＳ Ｐゴシック" charset="0"/>
            </a:endParaRPr>
          </a:p>
          <a:p>
            <a:pPr marL="228600" indent="-228600" defTabSz="754063">
              <a:buFontTx/>
              <a:buChar char="•"/>
            </a:pPr>
            <a:r>
              <a:rPr lang="en-US">
                <a:ea typeface="ＭＳ Ｐゴシック" charset="0"/>
                <a:cs typeface="ＭＳ Ｐゴシック" charset="0"/>
              </a:rPr>
              <a:t>The dose limits are highlighted in orange.</a:t>
            </a:r>
          </a:p>
          <a:p>
            <a:pPr marL="228600" indent="-228600" defTabSz="754063"/>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303776-5611-A34B-9340-67A9B211216F}" type="slidenum">
              <a:rPr lang="en-US"/>
              <a:pPr>
                <a:defRPr/>
              </a:pPr>
              <a:t>‹#›</a:t>
            </a:fld>
            <a:endParaRPr lang="en-US"/>
          </a:p>
        </p:txBody>
      </p:sp>
    </p:spTree>
    <p:extLst>
      <p:ext uri="{BB962C8B-B14F-4D97-AF65-F5344CB8AC3E}">
        <p14:creationId xmlns:p14="http://schemas.microsoft.com/office/powerpoint/2010/main" val="234803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76EAB7-CE04-9E48-92F0-8FC4DAD6142F}" type="slidenum">
              <a:rPr lang="en-US"/>
              <a:pPr>
                <a:defRPr/>
              </a:pPr>
              <a:t>‹#›</a:t>
            </a:fld>
            <a:endParaRPr lang="en-US"/>
          </a:p>
        </p:txBody>
      </p:sp>
    </p:spTree>
    <p:extLst>
      <p:ext uri="{BB962C8B-B14F-4D97-AF65-F5344CB8AC3E}">
        <p14:creationId xmlns:p14="http://schemas.microsoft.com/office/powerpoint/2010/main" val="412890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86103C-7C6E-2142-8DD1-6E3D587B18CC}" type="slidenum">
              <a:rPr lang="en-US"/>
              <a:pPr>
                <a:defRPr/>
              </a:pPr>
              <a:t>‹#›</a:t>
            </a:fld>
            <a:endParaRPr lang="en-US"/>
          </a:p>
        </p:txBody>
      </p:sp>
    </p:spTree>
    <p:extLst>
      <p:ext uri="{BB962C8B-B14F-4D97-AF65-F5344CB8AC3E}">
        <p14:creationId xmlns:p14="http://schemas.microsoft.com/office/powerpoint/2010/main" val="207472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30EB26-4632-9B48-B56C-A0C6B384A716}" type="slidenum">
              <a:rPr lang="en-US"/>
              <a:pPr>
                <a:defRPr/>
              </a:pPr>
              <a:t>‹#›</a:t>
            </a:fld>
            <a:endParaRPr lang="en-US"/>
          </a:p>
        </p:txBody>
      </p:sp>
    </p:spTree>
    <p:extLst>
      <p:ext uri="{BB962C8B-B14F-4D97-AF65-F5344CB8AC3E}">
        <p14:creationId xmlns:p14="http://schemas.microsoft.com/office/powerpoint/2010/main" val="1500196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95400"/>
            <a:ext cx="43815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295400"/>
            <a:ext cx="43815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661150"/>
            <a:ext cx="2133600" cy="1968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689725"/>
            <a:ext cx="2895600" cy="16827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689725"/>
            <a:ext cx="2133600" cy="136525"/>
          </a:xfrm>
        </p:spPr>
        <p:txBody>
          <a:bodyPr/>
          <a:lstStyle>
            <a:lvl1pPr>
              <a:defRPr/>
            </a:lvl1pPr>
          </a:lstStyle>
          <a:p>
            <a:pPr>
              <a:defRPr/>
            </a:pPr>
            <a:fld id="{98CE67FE-8AA1-A34C-B736-111FDA2E8E3B}" type="slidenum">
              <a:rPr lang="en-US"/>
              <a:pPr>
                <a:defRPr/>
              </a:pPr>
              <a:t>‹#›</a:t>
            </a:fld>
            <a:endParaRPr lang="en-US"/>
          </a:p>
        </p:txBody>
      </p:sp>
    </p:spTree>
    <p:extLst>
      <p:ext uri="{BB962C8B-B14F-4D97-AF65-F5344CB8AC3E}">
        <p14:creationId xmlns:p14="http://schemas.microsoft.com/office/powerpoint/2010/main" val="982162058"/>
      </p:ext>
    </p:extLst>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95400"/>
            <a:ext cx="43815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295400"/>
            <a:ext cx="43815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0" y="4000500"/>
            <a:ext cx="43815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0" y="6661150"/>
            <a:ext cx="2133600" cy="1968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689725"/>
            <a:ext cx="2895600" cy="168275"/>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010400" y="6689725"/>
            <a:ext cx="2133600" cy="136525"/>
          </a:xfrm>
        </p:spPr>
        <p:txBody>
          <a:bodyPr/>
          <a:lstStyle>
            <a:lvl1pPr>
              <a:defRPr/>
            </a:lvl1pPr>
          </a:lstStyle>
          <a:p>
            <a:pPr>
              <a:defRPr/>
            </a:pPr>
            <a:fld id="{5F9DF657-4AD8-AC46-87BB-F14CCDB64ECE}" type="slidenum">
              <a:rPr lang="en-US"/>
              <a:pPr>
                <a:defRPr/>
              </a:pPr>
              <a:t>‹#›</a:t>
            </a:fld>
            <a:endParaRPr lang="en-US"/>
          </a:p>
        </p:txBody>
      </p:sp>
    </p:spTree>
    <p:extLst>
      <p:ext uri="{BB962C8B-B14F-4D97-AF65-F5344CB8AC3E}">
        <p14:creationId xmlns:p14="http://schemas.microsoft.com/office/powerpoint/2010/main" val="3381594400"/>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E43AE5-B6B8-3247-B833-EB64C961E511}" type="slidenum">
              <a:rPr lang="en-US"/>
              <a:pPr>
                <a:defRPr/>
              </a:pPr>
              <a:t>‹#›</a:t>
            </a:fld>
            <a:endParaRPr lang="en-US"/>
          </a:p>
        </p:txBody>
      </p:sp>
    </p:spTree>
    <p:extLst>
      <p:ext uri="{BB962C8B-B14F-4D97-AF65-F5344CB8AC3E}">
        <p14:creationId xmlns:p14="http://schemas.microsoft.com/office/powerpoint/2010/main" val="41661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ABAE1A-D01E-1E4F-A1F3-123B97E3FBE9}" type="slidenum">
              <a:rPr lang="en-US"/>
              <a:pPr>
                <a:defRPr/>
              </a:pPr>
              <a:t>‹#›</a:t>
            </a:fld>
            <a:endParaRPr lang="en-US"/>
          </a:p>
        </p:txBody>
      </p:sp>
    </p:spTree>
    <p:extLst>
      <p:ext uri="{BB962C8B-B14F-4D97-AF65-F5344CB8AC3E}">
        <p14:creationId xmlns:p14="http://schemas.microsoft.com/office/powerpoint/2010/main" val="174471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E1AE5D-1D5E-0442-9CB1-E06E9AF50888}" type="slidenum">
              <a:rPr lang="en-US"/>
              <a:pPr>
                <a:defRPr/>
              </a:pPr>
              <a:t>‹#›</a:t>
            </a:fld>
            <a:endParaRPr lang="en-US"/>
          </a:p>
        </p:txBody>
      </p:sp>
    </p:spTree>
    <p:extLst>
      <p:ext uri="{BB962C8B-B14F-4D97-AF65-F5344CB8AC3E}">
        <p14:creationId xmlns:p14="http://schemas.microsoft.com/office/powerpoint/2010/main" val="273542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50E0A3-2997-B548-B471-56BA171A8388}" type="slidenum">
              <a:rPr lang="en-US"/>
              <a:pPr>
                <a:defRPr/>
              </a:pPr>
              <a:t>‹#›</a:t>
            </a:fld>
            <a:endParaRPr lang="en-US"/>
          </a:p>
        </p:txBody>
      </p:sp>
    </p:spTree>
    <p:extLst>
      <p:ext uri="{BB962C8B-B14F-4D97-AF65-F5344CB8AC3E}">
        <p14:creationId xmlns:p14="http://schemas.microsoft.com/office/powerpoint/2010/main" val="62391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1CB009-8112-C641-862E-922B1406A76D}" type="slidenum">
              <a:rPr lang="en-US"/>
              <a:pPr>
                <a:defRPr/>
              </a:pPr>
              <a:t>‹#›</a:t>
            </a:fld>
            <a:endParaRPr lang="en-US"/>
          </a:p>
        </p:txBody>
      </p:sp>
    </p:spTree>
    <p:extLst>
      <p:ext uri="{BB962C8B-B14F-4D97-AF65-F5344CB8AC3E}">
        <p14:creationId xmlns:p14="http://schemas.microsoft.com/office/powerpoint/2010/main" val="79481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5BB553-7C24-4D4F-9AAE-DFFFE06FA319}" type="slidenum">
              <a:rPr lang="en-US"/>
              <a:pPr>
                <a:defRPr/>
              </a:pPr>
              <a:t>‹#›</a:t>
            </a:fld>
            <a:endParaRPr lang="en-US"/>
          </a:p>
        </p:txBody>
      </p:sp>
    </p:spTree>
    <p:extLst>
      <p:ext uri="{BB962C8B-B14F-4D97-AF65-F5344CB8AC3E}">
        <p14:creationId xmlns:p14="http://schemas.microsoft.com/office/powerpoint/2010/main" val="359469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EF97E3-69A3-304B-A195-14B6470A6ECE}" type="slidenum">
              <a:rPr lang="en-US"/>
              <a:pPr>
                <a:defRPr/>
              </a:pPr>
              <a:t>‹#›</a:t>
            </a:fld>
            <a:endParaRPr lang="en-US"/>
          </a:p>
        </p:txBody>
      </p:sp>
    </p:spTree>
    <p:extLst>
      <p:ext uri="{BB962C8B-B14F-4D97-AF65-F5344CB8AC3E}">
        <p14:creationId xmlns:p14="http://schemas.microsoft.com/office/powerpoint/2010/main" val="394827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04D9E9-E45D-4B4E-9AB5-AEC10C4BCC7A}" type="slidenum">
              <a:rPr lang="en-US"/>
              <a:pPr>
                <a:defRPr/>
              </a:pPr>
              <a:t>‹#›</a:t>
            </a:fld>
            <a:endParaRPr lang="en-US"/>
          </a:p>
        </p:txBody>
      </p:sp>
    </p:spTree>
    <p:extLst>
      <p:ext uri="{BB962C8B-B14F-4D97-AF65-F5344CB8AC3E}">
        <p14:creationId xmlns:p14="http://schemas.microsoft.com/office/powerpoint/2010/main" val="20587079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8" charset="0"/>
                <a:ea typeface="+mn-ea"/>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8" charset="0"/>
                <a:ea typeface="+mn-ea"/>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A613DA-BF9B-684F-8ADD-DBCC964E9CB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0.emf"/><Relationship Id="rId5" Type="http://schemas.openxmlformats.org/officeDocument/2006/relationships/oleObject" Target="../embeddings/oleObject13.bin"/><Relationship Id="rId6" Type="http://schemas.openxmlformats.org/officeDocument/2006/relationships/image" Target="../media/image11.emf"/><Relationship Id="rId7" Type="http://schemas.openxmlformats.org/officeDocument/2006/relationships/oleObject" Target="../embeddings/oleObject14.bin"/><Relationship Id="rId8" Type="http://schemas.openxmlformats.org/officeDocument/2006/relationships/image" Target="../media/image12.emf"/><Relationship Id="rId9" Type="http://schemas.openxmlformats.org/officeDocument/2006/relationships/image" Target="../media/image13.png"/><Relationship Id="rId1" Type="http://schemas.openxmlformats.org/officeDocument/2006/relationships/vmlDrawing" Target="../drawings/vmlDrawing5.vml"/><Relationship Id="rId2"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1.xml"/><Relationship Id="rId5" Type="http://schemas.openxmlformats.org/officeDocument/2006/relationships/image" Target="../media/image25.png"/><Relationship Id="rId1" Type="http://schemas.microsoft.com/office/2007/relationships/media" Target="\Volumes\PATRIOT\Radiography\Colorized_517m%20_Mag1_130_5fps_1MW_10sec_ramp_80C_0.625A_Stac.avi" TargetMode="External"/><Relationship Id="rId2" Type="http://schemas.openxmlformats.org/officeDocument/2006/relationships/video" Target="\Volumes\PATRIOT\Radiography\Colorized_517m%20_Mag1_130_5fps_1MW_10sec_ramp_80C_0.625A_Stac.avi" TargetMode="External"/></Relationships>
</file>

<file path=ppt/slides/_rels/slide2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5.png"/><Relationship Id="rId1" Type="http://schemas.microsoft.com/office/2007/relationships/media" Target="file:///C:\Documents%20and%20Settings\Marie%20Curie\Desktop\medicalppt\g_ant_rest_50%25.avi" TargetMode="External"/><Relationship Id="rId2" Type="http://schemas.openxmlformats.org/officeDocument/2006/relationships/video" Target="file:///C:\Documents%20and%20Settings\Marie%20Curie\Desktop\medicalppt\g_ant_rest_50%25.avi"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36.png"/><Relationship Id="rId1" Type="http://schemas.microsoft.com/office/2007/relationships/media" Target="file:///C:\Documents%20and%20Settings\Marie%20Curie\Desktop\medicalppt\bone2.avi" TargetMode="External"/><Relationship Id="rId2" Type="http://schemas.openxmlformats.org/officeDocument/2006/relationships/video" Target="file:///C:\Documents%20and%20Settings\Marie%20Curie\Desktop\medicalppt\bone2.avi"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5" Type="http://schemas.openxmlformats.org/officeDocument/2006/relationships/oleObject" Target="../embeddings/oleObject2.bin"/><Relationship Id="rId6" Type="http://schemas.openxmlformats.org/officeDocument/2006/relationships/image" Target="../media/image2.emf"/><Relationship Id="rId7" Type="http://schemas.openxmlformats.org/officeDocument/2006/relationships/oleObject" Target="../embeddings/oleObject3.bin"/><Relationship Id="rId8" Type="http://schemas.openxmlformats.org/officeDocument/2006/relationships/image" Target="../media/image3.emf"/><Relationship Id="rId9" Type="http://schemas.openxmlformats.org/officeDocument/2006/relationships/oleObject" Target="../embeddings/oleObject4.bin"/><Relationship Id="rId10"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44.w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6.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wmf"/><Relationship Id="rId3" Type="http://schemas.openxmlformats.org/officeDocument/2006/relationships/image" Target="../media/image48.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5.png"/><Relationship Id="rId3" Type="http://schemas.openxmlformats.org/officeDocument/2006/relationships/image" Target="../media/image5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7.png"/><Relationship Id="rId3"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5.emf"/><Relationship Id="rId5" Type="http://schemas.openxmlformats.org/officeDocument/2006/relationships/oleObject" Target="../embeddings/oleObject6.bin"/><Relationship Id="rId6" Type="http://schemas.openxmlformats.org/officeDocument/2006/relationships/oleObject" Target="../embeddings/oleObject7.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9.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6.emf"/><Relationship Id="rId5" Type="http://schemas.openxmlformats.org/officeDocument/2006/relationships/oleObject" Target="../embeddings/oleObject9.bin"/><Relationship Id="rId6" Type="http://schemas.openxmlformats.org/officeDocument/2006/relationships/image" Target="../media/image7.emf"/><Relationship Id="rId7" Type="http://schemas.openxmlformats.org/officeDocument/2006/relationships/oleObject" Target="../embeddings/oleObject10.bin"/><Relationship Id="rId8"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oleObject" Target="../embeddings/oleObject11.bin"/><Relationship Id="rId5" Type="http://schemas.openxmlformats.org/officeDocument/2006/relationships/image" Target="../media/image5.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ln>
            <a:solidFill>
              <a:schemeClr val="tx1"/>
            </a:solidFill>
            <a:miter lim="800000"/>
            <a:headEnd/>
            <a:tailEnd/>
          </a:ln>
        </p:spPr>
        <p:txBody>
          <a:bodyPr/>
          <a:lstStyle/>
          <a:p>
            <a:r>
              <a:rPr lang="en-US" sz="4800">
                <a:latin typeface="Times New Roman" charset="0"/>
                <a:ea typeface="ＭＳ Ｐゴシック" charset="0"/>
                <a:cs typeface="ＭＳ Ｐゴシック" charset="0"/>
              </a:rPr>
              <a:t>Applications of Radiation</a:t>
            </a:r>
          </a:p>
        </p:txBody>
      </p:sp>
      <p:sp>
        <p:nvSpPr>
          <p:cNvPr id="18434" name="Rectangle 3"/>
          <p:cNvSpPr>
            <a:spLocks noGrp="1" noChangeArrowheads="1"/>
          </p:cNvSpPr>
          <p:nvPr>
            <p:ph sz="half" idx="1"/>
          </p:nvPr>
        </p:nvSpPr>
        <p:spPr>
          <a:xfrm>
            <a:off x="685800" y="4114800"/>
            <a:ext cx="3810000" cy="2514600"/>
          </a:xfrm>
        </p:spPr>
        <p:txBody>
          <a:bodyPr/>
          <a:lstStyle/>
          <a:p>
            <a:pPr marL="0" indent="0" algn="ctr">
              <a:buFontTx/>
              <a:buNone/>
            </a:pPr>
            <a:r>
              <a:rPr lang="en-US">
                <a:latin typeface="Times New Roman" charset="0"/>
                <a:ea typeface="ＭＳ Ｐゴシック" charset="0"/>
                <a:cs typeface="ＭＳ Ｐゴシック" charset="0"/>
              </a:rPr>
              <a:t>Candace Davison</a:t>
            </a:r>
          </a:p>
          <a:p>
            <a:pPr marL="0" indent="0" algn="ctr">
              <a:buFontTx/>
              <a:buNone/>
            </a:pPr>
            <a:r>
              <a:rPr lang="en-US">
                <a:latin typeface="Times New Roman" charset="0"/>
                <a:ea typeface="ＭＳ Ｐゴシック" charset="0"/>
                <a:cs typeface="ＭＳ Ｐゴシック" charset="0"/>
              </a:rPr>
              <a:t>Brenden Heidrich</a:t>
            </a:r>
          </a:p>
          <a:p>
            <a:pPr marL="0" indent="0" algn="ctr">
              <a:buFontTx/>
              <a:buNone/>
            </a:pPr>
            <a:r>
              <a:rPr lang="en-US">
                <a:latin typeface="Times New Roman" charset="0"/>
                <a:ea typeface="ＭＳ Ｐゴシック" charset="0"/>
                <a:cs typeface="ＭＳ Ｐゴシック" charset="0"/>
              </a:rPr>
              <a:t>Penn State University</a:t>
            </a:r>
          </a:p>
        </p:txBody>
      </p:sp>
      <p:sp>
        <p:nvSpPr>
          <p:cNvPr id="18435" name="Content Placeholder 1"/>
          <p:cNvSpPr>
            <a:spLocks noGrp="1"/>
          </p:cNvSpPr>
          <p:nvPr>
            <p:ph sz="half" idx="2"/>
          </p:nvPr>
        </p:nvSpPr>
        <p:spPr>
          <a:xfrm>
            <a:off x="4648200" y="4114800"/>
            <a:ext cx="3810000" cy="2362200"/>
          </a:xfrm>
        </p:spPr>
        <p:txBody>
          <a:bodyPr/>
          <a:lstStyle/>
          <a:p>
            <a:pPr marL="0" indent="0" algn="ctr">
              <a:buFontTx/>
              <a:buNone/>
            </a:pPr>
            <a:r>
              <a:rPr lang="en-US">
                <a:latin typeface="Times New Roman" charset="0"/>
                <a:ea typeface="ＭＳ Ｐゴシック" charset="0"/>
                <a:cs typeface="ＭＳ Ｐゴシック" charset="0"/>
              </a:rPr>
              <a:t>Michael Erdman</a:t>
            </a:r>
          </a:p>
          <a:p>
            <a:pPr marL="0" indent="0" algn="ctr">
              <a:buFontTx/>
              <a:buNone/>
            </a:pPr>
            <a:r>
              <a:rPr lang="en-US">
                <a:latin typeface="Times New Roman" charset="0"/>
                <a:ea typeface="ＭＳ Ｐゴシック" charset="0"/>
                <a:cs typeface="ＭＳ Ｐゴシック" charset="0"/>
              </a:rPr>
              <a:t>PSU Milton S. Hershey Medical Center</a:t>
            </a:r>
          </a:p>
        </p:txBody>
      </p:sp>
      <p:sp>
        <p:nvSpPr>
          <p:cNvPr id="18436" name="TextBox 2"/>
          <p:cNvSpPr txBox="1">
            <a:spLocks noChangeArrowheads="1"/>
          </p:cNvSpPr>
          <p:nvPr/>
        </p:nvSpPr>
        <p:spPr bwMode="auto">
          <a:xfrm>
            <a:off x="1295400" y="2057400"/>
            <a:ext cx="68405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800"/>
              <a:t>Mary Lou Dunzik-Gougar, Ph.D.</a:t>
            </a:r>
          </a:p>
          <a:p>
            <a:pPr algn="ctr"/>
            <a:r>
              <a:rPr lang="en-US"/>
              <a:t>Idaho State University and Idaho National Laboratory</a:t>
            </a:r>
          </a:p>
        </p:txBody>
      </p:sp>
      <p:sp>
        <p:nvSpPr>
          <p:cNvPr id="18437" name="TextBox 5"/>
          <p:cNvSpPr txBox="1">
            <a:spLocks noChangeArrowheads="1"/>
          </p:cNvSpPr>
          <p:nvPr/>
        </p:nvSpPr>
        <p:spPr bwMode="auto">
          <a:xfrm>
            <a:off x="3276600" y="3500438"/>
            <a:ext cx="286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t>with special thanks to</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4"/>
          <p:cNvSpPr>
            <a:spLocks noGrp="1"/>
          </p:cNvSpPr>
          <p:nvPr>
            <p:ph type="title"/>
          </p:nvPr>
        </p:nvSpPr>
        <p:spPr/>
        <p:txBody>
          <a:bodyPr/>
          <a:lstStyle/>
          <a:p>
            <a:r>
              <a:rPr lang="en-US">
                <a:latin typeface="Times New Roman" charset="0"/>
                <a:ea typeface="ＭＳ Ｐゴシック" charset="0"/>
                <a:cs typeface="ＭＳ Ｐゴシック" charset="0"/>
              </a:rPr>
              <a:t>Uses for Gamma Radiation</a:t>
            </a:r>
          </a:p>
        </p:txBody>
      </p:sp>
      <p:sp>
        <p:nvSpPr>
          <p:cNvPr id="27650" name="Rectangle 2"/>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sz="4400">
              <a:solidFill>
                <a:schemeClr val="tx2"/>
              </a:solidFill>
              <a:ea typeface="MS Pゴシック" charset="0"/>
              <a:cs typeface="MS Pゴシック" charset="0"/>
            </a:endParaRPr>
          </a:p>
        </p:txBody>
      </p:sp>
      <p:sp>
        <p:nvSpPr>
          <p:cNvPr id="27651" name="Rectangle 3"/>
          <p:cNvSpPr>
            <a:spLocks noChangeArrowheads="1"/>
          </p:cNvSpPr>
          <p:nvPr/>
        </p:nvSpPr>
        <p:spPr bwMode="auto">
          <a:xfrm>
            <a:off x="685800" y="1981200"/>
            <a:ext cx="7772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Font typeface="Wingdings" charset="0"/>
              <a:buChar char="§"/>
            </a:pPr>
            <a:r>
              <a:rPr lang="en-US" sz="2800">
                <a:ea typeface="MS Pゴシック" charset="0"/>
                <a:cs typeface="MS Pゴシック" charset="0"/>
              </a:rPr>
              <a:t>Food irradiation</a:t>
            </a:r>
          </a:p>
          <a:p>
            <a:pPr marL="342900" indent="-342900" eaLnBrk="1" hangingPunct="1">
              <a:lnSpc>
                <a:spcPct val="90000"/>
              </a:lnSpc>
              <a:spcBef>
                <a:spcPct val="20000"/>
              </a:spcBef>
              <a:buFont typeface="Wingdings" charset="0"/>
              <a:buChar char="§"/>
            </a:pPr>
            <a:r>
              <a:rPr lang="en-US" sz="2800">
                <a:ea typeface="MS Pゴシック" charset="0"/>
                <a:cs typeface="MS Pゴシック" charset="0"/>
              </a:rPr>
              <a:t>Sterilization of medical equipment</a:t>
            </a:r>
          </a:p>
          <a:p>
            <a:pPr marL="342900" indent="-342900" eaLnBrk="1" hangingPunct="1">
              <a:lnSpc>
                <a:spcPct val="90000"/>
              </a:lnSpc>
              <a:spcBef>
                <a:spcPct val="20000"/>
              </a:spcBef>
              <a:buFont typeface="Wingdings" charset="0"/>
              <a:buChar char="§"/>
            </a:pPr>
            <a:r>
              <a:rPr lang="en-US" sz="2800">
                <a:ea typeface="MS Pゴシック" charset="0"/>
                <a:cs typeface="MS Pゴシック" charset="0"/>
              </a:rPr>
              <a:t>Creation of different varieties of flowers</a:t>
            </a:r>
          </a:p>
          <a:p>
            <a:pPr marL="342900" indent="-342900" eaLnBrk="1" hangingPunct="1">
              <a:lnSpc>
                <a:spcPct val="90000"/>
              </a:lnSpc>
              <a:spcBef>
                <a:spcPct val="20000"/>
              </a:spcBef>
              <a:buFont typeface="Wingdings" charset="0"/>
              <a:buChar char="§"/>
            </a:pPr>
            <a:r>
              <a:rPr lang="en-US" sz="2800">
                <a:ea typeface="MS Pゴシック" charset="0"/>
                <a:cs typeface="MS Pゴシック" charset="0"/>
              </a:rPr>
              <a:t>Inspect bridges, vessel welds and Statue Of Liberty</a:t>
            </a:r>
          </a:p>
        </p:txBody>
      </p:sp>
      <p:graphicFrame>
        <p:nvGraphicFramePr>
          <p:cNvPr id="27652" name="Object 2"/>
          <p:cNvGraphicFramePr>
            <a:graphicFrameLocks noChangeAspect="1"/>
          </p:cNvGraphicFramePr>
          <p:nvPr/>
        </p:nvGraphicFramePr>
        <p:xfrm>
          <a:off x="990600" y="5105400"/>
          <a:ext cx="2057400" cy="990600"/>
        </p:xfrm>
        <a:graphic>
          <a:graphicData uri="http://schemas.openxmlformats.org/presentationml/2006/ole">
            <mc:AlternateContent xmlns:mc="http://schemas.openxmlformats.org/markup-compatibility/2006">
              <mc:Choice xmlns:v="urn:schemas-microsoft-com:vml" Requires="v">
                <p:oleObj spid="_x0000_s27676" name="Microsoft ClipArt Gallery" r:id="rId3" imgW="838200" imgH="457200" progId="MS_ClipArt_Gallery">
                  <p:embed/>
                </p:oleObj>
              </mc:Choice>
              <mc:Fallback>
                <p:oleObj name="Microsoft ClipArt Gallery" r:id="rId3" imgW="838200" imgH="457200" progId="MS_ClipArt_Gallery">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105400"/>
                        <a:ext cx="2057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653" name="Object 3"/>
          <p:cNvGraphicFramePr>
            <a:graphicFrameLocks noChangeAspect="1"/>
          </p:cNvGraphicFramePr>
          <p:nvPr/>
        </p:nvGraphicFramePr>
        <p:xfrm>
          <a:off x="6324600" y="4114800"/>
          <a:ext cx="1676400" cy="2465388"/>
        </p:xfrm>
        <a:graphic>
          <a:graphicData uri="http://schemas.openxmlformats.org/presentationml/2006/ole">
            <mc:AlternateContent xmlns:mc="http://schemas.openxmlformats.org/markup-compatibility/2006">
              <mc:Choice xmlns:v="urn:schemas-microsoft-com:vml" Requires="v">
                <p:oleObj spid="_x0000_s27677" name="Microsoft ClipArt Gallery" r:id="rId5" imgW="1409700" imgH="2540000" progId="MS_ClipArt_Gallery">
                  <p:embed/>
                </p:oleObj>
              </mc:Choice>
              <mc:Fallback>
                <p:oleObj name="Microsoft ClipArt Gallery" r:id="rId5" imgW="1409700" imgH="2540000" progId="MS_ClipArt_Gallery">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114800"/>
                        <a:ext cx="1676400" cy="246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7654" name="Line 6"/>
          <p:cNvSpPr>
            <a:spLocks noChangeShapeType="1"/>
          </p:cNvSpPr>
          <p:nvPr/>
        </p:nvSpPr>
        <p:spPr bwMode="auto">
          <a:xfrm>
            <a:off x="0" y="1447800"/>
            <a:ext cx="9144000"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7655" name="Object 4"/>
          <p:cNvGraphicFramePr>
            <a:graphicFrameLocks noChangeAspect="1"/>
          </p:cNvGraphicFramePr>
          <p:nvPr/>
        </p:nvGraphicFramePr>
        <p:xfrm>
          <a:off x="6934200" y="1752600"/>
          <a:ext cx="1371600" cy="1384300"/>
        </p:xfrm>
        <a:graphic>
          <a:graphicData uri="http://schemas.openxmlformats.org/presentationml/2006/ole">
            <mc:AlternateContent xmlns:mc="http://schemas.openxmlformats.org/markup-compatibility/2006">
              <mc:Choice xmlns:v="urn:schemas-microsoft-com:vml" Requires="v">
                <p:oleObj spid="_x0000_s27678" name="Microsoft ClipArt Gallery" r:id="rId7" imgW="2921000" imgH="3060700" progId="MS_ClipArt_Gallery">
                  <p:embed/>
                </p:oleObj>
              </mc:Choice>
              <mc:Fallback>
                <p:oleObj name="Microsoft ClipArt Gallery" r:id="rId7" imgW="2921000" imgH="3060700" progId="MS_ClipArt_Gallery">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1752600"/>
                        <a:ext cx="1371600"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1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4114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fmla="#ppt_w*sin(2.5*pi*$)">
                                          <p:val>
                                            <p:fltVal val="0"/>
                                          </p:val>
                                        </p:tav>
                                        <p:tav tm="100000">
                                          <p:val>
                                            <p:fltVal val="1"/>
                                          </p:val>
                                        </p:tav>
                                      </p:tavLst>
                                    </p:anim>
                                    <p:anim calcmode="lin" valueType="num">
                                      <p:cBhvr>
                                        <p:cTn id="8" dur="5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sz="4000">
                <a:latin typeface="Times New Roman" charset="0"/>
                <a:ea typeface="ＭＳ Ｐゴシック" charset="0"/>
                <a:cs typeface="ＭＳ Ｐゴシック" charset="0"/>
              </a:rPr>
              <a:t>What were original uses of mysterious rays?</a:t>
            </a:r>
          </a:p>
        </p:txBody>
      </p:sp>
      <p:sp>
        <p:nvSpPr>
          <p:cNvPr id="281603" name="Rectangle 3"/>
          <p:cNvSpPr>
            <a:spLocks noGrp="1" noChangeArrowheads="1"/>
          </p:cNvSpPr>
          <p:nvPr>
            <p:ph type="body" idx="1"/>
          </p:nvPr>
        </p:nvSpPr>
        <p:spPr/>
        <p:txBody>
          <a:bodyPr/>
          <a:lstStyle/>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Becquerel</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discovery</a:t>
            </a:r>
          </a:p>
          <a:p>
            <a:r>
              <a:rPr lang="en-US">
                <a:latin typeface="Times New Roman" charset="0"/>
                <a:ea typeface="ＭＳ Ｐゴシック" charset="0"/>
                <a:cs typeface="ＭＳ Ｐゴシック" charset="0"/>
              </a:rPr>
              <a:t>Roentgen x-ray of wife</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hand</a:t>
            </a:r>
          </a:p>
          <a:p>
            <a:r>
              <a:rPr lang="en-US">
                <a:latin typeface="Times New Roman" charset="0"/>
                <a:ea typeface="ＭＳ Ｐゴシック" charset="0"/>
                <a:cs typeface="ＭＳ Ｐゴシック" charset="0"/>
              </a:rPr>
              <a:t>Marie Curie – WWI – x-ray unit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fade">
                                      <p:cBhvr>
                                        <p:cTn id="7" dur="2000"/>
                                        <p:tgtEl>
                                          <p:spTgt spid="281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1603">
                                            <p:txEl>
                                              <p:pRg st="1" end="1"/>
                                            </p:txEl>
                                          </p:spTgt>
                                        </p:tgtEl>
                                        <p:attrNameLst>
                                          <p:attrName>style.visibility</p:attrName>
                                        </p:attrNameLst>
                                      </p:cBhvr>
                                      <p:to>
                                        <p:strVal val="visible"/>
                                      </p:to>
                                    </p:set>
                                    <p:animEffect transition="in" filter="fade">
                                      <p:cBhvr>
                                        <p:cTn id="12" dur="2000"/>
                                        <p:tgtEl>
                                          <p:spTgt spid="281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1603">
                                            <p:txEl>
                                              <p:pRg st="2" end="2"/>
                                            </p:txEl>
                                          </p:spTgt>
                                        </p:tgtEl>
                                        <p:attrNameLst>
                                          <p:attrName>style.visibility</p:attrName>
                                        </p:attrNameLst>
                                      </p:cBhvr>
                                      <p:to>
                                        <p:strVal val="visible"/>
                                      </p:to>
                                    </p:set>
                                    <p:animEffect transition="in" filter="fade">
                                      <p:cBhvr>
                                        <p:cTn id="17" dur="2000"/>
                                        <p:tgtEl>
                                          <p:spTgt spid="281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1603">
                                            <p:txEl>
                                              <p:pRg st="3" end="3"/>
                                            </p:txEl>
                                          </p:spTgt>
                                        </p:tgtEl>
                                        <p:attrNameLst>
                                          <p:attrName>style.visibility</p:attrName>
                                        </p:attrNameLst>
                                      </p:cBhvr>
                                      <p:to>
                                        <p:strVal val="visible"/>
                                      </p:to>
                                    </p:set>
                                    <p:animEffect transition="in" filter="fade">
                                      <p:cBhvr>
                                        <p:cTn id="22" dur="2000"/>
                                        <p:tgtEl>
                                          <p:spTgt spid="281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p:bldP spid="2816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title" idx="4294967295"/>
          </p:nvPr>
        </p:nvSpPr>
        <p:spPr>
          <a:xfrm>
            <a:off x="5334000" y="914400"/>
            <a:ext cx="3429000" cy="3200400"/>
          </a:xfrm>
        </p:spPr>
        <p:txBody>
          <a:bodyPr/>
          <a:lstStyle/>
          <a:p>
            <a:r>
              <a:rPr lang="en-US" sz="4000">
                <a:latin typeface="Times New Roman" charset="0"/>
                <a:ea typeface="ＭＳ Ｐゴシック" charset="0"/>
                <a:cs typeface="ＭＳ Ｐゴシック" charset="0"/>
              </a:rPr>
              <a:t>Early X-ray</a:t>
            </a:r>
            <a:br>
              <a:rPr lang="en-US" sz="4000">
                <a:latin typeface="Times New Roman" charset="0"/>
                <a:ea typeface="ＭＳ Ｐゴシック" charset="0"/>
                <a:cs typeface="ＭＳ Ｐゴシック" charset="0"/>
              </a:rPr>
            </a:br>
            <a:r>
              <a:rPr lang="en-US" sz="3200">
                <a:latin typeface="Times New Roman" charset="0"/>
                <a:ea typeface="ＭＳ Ｐゴシック" charset="0"/>
                <a:cs typeface="ＭＳ Ｐゴシック" charset="0"/>
              </a:rPr>
              <a:t> </a:t>
            </a:r>
            <a:br>
              <a:rPr lang="en-US" sz="3200">
                <a:latin typeface="Times New Roman" charset="0"/>
                <a:ea typeface="ＭＳ Ｐゴシック" charset="0"/>
                <a:cs typeface="ＭＳ Ｐゴシック" charset="0"/>
              </a:rPr>
            </a:br>
            <a:r>
              <a:rPr lang="en-US" sz="1800">
                <a:latin typeface="Times New Roman" charset="0"/>
                <a:ea typeface="ＭＳ Ｐゴシック" charset="0"/>
                <a:cs typeface="ＭＳ Ｐゴシック" charset="0"/>
              </a:rPr>
              <a:t>http://www.uihealthcare.com/depts/medmuseum/galleryexhibits/collectingfrompast/xray/xray.html</a:t>
            </a:r>
          </a:p>
        </p:txBody>
      </p:sp>
      <p:pic>
        <p:nvPicPr>
          <p:cNvPr id="29698" name="Picture 8" descr="handx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200525"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685800" y="323850"/>
            <a:ext cx="7772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p>
            <a:pPr algn="ctr"/>
            <a:r>
              <a:rPr lang="en-US" sz="4400">
                <a:solidFill>
                  <a:schemeClr val="tx2"/>
                </a:solidFill>
              </a:rPr>
              <a:t>Radiographs</a:t>
            </a:r>
          </a:p>
        </p:txBody>
      </p:sp>
      <p:sp>
        <p:nvSpPr>
          <p:cNvPr id="30722" name="Rectangle 3"/>
          <p:cNvSpPr>
            <a:spLocks noChangeArrowheads="1"/>
          </p:cNvSpPr>
          <p:nvPr/>
        </p:nvSpPr>
        <p:spPr bwMode="auto">
          <a:xfrm>
            <a:off x="46482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342900" indent="-342900">
              <a:spcBef>
                <a:spcPct val="20000"/>
              </a:spcBef>
              <a:buFontTx/>
              <a:buChar char="•"/>
            </a:pPr>
            <a:r>
              <a:rPr lang="en-US" sz="2800"/>
              <a:t>Radiograph - radiation energy passes through object</a:t>
            </a:r>
          </a:p>
          <a:p>
            <a:pPr marL="342900" indent="-342900">
              <a:spcBef>
                <a:spcPct val="20000"/>
              </a:spcBef>
            </a:pPr>
            <a:r>
              <a:rPr lang="en-US" sz="2800"/>
              <a:t> </a:t>
            </a:r>
          </a:p>
          <a:p>
            <a:pPr marL="342900" indent="-342900">
              <a:spcBef>
                <a:spcPct val="20000"/>
              </a:spcBef>
              <a:buFontTx/>
              <a:buChar char="•"/>
            </a:pPr>
            <a:r>
              <a:rPr lang="en-US" sz="2800"/>
              <a:t>Autoradiograph -  use radiation from object itself</a:t>
            </a:r>
          </a:p>
          <a:p>
            <a:pPr marL="342900" indent="-342900">
              <a:spcBef>
                <a:spcPct val="20000"/>
              </a:spcBef>
              <a:buFontTx/>
              <a:buChar char="•"/>
            </a:pPr>
            <a:endParaRPr lang="en-US" sz="2800"/>
          </a:p>
        </p:txBody>
      </p:sp>
      <p:sp>
        <p:nvSpPr>
          <p:cNvPr id="30723" name="Oval 4"/>
          <p:cNvSpPr>
            <a:spLocks noChangeArrowheads="1"/>
          </p:cNvSpPr>
          <p:nvPr/>
        </p:nvSpPr>
        <p:spPr bwMode="auto">
          <a:xfrm>
            <a:off x="1828800" y="25146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30724" name="Line 5"/>
          <p:cNvSpPr>
            <a:spLocks noChangeShapeType="1"/>
          </p:cNvSpPr>
          <p:nvPr/>
        </p:nvSpPr>
        <p:spPr bwMode="auto">
          <a:xfrm flipV="1">
            <a:off x="2057400" y="2362200"/>
            <a:ext cx="152400"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5" name="Line 6"/>
          <p:cNvSpPr>
            <a:spLocks noChangeShapeType="1"/>
          </p:cNvSpPr>
          <p:nvPr/>
        </p:nvSpPr>
        <p:spPr bwMode="auto">
          <a:xfrm>
            <a:off x="2057400" y="259080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6" name="Line 7"/>
          <p:cNvSpPr>
            <a:spLocks noChangeShapeType="1"/>
          </p:cNvSpPr>
          <p:nvPr/>
        </p:nvSpPr>
        <p:spPr bwMode="auto">
          <a:xfrm>
            <a:off x="1981200" y="2819400"/>
            <a:ext cx="762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7" name="Line 8"/>
          <p:cNvSpPr>
            <a:spLocks noChangeShapeType="1"/>
          </p:cNvSpPr>
          <p:nvPr/>
        </p:nvSpPr>
        <p:spPr bwMode="auto">
          <a:xfrm flipH="1">
            <a:off x="1600200" y="2667000"/>
            <a:ext cx="1524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8" name="Line 9"/>
          <p:cNvSpPr>
            <a:spLocks noChangeShapeType="1"/>
          </p:cNvSpPr>
          <p:nvPr/>
        </p:nvSpPr>
        <p:spPr bwMode="auto">
          <a:xfrm flipH="1" flipV="1">
            <a:off x="1524000" y="2438400"/>
            <a:ext cx="3048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9" name="Line 10"/>
          <p:cNvSpPr>
            <a:spLocks noChangeShapeType="1"/>
          </p:cNvSpPr>
          <p:nvPr/>
        </p:nvSpPr>
        <p:spPr bwMode="auto">
          <a:xfrm flipV="1">
            <a:off x="1905000" y="2057400"/>
            <a:ext cx="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0" name="Line 11"/>
          <p:cNvSpPr>
            <a:spLocks noChangeShapeType="1"/>
          </p:cNvSpPr>
          <p:nvPr/>
        </p:nvSpPr>
        <p:spPr bwMode="auto">
          <a:xfrm flipH="1">
            <a:off x="1752600" y="2743200"/>
            <a:ext cx="1524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1" name="Line 12"/>
          <p:cNvSpPr>
            <a:spLocks noChangeShapeType="1"/>
          </p:cNvSpPr>
          <p:nvPr/>
        </p:nvSpPr>
        <p:spPr bwMode="auto">
          <a:xfrm>
            <a:off x="2057400" y="2743200"/>
            <a:ext cx="228600"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2" name="Rectangle 13" descr="25%"/>
          <p:cNvSpPr>
            <a:spLocks noChangeArrowheads="1"/>
          </p:cNvSpPr>
          <p:nvPr/>
        </p:nvSpPr>
        <p:spPr bwMode="auto">
          <a:xfrm>
            <a:off x="1219200" y="2819400"/>
            <a:ext cx="685800" cy="152400"/>
          </a:xfrm>
          <a:prstGeom prst="rect">
            <a:avLst/>
          </a:prstGeom>
          <a:pattFill prst="pct25">
            <a:fgClr>
              <a:schemeClr val="accent1"/>
            </a:fgClr>
            <a:bgClr>
              <a:srgbClr val="9900CC"/>
            </a:bgClr>
          </a:pattFill>
          <a:ln w="12700">
            <a:solidFill>
              <a:schemeClr val="tx1"/>
            </a:solidFill>
            <a:miter lim="800000"/>
            <a:headEnd/>
            <a:tailEnd/>
          </a:ln>
        </p:spPr>
        <p:txBody>
          <a:bodyPr wrap="none" anchor="ctr"/>
          <a:lstStyle/>
          <a:p>
            <a:endParaRPr lang="en-US"/>
          </a:p>
        </p:txBody>
      </p:sp>
      <p:sp>
        <p:nvSpPr>
          <p:cNvPr id="30733" name="Rectangle 14" descr="25%"/>
          <p:cNvSpPr>
            <a:spLocks noChangeArrowheads="1"/>
          </p:cNvSpPr>
          <p:nvPr/>
        </p:nvSpPr>
        <p:spPr bwMode="auto">
          <a:xfrm>
            <a:off x="2057400" y="2819400"/>
            <a:ext cx="685800" cy="152400"/>
          </a:xfrm>
          <a:prstGeom prst="rect">
            <a:avLst/>
          </a:prstGeom>
          <a:pattFill prst="pct25">
            <a:fgClr>
              <a:schemeClr val="accent1"/>
            </a:fgClr>
            <a:bgClr>
              <a:srgbClr val="9900CC"/>
            </a:bgClr>
          </a:pattFill>
          <a:ln w="12700">
            <a:solidFill>
              <a:schemeClr val="tx1"/>
            </a:solidFill>
            <a:miter lim="800000"/>
            <a:headEnd/>
            <a:tailEnd/>
          </a:ln>
        </p:spPr>
        <p:txBody>
          <a:bodyPr wrap="none" anchor="ctr"/>
          <a:lstStyle/>
          <a:p>
            <a:endParaRPr lang="en-US"/>
          </a:p>
        </p:txBody>
      </p:sp>
      <p:sp>
        <p:nvSpPr>
          <p:cNvPr id="30734" name="Line 15"/>
          <p:cNvSpPr>
            <a:spLocks noChangeShapeType="1"/>
          </p:cNvSpPr>
          <p:nvPr/>
        </p:nvSpPr>
        <p:spPr bwMode="auto">
          <a:xfrm>
            <a:off x="1981200" y="2743200"/>
            <a:ext cx="762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5" name="Line 16"/>
          <p:cNvSpPr>
            <a:spLocks noChangeShapeType="1"/>
          </p:cNvSpPr>
          <p:nvPr/>
        </p:nvSpPr>
        <p:spPr bwMode="auto">
          <a:xfrm flipH="1">
            <a:off x="1905000" y="2743200"/>
            <a:ext cx="762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6" name="Line 17"/>
          <p:cNvSpPr>
            <a:spLocks noChangeShapeType="1"/>
          </p:cNvSpPr>
          <p:nvPr/>
        </p:nvSpPr>
        <p:spPr bwMode="auto">
          <a:xfrm flipH="1">
            <a:off x="1752600" y="2743200"/>
            <a:ext cx="152400"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7" name="Line 18"/>
          <p:cNvSpPr>
            <a:spLocks noChangeShapeType="1"/>
          </p:cNvSpPr>
          <p:nvPr/>
        </p:nvSpPr>
        <p:spPr bwMode="auto">
          <a:xfrm flipV="1">
            <a:off x="2362200" y="2667000"/>
            <a:ext cx="3810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8" name="Line 19"/>
          <p:cNvSpPr>
            <a:spLocks noChangeShapeType="1"/>
          </p:cNvSpPr>
          <p:nvPr/>
        </p:nvSpPr>
        <p:spPr bwMode="auto">
          <a:xfrm flipH="1" flipV="1">
            <a:off x="1371600" y="2667000"/>
            <a:ext cx="1524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9" name="Line 20"/>
          <p:cNvSpPr>
            <a:spLocks noChangeShapeType="1"/>
          </p:cNvSpPr>
          <p:nvPr/>
        </p:nvSpPr>
        <p:spPr bwMode="auto">
          <a:xfrm flipH="1">
            <a:off x="1295400" y="2971800"/>
            <a:ext cx="1524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0" name="Line 21"/>
          <p:cNvSpPr>
            <a:spLocks noChangeShapeType="1"/>
          </p:cNvSpPr>
          <p:nvPr/>
        </p:nvSpPr>
        <p:spPr bwMode="auto">
          <a:xfrm>
            <a:off x="1981200" y="2667000"/>
            <a:ext cx="45720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1" name="Line 22"/>
          <p:cNvSpPr>
            <a:spLocks noChangeShapeType="1"/>
          </p:cNvSpPr>
          <p:nvPr/>
        </p:nvSpPr>
        <p:spPr bwMode="auto">
          <a:xfrm>
            <a:off x="1905000" y="2667000"/>
            <a:ext cx="2286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2" name="Line 23"/>
          <p:cNvSpPr>
            <a:spLocks noChangeShapeType="1"/>
          </p:cNvSpPr>
          <p:nvPr/>
        </p:nvSpPr>
        <p:spPr bwMode="auto">
          <a:xfrm flipH="1">
            <a:off x="1828800" y="2743200"/>
            <a:ext cx="2286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3" name="Rectangle 24"/>
          <p:cNvSpPr>
            <a:spLocks noChangeArrowheads="1"/>
          </p:cNvSpPr>
          <p:nvPr/>
        </p:nvSpPr>
        <p:spPr bwMode="auto">
          <a:xfrm>
            <a:off x="1295400" y="3276600"/>
            <a:ext cx="1447800" cy="762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30744" name="Rectangle 25"/>
          <p:cNvSpPr>
            <a:spLocks noChangeArrowheads="1"/>
          </p:cNvSpPr>
          <p:nvPr/>
        </p:nvSpPr>
        <p:spPr bwMode="auto">
          <a:xfrm>
            <a:off x="3276600" y="2514600"/>
            <a:ext cx="762000" cy="9906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30745" name="Rectangle 26"/>
          <p:cNvSpPr>
            <a:spLocks noChangeArrowheads="1"/>
          </p:cNvSpPr>
          <p:nvPr/>
        </p:nvSpPr>
        <p:spPr bwMode="auto">
          <a:xfrm>
            <a:off x="3505200" y="2667000"/>
            <a:ext cx="152400" cy="3048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0746" name="Rectangle 27"/>
          <p:cNvSpPr>
            <a:spLocks noChangeArrowheads="1"/>
          </p:cNvSpPr>
          <p:nvPr/>
        </p:nvSpPr>
        <p:spPr bwMode="auto">
          <a:xfrm>
            <a:off x="3505200" y="3048000"/>
            <a:ext cx="152400" cy="3048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0747" name="Oval 28"/>
          <p:cNvSpPr>
            <a:spLocks noChangeArrowheads="1"/>
          </p:cNvSpPr>
          <p:nvPr/>
        </p:nvSpPr>
        <p:spPr bwMode="auto">
          <a:xfrm>
            <a:off x="1752600" y="4343400"/>
            <a:ext cx="5334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30748" name="Oval 29"/>
          <p:cNvSpPr>
            <a:spLocks noChangeArrowheads="1"/>
          </p:cNvSpPr>
          <p:nvPr/>
        </p:nvSpPr>
        <p:spPr bwMode="auto">
          <a:xfrm>
            <a:off x="2133600" y="4343400"/>
            <a:ext cx="304800" cy="1524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30749" name="Oval 30"/>
          <p:cNvSpPr>
            <a:spLocks noChangeArrowheads="1"/>
          </p:cNvSpPr>
          <p:nvPr/>
        </p:nvSpPr>
        <p:spPr bwMode="auto">
          <a:xfrm>
            <a:off x="2133600" y="4495800"/>
            <a:ext cx="457200" cy="762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30750" name="Rectangle 31" descr="70%"/>
          <p:cNvSpPr>
            <a:spLocks noChangeArrowheads="1"/>
          </p:cNvSpPr>
          <p:nvPr/>
        </p:nvSpPr>
        <p:spPr bwMode="auto">
          <a:xfrm>
            <a:off x="1905000" y="4572000"/>
            <a:ext cx="457200" cy="152400"/>
          </a:xfrm>
          <a:prstGeom prst="rect">
            <a:avLst/>
          </a:prstGeom>
          <a:pattFill prst="pct70">
            <a:fgClr>
              <a:srgbClr val="9900CC"/>
            </a:fgClr>
            <a:bgClr>
              <a:srgbClr val="FFFFFF"/>
            </a:bgClr>
          </a:pattFill>
          <a:ln w="12700">
            <a:solidFill>
              <a:schemeClr val="tx1"/>
            </a:solidFill>
            <a:miter lim="800000"/>
            <a:headEnd/>
            <a:tailEnd/>
          </a:ln>
        </p:spPr>
        <p:txBody>
          <a:bodyPr wrap="none" anchor="ctr"/>
          <a:lstStyle/>
          <a:p>
            <a:endParaRPr lang="en-US"/>
          </a:p>
        </p:txBody>
      </p:sp>
      <p:sp>
        <p:nvSpPr>
          <p:cNvPr id="30751" name="Line 32"/>
          <p:cNvSpPr>
            <a:spLocks noChangeShapeType="1"/>
          </p:cNvSpPr>
          <p:nvPr/>
        </p:nvSpPr>
        <p:spPr bwMode="auto">
          <a:xfrm flipH="1" flipV="1">
            <a:off x="1676400" y="4267200"/>
            <a:ext cx="3048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2" name="Line 33"/>
          <p:cNvSpPr>
            <a:spLocks noChangeShapeType="1"/>
          </p:cNvSpPr>
          <p:nvPr/>
        </p:nvSpPr>
        <p:spPr bwMode="auto">
          <a:xfrm flipV="1">
            <a:off x="2057400" y="419100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3" name="Line 34"/>
          <p:cNvSpPr>
            <a:spLocks noChangeShapeType="1"/>
          </p:cNvSpPr>
          <p:nvPr/>
        </p:nvSpPr>
        <p:spPr bwMode="auto">
          <a:xfrm flipH="1">
            <a:off x="1600200" y="4572000"/>
            <a:ext cx="2286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4" name="Line 35"/>
          <p:cNvSpPr>
            <a:spLocks noChangeShapeType="1"/>
          </p:cNvSpPr>
          <p:nvPr/>
        </p:nvSpPr>
        <p:spPr bwMode="auto">
          <a:xfrm>
            <a:off x="2362200" y="4572000"/>
            <a:ext cx="1524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5" name="Line 36"/>
          <p:cNvSpPr>
            <a:spLocks noChangeShapeType="1"/>
          </p:cNvSpPr>
          <p:nvPr/>
        </p:nvSpPr>
        <p:spPr bwMode="auto">
          <a:xfrm flipH="1">
            <a:off x="1828800" y="4648200"/>
            <a:ext cx="7620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6" name="Line 37"/>
          <p:cNvSpPr>
            <a:spLocks noChangeShapeType="1"/>
          </p:cNvSpPr>
          <p:nvPr/>
        </p:nvSpPr>
        <p:spPr bwMode="auto">
          <a:xfrm flipH="1">
            <a:off x="2362200" y="4495800"/>
            <a:ext cx="762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7" name="Line 38"/>
          <p:cNvSpPr>
            <a:spLocks noChangeShapeType="1"/>
          </p:cNvSpPr>
          <p:nvPr/>
        </p:nvSpPr>
        <p:spPr bwMode="auto">
          <a:xfrm>
            <a:off x="1828800" y="4495800"/>
            <a:ext cx="15240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8" name="Line 39"/>
          <p:cNvSpPr>
            <a:spLocks noChangeShapeType="1"/>
          </p:cNvSpPr>
          <p:nvPr/>
        </p:nvSpPr>
        <p:spPr bwMode="auto">
          <a:xfrm flipV="1">
            <a:off x="2286000" y="4267200"/>
            <a:ext cx="1524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9" name="Rectangle 40"/>
          <p:cNvSpPr>
            <a:spLocks noChangeArrowheads="1"/>
          </p:cNvSpPr>
          <p:nvPr/>
        </p:nvSpPr>
        <p:spPr bwMode="auto">
          <a:xfrm>
            <a:off x="1371600" y="4876800"/>
            <a:ext cx="1447800" cy="762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30760" name="Rectangle 41"/>
          <p:cNvSpPr>
            <a:spLocks noChangeArrowheads="1"/>
          </p:cNvSpPr>
          <p:nvPr/>
        </p:nvSpPr>
        <p:spPr bwMode="auto">
          <a:xfrm>
            <a:off x="3276600" y="4495800"/>
            <a:ext cx="762000" cy="9906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30761" name="Oval 42"/>
          <p:cNvSpPr>
            <a:spLocks noChangeArrowheads="1"/>
          </p:cNvSpPr>
          <p:nvPr/>
        </p:nvSpPr>
        <p:spPr bwMode="auto">
          <a:xfrm>
            <a:off x="3581400" y="4724400"/>
            <a:ext cx="152400" cy="2286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0762" name="Oval 43"/>
          <p:cNvSpPr>
            <a:spLocks noChangeArrowheads="1"/>
          </p:cNvSpPr>
          <p:nvPr/>
        </p:nvSpPr>
        <p:spPr bwMode="auto">
          <a:xfrm flipV="1">
            <a:off x="3657600" y="4876800"/>
            <a:ext cx="228600"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0763" name="Oval 44"/>
          <p:cNvSpPr>
            <a:spLocks noChangeArrowheads="1"/>
          </p:cNvSpPr>
          <p:nvPr/>
        </p:nvSpPr>
        <p:spPr bwMode="auto">
          <a:xfrm>
            <a:off x="3505200" y="4876800"/>
            <a:ext cx="152400" cy="3810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0764" name="Oval 45"/>
          <p:cNvSpPr>
            <a:spLocks noChangeArrowheads="1"/>
          </p:cNvSpPr>
          <p:nvPr/>
        </p:nvSpPr>
        <p:spPr bwMode="auto">
          <a:xfrm>
            <a:off x="3657600" y="4953000"/>
            <a:ext cx="152400" cy="2286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0765" name="Oval 46"/>
          <p:cNvSpPr>
            <a:spLocks noChangeArrowheads="1"/>
          </p:cNvSpPr>
          <p:nvPr/>
        </p:nvSpPr>
        <p:spPr bwMode="auto">
          <a:xfrm>
            <a:off x="3581400" y="4953000"/>
            <a:ext cx="228600" cy="152400"/>
          </a:xfrm>
          <a:prstGeom prst="ellipse">
            <a:avLst/>
          </a:prstGeom>
          <a:solidFill>
            <a:schemeClr val="bg2"/>
          </a:solidFill>
          <a:ln w="12700">
            <a:solidFill>
              <a:schemeClr val="tx1"/>
            </a:solidFill>
            <a:round/>
            <a:headEnd/>
            <a:tailEnd/>
          </a:ln>
        </p:spPr>
        <p:txBody>
          <a:bodyPr wrap="none" anchor="ctr"/>
          <a:lstStyle/>
          <a:p>
            <a:endParaRPr lang="en-US"/>
          </a:p>
        </p:txBody>
      </p:sp>
      <p:sp>
        <p:nvSpPr>
          <p:cNvPr id="30766" name="Text Box 47"/>
          <p:cNvSpPr txBox="1">
            <a:spLocks noChangeArrowheads="1"/>
          </p:cNvSpPr>
          <p:nvPr/>
        </p:nvSpPr>
        <p:spPr bwMode="auto">
          <a:xfrm>
            <a:off x="3048000" y="19812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a:latin typeface="Arial" charset="0"/>
              </a:rPr>
              <a:t>X-ray</a:t>
            </a:r>
            <a:endParaRPr lang="en-US" sz="2000">
              <a:latin typeface="Arial" charset="0"/>
            </a:endParaRPr>
          </a:p>
        </p:txBody>
      </p:sp>
      <p:sp>
        <p:nvSpPr>
          <p:cNvPr id="30767" name="Text Box 48"/>
          <p:cNvSpPr txBox="1">
            <a:spLocks noChangeArrowheads="1"/>
          </p:cNvSpPr>
          <p:nvPr/>
        </p:nvSpPr>
        <p:spPr bwMode="auto">
          <a:xfrm>
            <a:off x="2667000" y="3886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a:latin typeface="Arial" charset="0"/>
              </a:rPr>
              <a:t>Photo-Film</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609600"/>
            <a:ext cx="7772400" cy="990600"/>
          </a:xfrm>
        </p:spPr>
        <p:txBody>
          <a:bodyPr/>
          <a:lstStyle/>
          <a:p>
            <a:r>
              <a:rPr lang="en-US">
                <a:latin typeface="Times New Roman" charset="0"/>
                <a:ea typeface="ＭＳ Ｐゴシック" charset="0"/>
                <a:cs typeface="ＭＳ Ｐゴシック" charset="0"/>
              </a:rPr>
              <a:t>Radiography</a:t>
            </a:r>
          </a:p>
        </p:txBody>
      </p:sp>
      <p:sp>
        <p:nvSpPr>
          <p:cNvPr id="31746" name="Content Placeholder 2"/>
          <p:cNvSpPr>
            <a:spLocks noGrp="1"/>
          </p:cNvSpPr>
          <p:nvPr>
            <p:ph idx="1"/>
          </p:nvPr>
        </p:nvSpPr>
        <p:spPr>
          <a:xfrm>
            <a:off x="685800" y="1676400"/>
            <a:ext cx="7772400" cy="4876800"/>
          </a:xfrm>
        </p:spPr>
        <p:txBody>
          <a:bodyPr/>
          <a:lstStyle/>
          <a:p>
            <a:r>
              <a:rPr lang="en-US">
                <a:latin typeface="Times New Roman" charset="0"/>
                <a:ea typeface="ＭＳ Ｐゴシック" charset="0"/>
                <a:cs typeface="ＭＳ Ｐゴシック" charset="0"/>
              </a:rPr>
              <a:t>Let</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explore two different methods of using radiation to capture images</a:t>
            </a:r>
          </a:p>
          <a:p>
            <a:pPr lvl="1"/>
            <a:r>
              <a:rPr lang="en-US">
                <a:latin typeface="Times New Roman" charset="0"/>
                <a:ea typeface="ＭＳ Ｐゴシック" charset="0"/>
              </a:rPr>
              <a:t>X—rays</a:t>
            </a:r>
          </a:p>
          <a:p>
            <a:pPr lvl="1"/>
            <a:r>
              <a:rPr lang="en-US">
                <a:latin typeface="Times New Roman" charset="0"/>
                <a:ea typeface="ＭＳ Ｐゴシック" charset="0"/>
              </a:rPr>
              <a:t>Neutrons</a:t>
            </a:r>
          </a:p>
          <a:p>
            <a:r>
              <a:rPr lang="en-US">
                <a:latin typeface="Times New Roman" charset="0"/>
                <a:ea typeface="ＭＳ Ｐゴシック" charset="0"/>
                <a:cs typeface="ＭＳ Ｐゴシック" charset="0"/>
              </a:rPr>
              <a:t>The next graph show</a:t>
            </a:r>
            <a:r>
              <a:rPr lang="en-US" altLang="ja-JP">
                <a:latin typeface="Times New Roman" charset="0"/>
                <a:ea typeface="ＭＳ Ｐゴシック" charset="0"/>
                <a:cs typeface="ＭＳ Ｐゴシック" charset="0"/>
              </a:rPr>
              <a:t>s attenuation of the radiation vs. atomic number.  The shading on the right shows how much radiation is blocked – black indicates completely blocked.</a:t>
            </a:r>
            <a:endParaRPr lang="en-US">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attenuation_f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91440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Line 6"/>
          <p:cNvSpPr>
            <a:spLocks noChangeShapeType="1"/>
          </p:cNvSpPr>
          <p:nvPr/>
        </p:nvSpPr>
        <p:spPr bwMode="auto">
          <a:xfrm flipH="1">
            <a:off x="838200" y="4495800"/>
            <a:ext cx="7924800" cy="0"/>
          </a:xfrm>
          <a:prstGeom prst="line">
            <a:avLst/>
          </a:prstGeom>
          <a:noFill/>
          <a:ln w="25400">
            <a:solidFill>
              <a:srgbClr val="00FF00"/>
            </a:solidFill>
            <a:prstDash val="dash"/>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771" name="Rectangle 7"/>
          <p:cNvSpPr>
            <a:spLocks noChangeArrowheads="1"/>
          </p:cNvSpPr>
          <p:nvPr/>
        </p:nvSpPr>
        <p:spPr bwMode="auto">
          <a:xfrm>
            <a:off x="2387600" y="6080125"/>
            <a:ext cx="73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000"/>
              <a:t>(0.025 eV)</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wipe(right)">
                                      <p:cBhvr>
                                        <p:cTn id="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u="sng">
                <a:latin typeface="Times New Roman" charset="0"/>
                <a:ea typeface="ＭＳ Ｐゴシック" charset="0"/>
                <a:cs typeface="ＭＳ Ｐゴシック" charset="0"/>
              </a:rPr>
              <a:t>Comparing Different Materials</a:t>
            </a:r>
          </a:p>
        </p:txBody>
      </p:sp>
      <p:sp>
        <p:nvSpPr>
          <p:cNvPr id="34818" name="Rectangle 3"/>
          <p:cNvSpPr>
            <a:spLocks noGrp="1" noChangeArrowheads="1"/>
          </p:cNvSpPr>
          <p:nvPr>
            <p:ph type="body" idx="1"/>
          </p:nvPr>
        </p:nvSpPr>
        <p:spPr>
          <a:xfrm>
            <a:off x="609600" y="2362200"/>
            <a:ext cx="7772400" cy="4114800"/>
          </a:xfrm>
        </p:spPr>
        <p:txBody>
          <a:bodyPr/>
          <a:lstStyle/>
          <a:p>
            <a:pPr algn="ctr" eaLnBrk="1" hangingPunct="1"/>
            <a:r>
              <a:rPr lang="en-US" sz="3600" b="1">
                <a:solidFill>
                  <a:srgbClr val="CA545A"/>
                </a:solidFill>
                <a:latin typeface="Times New Roman" charset="0"/>
                <a:ea typeface="ＭＳ Ｐゴシック" charset="0"/>
                <a:cs typeface="ＭＳ Ｐゴシック" charset="0"/>
              </a:rPr>
              <a:t>Cadmium ( Cd )</a:t>
            </a:r>
            <a:endParaRPr lang="en-US" sz="3600" b="1">
              <a:latin typeface="Times New Roman" charset="0"/>
              <a:ea typeface="ＭＳ Ｐゴシック" charset="0"/>
              <a:cs typeface="ＭＳ Ｐゴシック" charset="0"/>
            </a:endParaRPr>
          </a:p>
          <a:p>
            <a:pPr algn="ctr" eaLnBrk="1" hangingPunct="1"/>
            <a:endParaRPr lang="en-US" sz="3600" b="1">
              <a:latin typeface="Times New Roman" charset="0"/>
              <a:ea typeface="ＭＳ Ｐゴシック" charset="0"/>
              <a:cs typeface="ＭＳ Ｐゴシック" charset="0"/>
            </a:endParaRPr>
          </a:p>
          <a:p>
            <a:pPr algn="ctr" eaLnBrk="1" hangingPunct="1"/>
            <a:r>
              <a:rPr lang="en-US" sz="3600" b="1">
                <a:latin typeface="Times New Roman" charset="0"/>
                <a:ea typeface="ＭＳ Ｐゴシック" charset="0"/>
                <a:cs typeface="ＭＳ Ｐゴシック" charset="0"/>
              </a:rPr>
              <a:t>Lead ( Pb )</a:t>
            </a:r>
          </a:p>
          <a:p>
            <a:pPr algn="ctr" eaLnBrk="1" hangingPunct="1"/>
            <a:endParaRPr lang="en-US" sz="3600" b="1">
              <a:solidFill>
                <a:schemeClr val="folHlink"/>
              </a:solidFill>
              <a:latin typeface="Times New Roman" charset="0"/>
              <a:ea typeface="ＭＳ Ｐゴシック" charset="0"/>
              <a:cs typeface="ＭＳ Ｐゴシック" charset="0"/>
            </a:endParaRPr>
          </a:p>
          <a:p>
            <a:pPr algn="ctr" eaLnBrk="1" hangingPunct="1"/>
            <a:r>
              <a:rPr lang="en-US" sz="3600" b="1">
                <a:solidFill>
                  <a:schemeClr val="folHlink"/>
                </a:solidFill>
                <a:latin typeface="Times New Roman" charset="0"/>
                <a:ea typeface="ＭＳ Ｐゴシック" charset="0"/>
                <a:cs typeface="ＭＳ Ｐゴシック" charset="0"/>
              </a:rPr>
              <a:t>Polyethylene  [ (CH</a:t>
            </a:r>
            <a:r>
              <a:rPr lang="en-US" sz="3600" b="1" baseline="-25000">
                <a:solidFill>
                  <a:schemeClr val="folHlink"/>
                </a:solidFill>
                <a:latin typeface="Times New Roman" charset="0"/>
                <a:ea typeface="ＭＳ Ｐゴシック" charset="0"/>
                <a:cs typeface="ＭＳ Ｐゴシック" charset="0"/>
              </a:rPr>
              <a:t>3</a:t>
            </a:r>
            <a:r>
              <a:rPr lang="en-US" sz="3600" b="1">
                <a:solidFill>
                  <a:schemeClr val="folHlink"/>
                </a:solidFill>
                <a:latin typeface="Times New Roman" charset="0"/>
                <a:ea typeface="ＭＳ Ｐゴシック" charset="0"/>
                <a:cs typeface="ＭＳ Ｐゴシック" charset="0"/>
              </a:rPr>
              <a:t>)</a:t>
            </a:r>
            <a:r>
              <a:rPr lang="en-US" sz="3600" b="1" baseline="-25000">
                <a:solidFill>
                  <a:schemeClr val="folHlink"/>
                </a:solidFill>
                <a:latin typeface="Times New Roman" charset="0"/>
                <a:ea typeface="ＭＳ Ｐゴシック" charset="0"/>
                <a:cs typeface="ＭＳ Ｐゴシック" charset="0"/>
              </a:rPr>
              <a:t>n</a:t>
            </a:r>
            <a:r>
              <a:rPr lang="en-US" sz="3600" baseline="-25000">
                <a:solidFill>
                  <a:schemeClr val="folHlink"/>
                </a:solidFill>
                <a:latin typeface="Times New Roman" charset="0"/>
                <a:ea typeface="ＭＳ Ｐゴシック" charset="0"/>
                <a:cs typeface="ＭＳ Ｐゴシック" charset="0"/>
              </a:rPr>
              <a:t> </a:t>
            </a:r>
            <a:r>
              <a:rPr lang="en-US" sz="3600" b="1">
                <a:solidFill>
                  <a:schemeClr val="folHlink"/>
                </a:solidFill>
                <a:latin typeface="Times New Roman" charset="0"/>
                <a:ea typeface="ＭＳ Ｐゴシック" charset="0"/>
                <a:cs typeface="ＭＳ Ｐゴシック" charset="0"/>
              </a:rPr>
              <a: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CODE Box at Penn State</a:t>
            </a:r>
          </a:p>
        </p:txBody>
      </p:sp>
      <p:pic>
        <p:nvPicPr>
          <p:cNvPr id="36866" name="Picture 4" descr="CODE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105025"/>
            <a:ext cx="4506913" cy="3381375"/>
          </a:xfrm>
          <a:noFill/>
        </p:spPr>
      </p:pic>
      <p:pic>
        <p:nvPicPr>
          <p:cNvPr id="36867" name="Picture 6" descr="CODE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37088" y="2105025"/>
            <a:ext cx="4506912" cy="3381375"/>
          </a:xfrm>
          <a:noFill/>
        </p:spPr>
      </p:pic>
      <p:sp>
        <p:nvSpPr>
          <p:cNvPr id="36868" name="Text Box 8"/>
          <p:cNvSpPr txBox="1">
            <a:spLocks noChangeArrowheads="1"/>
          </p:cNvSpPr>
          <p:nvPr/>
        </p:nvSpPr>
        <p:spPr bwMode="auto">
          <a:xfrm>
            <a:off x="762000" y="1524000"/>
            <a:ext cx="761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Student Project to Demonstrate X-Ray/Neutron Radiography</a:t>
            </a:r>
          </a:p>
        </p:txBody>
      </p:sp>
      <p:sp>
        <p:nvSpPr>
          <p:cNvPr id="36869" name="Text Box 9"/>
          <p:cNvSpPr txBox="1">
            <a:spLocks noChangeArrowheads="1"/>
          </p:cNvSpPr>
          <p:nvPr/>
        </p:nvSpPr>
        <p:spPr bwMode="auto">
          <a:xfrm>
            <a:off x="1371600" y="5715000"/>
            <a:ext cx="632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t>Was originally in cardboard shoe box,</a:t>
            </a:r>
          </a:p>
          <a:p>
            <a:pPr algn="ctr"/>
            <a:r>
              <a:rPr lang="en-US"/>
              <a:t> but was replaced by more durable aluminum.</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ChangeArrowheads="1"/>
          </p:cNvSpPr>
          <p:nvPr/>
        </p:nvSpPr>
        <p:spPr bwMode="auto">
          <a:xfrm>
            <a:off x="1905000" y="3581400"/>
            <a:ext cx="4648200" cy="17526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10242" name="Rectangle 2"/>
          <p:cNvSpPr>
            <a:spLocks noChangeArrowheads="1"/>
          </p:cNvSpPr>
          <p:nvPr/>
        </p:nvSpPr>
        <p:spPr bwMode="auto">
          <a:xfrm>
            <a:off x="3303588" y="1958975"/>
            <a:ext cx="19907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0" b="1">
                <a:solidFill>
                  <a:srgbClr val="CA545A"/>
                </a:solidFill>
                <a:latin typeface="Arial" charset="0"/>
              </a:rPr>
              <a:t>C O</a:t>
            </a:r>
          </a:p>
        </p:txBody>
      </p:sp>
      <p:sp>
        <p:nvSpPr>
          <p:cNvPr id="10246" name="Rectangle 6"/>
          <p:cNvSpPr>
            <a:spLocks noChangeArrowheads="1"/>
          </p:cNvSpPr>
          <p:nvPr/>
        </p:nvSpPr>
        <p:spPr bwMode="auto">
          <a:xfrm>
            <a:off x="5284788" y="1965325"/>
            <a:ext cx="18780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0" b="1">
                <a:latin typeface="Arial" charset="0"/>
              </a:rPr>
              <a:t>D E</a:t>
            </a:r>
          </a:p>
        </p:txBody>
      </p:sp>
      <p:sp>
        <p:nvSpPr>
          <p:cNvPr id="10248" name="Rectangle 8"/>
          <p:cNvSpPr>
            <a:spLocks noChangeArrowheads="1"/>
          </p:cNvSpPr>
          <p:nvPr/>
        </p:nvSpPr>
        <p:spPr bwMode="auto">
          <a:xfrm>
            <a:off x="228600" y="974725"/>
            <a:ext cx="241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CA545A"/>
                </a:solidFill>
                <a:latin typeface="Arial" charset="0"/>
              </a:rPr>
              <a:t>Cadmium = red</a:t>
            </a:r>
          </a:p>
        </p:txBody>
      </p:sp>
      <p:sp>
        <p:nvSpPr>
          <p:cNvPr id="10250" name="Rectangle 10"/>
          <p:cNvSpPr>
            <a:spLocks noChangeArrowheads="1"/>
          </p:cNvSpPr>
          <p:nvPr/>
        </p:nvSpPr>
        <p:spPr bwMode="auto">
          <a:xfrm>
            <a:off x="228600" y="1431925"/>
            <a:ext cx="2039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Arial" charset="0"/>
              </a:rPr>
              <a:t>Lead = white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42" grpId="0"/>
      <p:bldP spid="10246" grpId="0"/>
      <p:bldP spid="10248" grpId="0"/>
      <p:bldP spid="102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85800" y="0"/>
            <a:ext cx="7772400" cy="838200"/>
          </a:xfrm>
        </p:spPr>
        <p:txBody>
          <a:bodyPr/>
          <a:lstStyle/>
          <a:p>
            <a:pPr eaLnBrk="1" hangingPunct="1"/>
            <a:r>
              <a:rPr lang="en-US">
                <a:latin typeface="Times New Roman" charset="0"/>
                <a:ea typeface="ＭＳ Ｐゴシック" charset="0"/>
                <a:cs typeface="ＭＳ Ｐゴシック" charset="0"/>
              </a:rPr>
              <a:t>X-Ray Image</a:t>
            </a:r>
          </a:p>
        </p:txBody>
      </p:sp>
      <p:pic>
        <p:nvPicPr>
          <p:cNvPr id="40962" name="Picture 4" descr="CODE x-r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865188"/>
            <a:ext cx="9144000" cy="6069012"/>
          </a:xfr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a:latin typeface="Times New Roman" charset="0"/>
                <a:ea typeface="ＭＳ Ｐゴシック" charset="0"/>
                <a:cs typeface="ＭＳ Ｐゴシック" charset="0"/>
              </a:rPr>
              <a:t>Overview</a:t>
            </a:r>
          </a:p>
        </p:txBody>
      </p:sp>
      <p:sp>
        <p:nvSpPr>
          <p:cNvPr id="19458" name="Rectangle 3"/>
          <p:cNvSpPr>
            <a:spLocks noGrp="1" noChangeArrowheads="1"/>
          </p:cNvSpPr>
          <p:nvPr>
            <p:ph type="body" idx="1"/>
          </p:nvPr>
        </p:nvSpPr>
        <p:spPr/>
        <p:txBody>
          <a:bodyPr/>
          <a:lstStyle/>
          <a:p>
            <a:r>
              <a:rPr lang="en-US">
                <a:latin typeface="Times New Roman" charset="0"/>
                <a:ea typeface="ＭＳ Ｐゴシック" charset="0"/>
                <a:cs typeface="ＭＳ Ｐゴシック" charset="0"/>
              </a:rPr>
              <a:t>General applications by radiation type</a:t>
            </a:r>
          </a:p>
          <a:p>
            <a:r>
              <a:rPr lang="en-US">
                <a:latin typeface="Times New Roman" charset="0"/>
                <a:ea typeface="ＭＳ Ｐゴシック" charset="0"/>
                <a:cs typeface="ＭＳ Ｐゴシック" charset="0"/>
              </a:rPr>
              <a:t>Radiography - process</a:t>
            </a:r>
          </a:p>
          <a:p>
            <a:r>
              <a:rPr lang="en-US">
                <a:latin typeface="Times New Roman" charset="0"/>
                <a:ea typeface="ＭＳ Ｐゴシック" charset="0"/>
                <a:cs typeface="ＭＳ Ｐゴシック" charset="0"/>
              </a:rPr>
              <a:t>Medical Research</a:t>
            </a:r>
          </a:p>
          <a:p>
            <a:r>
              <a:rPr lang="en-US">
                <a:latin typeface="Times New Roman" charset="0"/>
                <a:ea typeface="ＭＳ Ｐゴシック" charset="0"/>
                <a:cs typeface="ＭＳ Ｐゴシック" charset="0"/>
              </a:rPr>
              <a:t>Medical Applications</a:t>
            </a:r>
          </a:p>
          <a:p>
            <a:r>
              <a:rPr lang="en-US">
                <a:latin typeface="Times New Roman" charset="0"/>
                <a:ea typeface="ＭＳ Ｐゴシック" charset="0"/>
                <a:cs typeface="ＭＳ Ｐゴシック" charset="0"/>
              </a:rPr>
              <a:t>Space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2514600" y="1958975"/>
            <a:ext cx="19907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0" b="1">
                <a:solidFill>
                  <a:srgbClr val="CA545A"/>
                </a:solidFill>
                <a:latin typeface="Arial" charset="0"/>
              </a:rPr>
              <a:t>C O</a:t>
            </a:r>
          </a:p>
        </p:txBody>
      </p:sp>
      <p:sp>
        <p:nvSpPr>
          <p:cNvPr id="29699" name="Rectangle 3"/>
          <p:cNvSpPr>
            <a:spLocks noChangeArrowheads="1"/>
          </p:cNvSpPr>
          <p:nvPr/>
        </p:nvSpPr>
        <p:spPr bwMode="auto">
          <a:xfrm>
            <a:off x="3048000" y="2743200"/>
            <a:ext cx="381000" cy="762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9700" name="Rectangle 4"/>
          <p:cNvSpPr>
            <a:spLocks noChangeArrowheads="1"/>
          </p:cNvSpPr>
          <p:nvPr/>
        </p:nvSpPr>
        <p:spPr bwMode="auto">
          <a:xfrm>
            <a:off x="3292475" y="3722688"/>
            <a:ext cx="36861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0" b="1">
                <a:solidFill>
                  <a:schemeClr val="folHlink"/>
                </a:solidFill>
                <a:latin typeface="Arial" charset="0"/>
              </a:rPr>
              <a:t> P  S  U</a:t>
            </a:r>
          </a:p>
        </p:txBody>
      </p:sp>
      <p:sp>
        <p:nvSpPr>
          <p:cNvPr id="29701" name="Rectangle 5"/>
          <p:cNvSpPr>
            <a:spLocks noChangeArrowheads="1"/>
          </p:cNvSpPr>
          <p:nvPr/>
        </p:nvSpPr>
        <p:spPr bwMode="auto">
          <a:xfrm>
            <a:off x="4495800" y="1965325"/>
            <a:ext cx="1878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0" b="1">
                <a:latin typeface="Arial" charset="0"/>
              </a:rPr>
              <a:t>D E</a:t>
            </a:r>
          </a:p>
        </p:txBody>
      </p:sp>
      <p:sp>
        <p:nvSpPr>
          <p:cNvPr id="29702" name="Rectangle 6"/>
          <p:cNvSpPr>
            <a:spLocks noChangeArrowheads="1"/>
          </p:cNvSpPr>
          <p:nvPr/>
        </p:nvSpPr>
        <p:spPr bwMode="auto">
          <a:xfrm>
            <a:off x="2895600" y="3581400"/>
            <a:ext cx="4648200" cy="17526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43014" name="Rectangle 7"/>
          <p:cNvSpPr>
            <a:spLocks noChangeArrowheads="1"/>
          </p:cNvSpPr>
          <p:nvPr/>
        </p:nvSpPr>
        <p:spPr bwMode="auto">
          <a:xfrm>
            <a:off x="228600" y="152400"/>
            <a:ext cx="204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CA545A"/>
                </a:solidFill>
                <a:latin typeface="Arial" charset="0"/>
              </a:rPr>
              <a:t>Cadmium = red</a:t>
            </a:r>
          </a:p>
        </p:txBody>
      </p:sp>
      <p:sp>
        <p:nvSpPr>
          <p:cNvPr id="29705" name="Rectangle 9"/>
          <p:cNvSpPr>
            <a:spLocks noChangeArrowheads="1"/>
          </p:cNvSpPr>
          <p:nvPr/>
        </p:nvSpPr>
        <p:spPr bwMode="auto">
          <a:xfrm>
            <a:off x="228600" y="609600"/>
            <a:ext cx="1730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Arial" charset="0"/>
              </a:rPr>
              <a:t>Lead = white</a:t>
            </a:r>
          </a:p>
        </p:txBody>
      </p:sp>
      <p:sp>
        <p:nvSpPr>
          <p:cNvPr id="29706" name="Rectangle 10"/>
          <p:cNvSpPr>
            <a:spLocks noChangeArrowheads="1"/>
          </p:cNvSpPr>
          <p:nvPr/>
        </p:nvSpPr>
        <p:spPr bwMode="auto">
          <a:xfrm>
            <a:off x="228600" y="1066800"/>
            <a:ext cx="2608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chemeClr val="folHlink"/>
                </a:solidFill>
                <a:latin typeface="Arial" charset="0"/>
              </a:rPr>
              <a:t>Polyethylene = gray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29705"/>
                                        </p:tgtEl>
                                      </p:cBhvr>
                                    </p:animEffect>
                                    <p:set>
                                      <p:cBhvr>
                                        <p:cTn id="7" dur="1" fill="hold">
                                          <p:stCondLst>
                                            <p:cond delay="499"/>
                                          </p:stCondLst>
                                        </p:cTn>
                                        <p:tgtEl>
                                          <p:spTgt spid="29705"/>
                                        </p:tgtEl>
                                        <p:attrNameLst>
                                          <p:attrName>style.visibility</p:attrName>
                                        </p:attrNameLst>
                                      </p:cBhvr>
                                      <p:to>
                                        <p:strVal val="hidden"/>
                                      </p:to>
                                    </p:set>
                                  </p:childTnLst>
                                </p:cTn>
                              </p:par>
                            </p:childTnLst>
                          </p:cTn>
                        </p:par>
                        <p:par>
                          <p:cTn id="8" fill="hold" nodeType="afterGroup">
                            <p:stCondLst>
                              <p:cond delay="500"/>
                            </p:stCondLst>
                            <p:childTnLst>
                              <p:par>
                                <p:cTn id="9" presetID="9" presetClass="exit" presetSubtype="0" fill="hold" grpId="0" nodeType="afterEffect">
                                  <p:stCondLst>
                                    <p:cond delay="0"/>
                                  </p:stCondLst>
                                  <p:childTnLst>
                                    <p:animEffect transition="out" filter="dissolve">
                                      <p:cBhvr>
                                        <p:cTn id="10" dur="500"/>
                                        <p:tgtEl>
                                          <p:spTgt spid="29701"/>
                                        </p:tgtEl>
                                      </p:cBhvr>
                                    </p:animEffect>
                                    <p:set>
                                      <p:cBhvr>
                                        <p:cTn id="11" dur="1" fill="hold">
                                          <p:stCondLst>
                                            <p:cond delay="499"/>
                                          </p:stCondLst>
                                        </p:cTn>
                                        <p:tgtEl>
                                          <p:spTgt spid="29701"/>
                                        </p:tgtEl>
                                        <p:attrNameLst>
                                          <p:attrName>style.visibility</p:attrName>
                                        </p:attrNameLst>
                                      </p:cBhvr>
                                      <p:to>
                                        <p:strVal val="hidden"/>
                                      </p:to>
                                    </p:set>
                                  </p:childTnLst>
                                </p:cTn>
                              </p:par>
                            </p:childTnLst>
                          </p:cTn>
                        </p:par>
                        <p:par>
                          <p:cTn id="12" fill="hold" nodeType="afterGroup">
                            <p:stCondLst>
                              <p:cond delay="1000"/>
                            </p:stCondLst>
                            <p:childTnLst>
                              <p:par>
                                <p:cTn id="13" presetID="9" presetClass="exit" presetSubtype="0" fill="hold" grpId="0" nodeType="afterEffect">
                                  <p:stCondLst>
                                    <p:cond delay="0"/>
                                  </p:stCondLst>
                                  <p:childTnLst>
                                    <p:animEffect transition="out" filter="dissolve">
                                      <p:cBhvr>
                                        <p:cTn id="14" dur="500"/>
                                        <p:tgtEl>
                                          <p:spTgt spid="29702"/>
                                        </p:tgtEl>
                                      </p:cBhvr>
                                    </p:animEffect>
                                    <p:set>
                                      <p:cBhvr>
                                        <p:cTn id="15" dur="1" fill="hold">
                                          <p:stCondLst>
                                            <p:cond delay="499"/>
                                          </p:stCondLst>
                                        </p:cTn>
                                        <p:tgtEl>
                                          <p:spTgt spid="2970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9706"/>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29699"/>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499"/>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autoUpdateAnimBg="0"/>
      <p:bldP spid="29700" grpId="0" autoUpdateAnimBg="0"/>
      <p:bldP spid="29701" grpId="0" autoUpdateAnimBg="0"/>
      <p:bldP spid="29702" grpId="0" animBg="1" autoUpdateAnimBg="0"/>
      <p:bldP spid="29705" grpId="0" autoUpdateAnimBg="0"/>
      <p:bldP spid="2970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8" descr="codebo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814388"/>
            <a:ext cx="9144000" cy="6272212"/>
          </a:xfrm>
        </p:spPr>
      </p:pic>
      <p:sp>
        <p:nvSpPr>
          <p:cNvPr id="45058" name="Rectangle 9"/>
          <p:cNvSpPr>
            <a:spLocks noGrp="1" noChangeArrowheads="1"/>
          </p:cNvSpPr>
          <p:nvPr>
            <p:ph type="title"/>
          </p:nvPr>
        </p:nvSpPr>
        <p:spPr>
          <a:xfrm>
            <a:off x="990600" y="0"/>
            <a:ext cx="7772400" cy="838200"/>
          </a:xfrm>
          <a:noFill/>
        </p:spPr>
        <p:txBody>
          <a:bodyPr/>
          <a:lstStyle/>
          <a:p>
            <a:pPr eaLnBrk="1" hangingPunct="1"/>
            <a:r>
              <a:rPr lang="en-US">
                <a:latin typeface="Times New Roman" charset="0"/>
                <a:ea typeface="ＭＳ Ｐゴシック" charset="0"/>
                <a:cs typeface="ＭＳ Ｐゴシック" charset="0"/>
              </a:rPr>
              <a:t>Neutron Radiograph</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title"/>
          </p:nvPr>
        </p:nvSpPr>
        <p:spPr>
          <a:xfrm>
            <a:off x="685800" y="381000"/>
            <a:ext cx="7772400" cy="1143000"/>
          </a:xfrm>
        </p:spPr>
        <p:txBody>
          <a:bodyPr/>
          <a:lstStyle/>
          <a:p>
            <a:pPr eaLnBrk="1" hangingPunct="1"/>
            <a:r>
              <a:rPr lang="en-US">
                <a:latin typeface="Times New Roman" charset="0"/>
                <a:ea typeface="ＭＳ Ｐゴシック" charset="0"/>
                <a:cs typeface="ＭＳ Ｐゴシック" charset="0"/>
              </a:rPr>
              <a:t>Hydrogen Fuel Cell Imaging</a:t>
            </a:r>
          </a:p>
        </p:txBody>
      </p:sp>
      <p:pic>
        <p:nvPicPr>
          <p:cNvPr id="47106" name="Picture 13" descr="fuelcell-ex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4400" y="1304925"/>
            <a:ext cx="7086600" cy="3495675"/>
          </a:xfrm>
          <a:noFill/>
        </p:spPr>
      </p:pic>
      <p:pic>
        <p:nvPicPr>
          <p:cNvPr id="47107" name="Picture 15" descr="Fuel Cell in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905000" y="4800600"/>
            <a:ext cx="5181600" cy="2044700"/>
          </a:xfrm>
          <a:noFill/>
        </p:spPr>
      </p:pic>
      <p:sp>
        <p:nvSpPr>
          <p:cNvPr id="47108" name="Text Box 17"/>
          <p:cNvSpPr txBox="1">
            <a:spLocks noChangeArrowheads="1"/>
          </p:cNvSpPr>
          <p:nvPr/>
        </p:nvSpPr>
        <p:spPr bwMode="auto">
          <a:xfrm>
            <a:off x="7391400" y="62484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200"/>
              <a:t>Fuel Cell research conducted at RSEC</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Hydrogen Fuel Cell Imaging</a:t>
            </a:r>
          </a:p>
        </p:txBody>
      </p:sp>
      <p:pic>
        <p:nvPicPr>
          <p:cNvPr id="49154" name="Picture 7" descr="Mag1_5fps_130_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62400" y="1828800"/>
            <a:ext cx="4724400" cy="4724400"/>
          </a:xfrm>
          <a:noFill/>
        </p:spPr>
      </p:pic>
      <p:pic>
        <p:nvPicPr>
          <p:cNvPr id="49155" name="Picture 9" descr="fuel cell cal wedg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8000" r="6000"/>
          <a:stretch>
            <a:fillRect/>
          </a:stretch>
        </p:blipFill>
        <p:spPr>
          <a:xfrm>
            <a:off x="304800" y="1828800"/>
            <a:ext cx="3581400" cy="3122613"/>
          </a:xfrm>
          <a:noFill/>
        </p:spPr>
      </p:pic>
      <p:sp>
        <p:nvSpPr>
          <p:cNvPr id="49156" name="Text Box 11"/>
          <p:cNvSpPr txBox="1">
            <a:spLocks noChangeArrowheads="1"/>
          </p:cNvSpPr>
          <p:nvPr/>
        </p:nvSpPr>
        <p:spPr bwMode="auto">
          <a:xfrm>
            <a:off x="228600" y="5105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t>Water Calibration Wedge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Hydrogen Fuel Cell Imaging</a:t>
            </a:r>
          </a:p>
        </p:txBody>
      </p:sp>
      <p:pic>
        <p:nvPicPr>
          <p:cNvPr id="51202" name="Picture 3" descr="Colorized_517m _Mag1_5fps_130_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1600200"/>
            <a:ext cx="5105400" cy="5105400"/>
          </a:xfr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Hydrogen Fuel Cell Imaging</a:t>
            </a:r>
          </a:p>
        </p:txBody>
      </p:sp>
      <p:pic>
        <p:nvPicPr>
          <p:cNvPr id="53251" name="Colorized_517m _Mag1_130_5fps_1MW_10sec_ramp_80C_0.625A_Stac.avi" descr="/Users/candacedavison/Documents/Radiography/Colorized_517m _Mag1_130_5fps_1MW_10sec_ramp_80C_0.625A_Stac.avi">
            <a:hlinkClick r:id="" action="ppaction://media"/>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685800" y="3409950"/>
            <a:ext cx="7772400" cy="1257300"/>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856" fill="hold"/>
                                        <p:tgtEl>
                                          <p:spTgt spid="5325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3251"/>
                </p:tgtEl>
              </p:cMediaNode>
            </p:video>
            <p:seq concurrent="1" nextAc="seek">
              <p:cTn id="8" restart="whenNotActive" fill="hold" evtFilter="cancelBubble" nodeType="interactiveSeq">
                <p:stCondLst>
                  <p:cond evt="onClick" delay="0">
                    <p:tgtEl>
                      <p:spTgt spid="5325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3251"/>
                                        </p:tgtEl>
                                      </p:cBhvr>
                                    </p:cmd>
                                  </p:childTnLst>
                                </p:cTn>
                              </p:par>
                            </p:childTnLst>
                          </p:cTn>
                        </p:par>
                      </p:childTnLst>
                    </p:cTn>
                  </p:par>
                </p:childTnLst>
              </p:cTn>
              <p:nextCondLst>
                <p:cond evt="onClick" delay="0">
                  <p:tgtEl>
                    <p:spTgt spid="53251"/>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ctrTitle"/>
          </p:nvPr>
        </p:nvSpPr>
        <p:spPr>
          <a:xfrm>
            <a:off x="685800" y="2286000"/>
            <a:ext cx="7772400" cy="1143000"/>
          </a:xfrm>
        </p:spPr>
        <p:txBody>
          <a:bodyPr/>
          <a:lstStyle/>
          <a:p>
            <a:r>
              <a:rPr lang="en-US" sz="5400">
                <a:latin typeface="Times New Roman" charset="0"/>
                <a:ea typeface="ＭＳ Ｐゴシック" charset="0"/>
                <a:cs typeface="ＭＳ Ｐゴシック" charset="0"/>
              </a:rPr>
              <a:t>Clinical Uses </a:t>
            </a:r>
            <a:br>
              <a:rPr lang="en-US" sz="5400">
                <a:latin typeface="Times New Roman" charset="0"/>
                <a:ea typeface="ＭＳ Ｐゴシック" charset="0"/>
                <a:cs typeface="ＭＳ Ｐゴシック" charset="0"/>
              </a:rPr>
            </a:br>
            <a:r>
              <a:rPr lang="en-US" sz="5400">
                <a:latin typeface="Times New Roman" charset="0"/>
                <a:ea typeface="ＭＳ Ｐゴシック" charset="0"/>
                <a:cs typeface="ＭＳ Ｐゴシック" charset="0"/>
              </a:rPr>
              <a:t>of </a:t>
            </a:r>
            <a:br>
              <a:rPr lang="en-US" sz="5400">
                <a:latin typeface="Times New Roman" charset="0"/>
                <a:ea typeface="ＭＳ Ｐゴシック" charset="0"/>
                <a:cs typeface="ＭＳ Ｐゴシック" charset="0"/>
              </a:rPr>
            </a:br>
            <a:r>
              <a:rPr lang="en-US" sz="5400">
                <a:latin typeface="Times New Roman" charset="0"/>
                <a:ea typeface="ＭＳ Ｐゴシック" charset="0"/>
                <a:cs typeface="ＭＳ Ｐゴシック" charset="0"/>
              </a:rPr>
              <a:t>Radioactive Materials</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30580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3"/>
          <p:cNvSpPr>
            <a:spLocks noGrp="1" noChangeArrowheads="1"/>
          </p:cNvSpPr>
          <p:nvPr>
            <p:ph type="title"/>
          </p:nvPr>
        </p:nvSpPr>
        <p:spPr>
          <a:xfrm>
            <a:off x="685800" y="304800"/>
            <a:ext cx="7772400" cy="838200"/>
          </a:xfrm>
        </p:spPr>
        <p:txBody>
          <a:bodyPr/>
          <a:lstStyle/>
          <a:p>
            <a:r>
              <a:rPr lang="en-US" sz="3600">
                <a:latin typeface="Times New Roman" charset="0"/>
                <a:ea typeface="ＭＳ Ｐゴシック" charset="0"/>
                <a:cs typeface="ＭＳ Ｐゴシック" charset="0"/>
              </a:rPr>
              <a:t>Understanding the Replication Process of the HIV Retrovirus</a:t>
            </a:r>
          </a:p>
        </p:txBody>
      </p:sp>
      <p:sp>
        <p:nvSpPr>
          <p:cNvPr id="56323" name="Rectangle 4"/>
          <p:cNvSpPr>
            <a:spLocks noGrp="1" noChangeArrowheads="1"/>
          </p:cNvSpPr>
          <p:nvPr>
            <p:ph type="body" idx="1"/>
          </p:nvPr>
        </p:nvSpPr>
        <p:spPr>
          <a:xfrm>
            <a:off x="381000" y="4953000"/>
            <a:ext cx="8305800" cy="1524000"/>
          </a:xfrm>
        </p:spPr>
        <p:txBody>
          <a:bodyPr/>
          <a:lstStyle/>
          <a:p>
            <a:r>
              <a:rPr lang="en-US" sz="2800">
                <a:latin typeface="Times New Roman" charset="0"/>
                <a:ea typeface="ＭＳ Ｐゴシック" charset="0"/>
                <a:cs typeface="ＭＳ Ｐゴシック" charset="0"/>
              </a:rPr>
              <a:t>DNA sequencing, using </a:t>
            </a:r>
            <a:r>
              <a:rPr lang="en-US" sz="2800" baseline="30000">
                <a:latin typeface="Times New Roman" charset="0"/>
                <a:ea typeface="ＭＳ Ｐゴシック" charset="0"/>
                <a:cs typeface="ＭＳ Ｐゴシック" charset="0"/>
              </a:rPr>
              <a:t>35</a:t>
            </a:r>
            <a:r>
              <a:rPr lang="en-US" sz="2800">
                <a:latin typeface="Times New Roman" charset="0"/>
                <a:ea typeface="ＭＳ Ｐゴシック" charset="0"/>
                <a:cs typeface="ＭＳ Ｐゴシック" charset="0"/>
              </a:rPr>
              <a:t>S and </a:t>
            </a:r>
            <a:r>
              <a:rPr lang="en-US" sz="2800" baseline="30000">
                <a:latin typeface="Times New Roman" charset="0"/>
                <a:ea typeface="ＭＳ Ｐゴシック" charset="0"/>
                <a:cs typeface="ＭＳ Ｐゴシック" charset="0"/>
              </a:rPr>
              <a:t>32</a:t>
            </a:r>
            <a:r>
              <a:rPr lang="en-US" sz="2800">
                <a:latin typeface="Times New Roman" charset="0"/>
                <a:ea typeface="ＭＳ Ｐゴシック" charset="0"/>
                <a:cs typeface="ＭＳ Ｐゴシック" charset="0"/>
              </a:rPr>
              <a:t>P, is used to investigate the process by which new viruses </a:t>
            </a:r>
            <a:r>
              <a:rPr lang="ja-JP" altLang="en-US" sz="2800">
                <a:latin typeface="Times New Roman" charset="0"/>
                <a:ea typeface="ＭＳ Ｐゴシック" charset="0"/>
                <a:cs typeface="ＭＳ Ｐゴシック" charset="0"/>
              </a:rPr>
              <a:t>“</a:t>
            </a:r>
            <a:r>
              <a:rPr lang="en-US" altLang="ja-JP" sz="2800">
                <a:latin typeface="Times New Roman" charset="0"/>
                <a:ea typeface="ＭＳ Ｐゴシック" charset="0"/>
                <a:cs typeface="ＭＳ Ｐゴシック" charset="0"/>
              </a:rPr>
              <a:t>bud</a:t>
            </a:r>
            <a:r>
              <a:rPr lang="ja-JP" altLang="en-US" sz="2800">
                <a:latin typeface="Times New Roman" charset="0"/>
                <a:ea typeface="ＭＳ Ｐゴシック" charset="0"/>
                <a:cs typeface="ＭＳ Ｐゴシック" charset="0"/>
              </a:rPr>
              <a:t>”</a:t>
            </a:r>
            <a:r>
              <a:rPr lang="en-US" altLang="ja-JP" sz="2800">
                <a:latin typeface="Times New Roman" charset="0"/>
                <a:ea typeface="ＭＳ Ｐゴシック" charset="0"/>
                <a:cs typeface="ＭＳ Ｐゴシック" charset="0"/>
              </a:rPr>
              <a:t> or form from host cells</a:t>
            </a:r>
            <a:endParaRPr lang="en-US" sz="2800">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23"/>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609600" y="1447800"/>
            <a:ext cx="4343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3"/>
          <p:cNvSpPr>
            <a:spLocks noGrp="1" noChangeArrowheads="1"/>
          </p:cNvSpPr>
          <p:nvPr>
            <p:ph type="title"/>
          </p:nvPr>
        </p:nvSpPr>
        <p:spPr>
          <a:xfrm>
            <a:off x="685800" y="228600"/>
            <a:ext cx="7772400" cy="1143000"/>
          </a:xfrm>
        </p:spPr>
        <p:txBody>
          <a:bodyPr/>
          <a:lstStyle/>
          <a:p>
            <a:r>
              <a:rPr lang="en-US" sz="3600">
                <a:latin typeface="Times New Roman" charset="0"/>
                <a:ea typeface="ＭＳ Ｐゴシック" charset="0"/>
                <a:cs typeface="ＭＳ Ｐゴシック" charset="0"/>
              </a:rPr>
              <a:t>5000 Premature Infants Die Annually from Respiratory Distress/SIDS</a:t>
            </a:r>
          </a:p>
        </p:txBody>
      </p:sp>
      <p:sp>
        <p:nvSpPr>
          <p:cNvPr id="57347" name="Rectangle 6"/>
          <p:cNvSpPr>
            <a:spLocks noGrp="1" noChangeArrowheads="1"/>
          </p:cNvSpPr>
          <p:nvPr>
            <p:ph type="body" sz="half" idx="1"/>
          </p:nvPr>
        </p:nvSpPr>
        <p:spPr>
          <a:xfrm>
            <a:off x="228600" y="4419600"/>
            <a:ext cx="5334000" cy="2209800"/>
          </a:xfrm>
        </p:spPr>
        <p:txBody>
          <a:bodyPr/>
          <a:lstStyle/>
          <a:p>
            <a:pPr>
              <a:lnSpc>
                <a:spcPct val="90000"/>
              </a:lnSpc>
            </a:pPr>
            <a:r>
              <a:rPr lang="en-US" sz="2200">
                <a:latin typeface="Times New Roman" charset="0"/>
                <a:ea typeface="ＭＳ Ｐゴシック" charset="0"/>
                <a:cs typeface="ＭＳ Ｐゴシック" charset="0"/>
              </a:rPr>
              <a:t>The infant lacks a protein which produces a surfactant in the lung alveoli</a:t>
            </a:r>
          </a:p>
          <a:p>
            <a:pPr>
              <a:lnSpc>
                <a:spcPct val="90000"/>
              </a:lnSpc>
            </a:pPr>
            <a:r>
              <a:rPr lang="en-US" sz="2200">
                <a:latin typeface="Times New Roman" charset="0"/>
                <a:ea typeface="ＭＳ Ｐゴシック" charset="0"/>
                <a:cs typeface="ＭＳ Ｐゴシック" charset="0"/>
              </a:rPr>
              <a:t>Without the surfactant, there is too much surface tension – the lung is too weak to expand.  A respirator is needed.</a:t>
            </a:r>
          </a:p>
          <a:p>
            <a:pPr>
              <a:lnSpc>
                <a:spcPct val="90000"/>
              </a:lnSpc>
            </a:pPr>
            <a:r>
              <a:rPr lang="en-US" sz="2200" baseline="30000">
                <a:latin typeface="Times New Roman" charset="0"/>
                <a:ea typeface="ＭＳ Ｐゴシック" charset="0"/>
                <a:cs typeface="ＭＳ Ｐゴシック" charset="0"/>
              </a:rPr>
              <a:t>32</a:t>
            </a:r>
            <a:r>
              <a:rPr lang="en-US" sz="2200">
                <a:latin typeface="Times New Roman" charset="0"/>
                <a:ea typeface="ＭＳ Ｐゴシック" charset="0"/>
                <a:cs typeface="ＭＳ Ｐゴシック" charset="0"/>
              </a:rPr>
              <a:t>P-research identified the missing protein</a:t>
            </a:r>
          </a:p>
          <a:p>
            <a:pPr>
              <a:lnSpc>
                <a:spcPct val="90000"/>
              </a:lnSpc>
            </a:pPr>
            <a:r>
              <a:rPr lang="en-US" sz="2200">
                <a:latin typeface="Times New Roman" charset="0"/>
                <a:ea typeface="ＭＳ Ｐゴシック" charset="0"/>
                <a:cs typeface="ＭＳ Ｐゴシック" charset="0"/>
              </a:rPr>
              <a:t>Gene therapy may one day be available</a:t>
            </a:r>
          </a:p>
        </p:txBody>
      </p:sp>
      <p:pic>
        <p:nvPicPr>
          <p:cNvPr id="57348" name="Picture 5" descr="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371600"/>
            <a:ext cx="325437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PS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7200"/>
            <a:ext cx="4378325"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Rectangle 4"/>
          <p:cNvSpPr>
            <a:spLocks noGrp="1" noChangeArrowheads="1"/>
          </p:cNvSpPr>
          <p:nvPr>
            <p:ph type="title" idx="4294967295"/>
          </p:nvPr>
        </p:nvSpPr>
        <p:spPr>
          <a:xfrm>
            <a:off x="228600" y="228600"/>
            <a:ext cx="4191000" cy="1219200"/>
          </a:xfrm>
        </p:spPr>
        <p:txBody>
          <a:bodyPr/>
          <a:lstStyle/>
          <a:p>
            <a:r>
              <a:rPr lang="en-US" sz="3200" b="1">
                <a:solidFill>
                  <a:schemeClr val="tx1"/>
                </a:solidFill>
                <a:latin typeface="Times New Roman" charset="0"/>
                <a:ea typeface="ＭＳ Ｐゴシック" charset="0"/>
                <a:cs typeface="ＭＳ Ｐゴシック" charset="0"/>
              </a:rPr>
              <a:t>Benefits from</a:t>
            </a:r>
            <a:br>
              <a:rPr lang="en-US" sz="3200" b="1">
                <a:solidFill>
                  <a:schemeClr val="tx1"/>
                </a:solidFill>
                <a:latin typeface="Times New Roman" charset="0"/>
                <a:ea typeface="ＭＳ Ｐゴシック" charset="0"/>
                <a:cs typeface="ＭＳ Ｐゴシック" charset="0"/>
              </a:rPr>
            </a:br>
            <a:r>
              <a:rPr lang="en-US" sz="3200" b="1">
                <a:solidFill>
                  <a:schemeClr val="tx1"/>
                </a:solidFill>
                <a:latin typeface="Times New Roman" charset="0"/>
                <a:ea typeface="ＭＳ Ｐゴシック" charset="0"/>
                <a:cs typeface="ＭＳ Ｐゴシック" charset="0"/>
              </a:rPr>
              <a:t>Radioisotope Research</a:t>
            </a:r>
            <a:endParaRPr lang="en-US" sz="4000">
              <a:latin typeface="Times New Roman" charset="0"/>
              <a:ea typeface="ＭＳ Ｐゴシック" charset="0"/>
              <a:cs typeface="ＭＳ Ｐゴシック" charset="0"/>
            </a:endParaRPr>
          </a:p>
        </p:txBody>
      </p:sp>
      <p:pic>
        <p:nvPicPr>
          <p:cNvPr id="58371" name="Picture 5" descr="PSU Heart"/>
          <p:cNvPicPr>
            <a:picLocks noChangeAspect="1" noChangeArrowheads="1"/>
          </p:cNvPicPr>
          <p:nvPr/>
        </p:nvPicPr>
        <p:blipFill>
          <a:blip r:embed="rId3">
            <a:extLst>
              <a:ext uri="{28A0092B-C50C-407E-A947-70E740481C1C}">
                <a14:useLocalDpi xmlns:a14="http://schemas.microsoft.com/office/drawing/2010/main" val="0"/>
              </a:ext>
            </a:extLst>
          </a:blip>
          <a:srcRect l="5882" r="13235" b="377"/>
          <a:stretch>
            <a:fillRect/>
          </a:stretch>
        </p:blipFill>
        <p:spPr bwMode="auto">
          <a:xfrm>
            <a:off x="228600" y="2057400"/>
            <a:ext cx="419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6"/>
          <p:cNvSpPr txBox="1">
            <a:spLocks noChangeArrowheads="1"/>
          </p:cNvSpPr>
          <p:nvPr/>
        </p:nvSpPr>
        <p:spPr bwMode="auto">
          <a:xfrm>
            <a:off x="304800" y="6019800"/>
            <a:ext cx="3970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The Penn State Artificial Heart</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a:latin typeface="Times New Roman" charset="0"/>
                <a:ea typeface="ＭＳ Ｐゴシック" charset="0"/>
                <a:cs typeface="ＭＳ Ｐゴシック" charset="0"/>
              </a:rPr>
              <a:t>Alpha Radiation</a:t>
            </a:r>
          </a:p>
        </p:txBody>
      </p:sp>
      <p:sp>
        <p:nvSpPr>
          <p:cNvPr id="20482" name="Line 3"/>
          <p:cNvSpPr>
            <a:spLocks noChangeShapeType="1"/>
          </p:cNvSpPr>
          <p:nvPr/>
        </p:nvSpPr>
        <p:spPr bwMode="auto">
          <a:xfrm>
            <a:off x="0" y="1524000"/>
            <a:ext cx="9144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3" name="Rectangle 4"/>
          <p:cNvSpPr>
            <a:spLocks noGrp="1" noChangeArrowheads="1"/>
          </p:cNvSpPr>
          <p:nvPr>
            <p:ph type="body" idx="1"/>
          </p:nvPr>
        </p:nvSpPr>
        <p:spPr>
          <a:xfrm>
            <a:off x="609600" y="1981200"/>
            <a:ext cx="7772400" cy="1447800"/>
          </a:xfrm>
        </p:spPr>
        <p:txBody>
          <a:bodyPr/>
          <a:lstStyle/>
          <a:p>
            <a:r>
              <a:rPr lang="en-US">
                <a:latin typeface="Times New Roman" charset="0"/>
                <a:ea typeface="ＭＳ Ｐゴシック" charset="0"/>
                <a:cs typeface="ＭＳ Ｐゴシック" charset="0"/>
              </a:rPr>
              <a:t>Highly ionizing</a:t>
            </a:r>
          </a:p>
          <a:p>
            <a:r>
              <a:rPr lang="en-US">
                <a:latin typeface="Times New Roman" charset="0"/>
                <a:ea typeface="ＭＳ Ｐゴシック" charset="0"/>
                <a:cs typeface="ＭＳ Ｐゴシック" charset="0"/>
              </a:rPr>
              <a:t>Removes Static Charge</a:t>
            </a:r>
          </a:p>
        </p:txBody>
      </p:sp>
      <p:sp>
        <p:nvSpPr>
          <p:cNvPr id="20484" name="Oval 5"/>
          <p:cNvSpPr>
            <a:spLocks noChangeArrowheads="1"/>
          </p:cNvSpPr>
          <p:nvPr/>
        </p:nvSpPr>
        <p:spPr bwMode="auto">
          <a:xfrm>
            <a:off x="838200" y="44958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85" name="Oval 6"/>
          <p:cNvSpPr>
            <a:spLocks noChangeArrowheads="1"/>
          </p:cNvSpPr>
          <p:nvPr/>
        </p:nvSpPr>
        <p:spPr bwMode="auto">
          <a:xfrm>
            <a:off x="1066800" y="44958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86" name="Oval 7"/>
          <p:cNvSpPr>
            <a:spLocks noChangeArrowheads="1"/>
          </p:cNvSpPr>
          <p:nvPr/>
        </p:nvSpPr>
        <p:spPr bwMode="auto">
          <a:xfrm>
            <a:off x="990600" y="4686300"/>
            <a:ext cx="228600" cy="228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87" name="Oval 8"/>
          <p:cNvSpPr>
            <a:spLocks noChangeArrowheads="1"/>
          </p:cNvSpPr>
          <p:nvPr/>
        </p:nvSpPr>
        <p:spPr bwMode="auto">
          <a:xfrm>
            <a:off x="952500" y="4305300"/>
            <a:ext cx="228600" cy="228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88" name="Rectangle 9"/>
          <p:cNvSpPr>
            <a:spLocks noChangeArrowheads="1"/>
          </p:cNvSpPr>
          <p:nvPr/>
        </p:nvSpPr>
        <p:spPr bwMode="auto">
          <a:xfrm>
            <a:off x="2362200" y="4267200"/>
            <a:ext cx="76200" cy="533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0489" name="Rectangle 10"/>
          <p:cNvSpPr>
            <a:spLocks noChangeArrowheads="1"/>
          </p:cNvSpPr>
          <p:nvPr/>
        </p:nvSpPr>
        <p:spPr bwMode="auto">
          <a:xfrm>
            <a:off x="2133600" y="4495800"/>
            <a:ext cx="533400" cy="762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0490" name="AutoShape 11"/>
          <p:cNvSpPr>
            <a:spLocks noChangeArrowheads="1"/>
          </p:cNvSpPr>
          <p:nvPr/>
        </p:nvSpPr>
        <p:spPr bwMode="auto">
          <a:xfrm>
            <a:off x="3048000" y="4191000"/>
            <a:ext cx="1066800" cy="914400"/>
          </a:xfrm>
          <a:prstGeom prst="parallelogram">
            <a:avLst>
              <a:gd name="adj" fmla="val 29167"/>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wrap="none" anchor="ctr">
            <a:flatTx/>
          </a:bodyPr>
          <a:lstStyle/>
          <a:p>
            <a:endParaRPr lang="en-US"/>
          </a:p>
        </p:txBody>
      </p:sp>
      <p:sp>
        <p:nvSpPr>
          <p:cNvPr id="20491" name="AutoShape 12"/>
          <p:cNvSpPr>
            <a:spLocks noChangeArrowheads="1"/>
          </p:cNvSpPr>
          <p:nvPr/>
        </p:nvSpPr>
        <p:spPr bwMode="auto">
          <a:xfrm>
            <a:off x="2819400" y="3886200"/>
            <a:ext cx="609600" cy="4572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492" name="AutoShape 13"/>
          <p:cNvSpPr>
            <a:spLocks noChangeArrowheads="1"/>
          </p:cNvSpPr>
          <p:nvPr/>
        </p:nvSpPr>
        <p:spPr bwMode="auto">
          <a:xfrm>
            <a:off x="3429000" y="4114800"/>
            <a:ext cx="533400" cy="3048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493" name="AutoShape 14"/>
          <p:cNvSpPr>
            <a:spLocks noChangeArrowheads="1"/>
          </p:cNvSpPr>
          <p:nvPr/>
        </p:nvSpPr>
        <p:spPr bwMode="auto">
          <a:xfrm>
            <a:off x="3352800" y="4495800"/>
            <a:ext cx="304800" cy="8382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494" name="AutoShape 15"/>
          <p:cNvSpPr>
            <a:spLocks noChangeArrowheads="1"/>
          </p:cNvSpPr>
          <p:nvPr/>
        </p:nvSpPr>
        <p:spPr bwMode="auto">
          <a:xfrm>
            <a:off x="2819400" y="4572000"/>
            <a:ext cx="533400" cy="4572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495" name="AutoShape 16"/>
          <p:cNvSpPr>
            <a:spLocks noChangeArrowheads="1"/>
          </p:cNvSpPr>
          <p:nvPr/>
        </p:nvSpPr>
        <p:spPr bwMode="auto">
          <a:xfrm>
            <a:off x="3505200" y="4419600"/>
            <a:ext cx="3810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496" name="AutoShape 17"/>
          <p:cNvSpPr>
            <a:spLocks noChangeArrowheads="1"/>
          </p:cNvSpPr>
          <p:nvPr/>
        </p:nvSpPr>
        <p:spPr bwMode="auto">
          <a:xfrm>
            <a:off x="3429000" y="3657600"/>
            <a:ext cx="5334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497" name="AutoShape 18"/>
          <p:cNvSpPr>
            <a:spLocks noChangeArrowheads="1"/>
          </p:cNvSpPr>
          <p:nvPr/>
        </p:nvSpPr>
        <p:spPr bwMode="auto">
          <a:xfrm>
            <a:off x="4495800" y="4343400"/>
            <a:ext cx="990600" cy="304800"/>
          </a:xfrm>
          <a:prstGeom prst="rightArrow">
            <a:avLst>
              <a:gd name="adj1" fmla="val 50000"/>
              <a:gd name="adj2" fmla="val 81250"/>
            </a:avLst>
          </a:prstGeom>
          <a:solidFill>
            <a:schemeClr val="tx2"/>
          </a:solidFill>
          <a:ln w="9525">
            <a:solidFill>
              <a:schemeClr val="tx1"/>
            </a:solidFill>
            <a:miter lim="800000"/>
            <a:headEnd/>
            <a:tailEnd/>
          </a:ln>
        </p:spPr>
        <p:txBody>
          <a:bodyPr wrap="none" anchor="ctr"/>
          <a:lstStyle/>
          <a:p>
            <a:endParaRPr lang="en-US"/>
          </a:p>
        </p:txBody>
      </p:sp>
      <p:sp>
        <p:nvSpPr>
          <p:cNvPr id="20498" name="Oval 19"/>
          <p:cNvSpPr>
            <a:spLocks noChangeArrowheads="1"/>
          </p:cNvSpPr>
          <p:nvPr/>
        </p:nvSpPr>
        <p:spPr bwMode="auto">
          <a:xfrm>
            <a:off x="6172200" y="4038600"/>
            <a:ext cx="228600" cy="228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9" name="Oval 20"/>
          <p:cNvSpPr>
            <a:spLocks noChangeArrowheads="1"/>
          </p:cNvSpPr>
          <p:nvPr/>
        </p:nvSpPr>
        <p:spPr bwMode="auto">
          <a:xfrm>
            <a:off x="6477000" y="4191000"/>
            <a:ext cx="228600" cy="228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0" name="Oval 21"/>
          <p:cNvSpPr>
            <a:spLocks noChangeArrowheads="1"/>
          </p:cNvSpPr>
          <p:nvPr/>
        </p:nvSpPr>
        <p:spPr bwMode="auto">
          <a:xfrm>
            <a:off x="6248400" y="4191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1" name="Oval 22"/>
          <p:cNvSpPr>
            <a:spLocks noChangeArrowheads="1"/>
          </p:cNvSpPr>
          <p:nvPr/>
        </p:nvSpPr>
        <p:spPr bwMode="auto">
          <a:xfrm>
            <a:off x="6400800" y="4038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2" name="AutoShape 23"/>
          <p:cNvSpPr>
            <a:spLocks noChangeArrowheads="1"/>
          </p:cNvSpPr>
          <p:nvPr/>
        </p:nvSpPr>
        <p:spPr bwMode="auto">
          <a:xfrm>
            <a:off x="7696200" y="4114800"/>
            <a:ext cx="1066800" cy="914400"/>
          </a:xfrm>
          <a:prstGeom prst="parallelogram">
            <a:avLst>
              <a:gd name="adj" fmla="val 29167"/>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wrap="none" anchor="ctr">
            <a:flatTx/>
          </a:bodyPr>
          <a:lstStyle/>
          <a:p>
            <a:endParaRPr lang="en-US"/>
          </a:p>
        </p:txBody>
      </p:sp>
      <p:sp>
        <p:nvSpPr>
          <p:cNvPr id="20503" name="AutoShape 24"/>
          <p:cNvSpPr>
            <a:spLocks noChangeArrowheads="1"/>
          </p:cNvSpPr>
          <p:nvPr/>
        </p:nvSpPr>
        <p:spPr bwMode="auto">
          <a:xfrm rot="-8931661">
            <a:off x="6324600" y="4495800"/>
            <a:ext cx="5334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504" name="AutoShape 25"/>
          <p:cNvSpPr>
            <a:spLocks noChangeArrowheads="1"/>
          </p:cNvSpPr>
          <p:nvPr/>
        </p:nvSpPr>
        <p:spPr bwMode="auto">
          <a:xfrm rot="-4274481">
            <a:off x="5715000" y="4343400"/>
            <a:ext cx="5334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505" name="AutoShape 26"/>
          <p:cNvSpPr>
            <a:spLocks noChangeArrowheads="1"/>
          </p:cNvSpPr>
          <p:nvPr/>
        </p:nvSpPr>
        <p:spPr bwMode="auto">
          <a:xfrm rot="1759229">
            <a:off x="6096000" y="3429000"/>
            <a:ext cx="5334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506" name="AutoShape 27"/>
          <p:cNvSpPr>
            <a:spLocks noChangeArrowheads="1"/>
          </p:cNvSpPr>
          <p:nvPr/>
        </p:nvSpPr>
        <p:spPr bwMode="auto">
          <a:xfrm>
            <a:off x="5638800" y="3733800"/>
            <a:ext cx="5334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507" name="AutoShape 28"/>
          <p:cNvSpPr>
            <a:spLocks noChangeArrowheads="1"/>
          </p:cNvSpPr>
          <p:nvPr/>
        </p:nvSpPr>
        <p:spPr bwMode="auto">
          <a:xfrm rot="4209756">
            <a:off x="6553200" y="3657600"/>
            <a:ext cx="5334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508" name="AutoShape 29"/>
          <p:cNvSpPr>
            <a:spLocks noChangeArrowheads="1"/>
          </p:cNvSpPr>
          <p:nvPr/>
        </p:nvSpPr>
        <p:spPr bwMode="auto">
          <a:xfrm>
            <a:off x="3886200" y="5867400"/>
            <a:ext cx="533400" cy="533400"/>
          </a:xfrm>
          <a:prstGeom prst="lightningBolt">
            <a:avLst/>
          </a:prstGeom>
          <a:solidFill>
            <a:srgbClr val="FFFF66"/>
          </a:solidFill>
          <a:ln w="9525">
            <a:solidFill>
              <a:schemeClr val="tx1"/>
            </a:solidFill>
            <a:miter lim="800000"/>
            <a:headEnd/>
            <a:tailEnd/>
          </a:ln>
          <a:effectLst>
            <a:prstShdw prst="shdw13" dist="53882" dir="13500000">
              <a:schemeClr val="bg2">
                <a:alpha val="74997"/>
              </a:schemeClr>
            </a:prstShdw>
          </a:effectLst>
        </p:spPr>
        <p:txBody>
          <a:bodyPr wrap="none" anchor="ctr"/>
          <a:lstStyle/>
          <a:p>
            <a:endParaRPr lang="en-US"/>
          </a:p>
        </p:txBody>
      </p:sp>
      <p:sp>
        <p:nvSpPr>
          <p:cNvPr id="20509" name="AutoShape 30"/>
          <p:cNvSpPr>
            <a:spLocks noChangeArrowheads="1"/>
          </p:cNvSpPr>
          <p:nvPr/>
        </p:nvSpPr>
        <p:spPr bwMode="auto">
          <a:xfrm>
            <a:off x="3581400" y="3810000"/>
            <a:ext cx="533400" cy="533400"/>
          </a:xfrm>
          <a:prstGeom prst="lightningBolt">
            <a:avLst/>
          </a:prstGeom>
          <a:solidFill>
            <a:srgbClr val="FFFF66"/>
          </a:solidFill>
          <a:ln w="9525">
            <a:solidFill>
              <a:schemeClr val="tx1"/>
            </a:solidFill>
            <a:miter lim="800000"/>
            <a:headEnd/>
            <a:tailEnd/>
          </a:ln>
        </p:spPr>
        <p:txBody>
          <a:bodyPr wrap="none" anchor="ctr"/>
          <a:lstStyle/>
          <a:p>
            <a:endParaRPr lang="en-US"/>
          </a:p>
        </p:txBody>
      </p:sp>
      <p:sp>
        <p:nvSpPr>
          <p:cNvPr id="20510" name="Oval 31"/>
          <p:cNvSpPr>
            <a:spLocks noChangeArrowheads="1"/>
          </p:cNvSpPr>
          <p:nvPr/>
        </p:nvSpPr>
        <p:spPr bwMode="auto">
          <a:xfrm>
            <a:off x="266700" y="5905500"/>
            <a:ext cx="228600" cy="228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11" name="Oval 32"/>
          <p:cNvSpPr>
            <a:spLocks noChangeArrowheads="1"/>
          </p:cNvSpPr>
          <p:nvPr/>
        </p:nvSpPr>
        <p:spPr bwMode="auto">
          <a:xfrm>
            <a:off x="609600" y="6096000"/>
            <a:ext cx="228600" cy="228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12" name="Oval 33"/>
          <p:cNvSpPr>
            <a:spLocks noChangeArrowheads="1"/>
          </p:cNvSpPr>
          <p:nvPr/>
        </p:nvSpPr>
        <p:spPr bwMode="auto">
          <a:xfrm>
            <a:off x="381000" y="6096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13" name="Oval 34"/>
          <p:cNvSpPr>
            <a:spLocks noChangeArrowheads="1"/>
          </p:cNvSpPr>
          <p:nvPr/>
        </p:nvSpPr>
        <p:spPr bwMode="auto">
          <a:xfrm>
            <a:off x="495300" y="59055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14" name="Text Box 35"/>
          <p:cNvSpPr txBox="1">
            <a:spLocks noChangeArrowheads="1"/>
          </p:cNvSpPr>
          <p:nvPr/>
        </p:nvSpPr>
        <p:spPr bwMode="auto">
          <a:xfrm>
            <a:off x="4419600" y="59436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latin typeface="Times" charset="0"/>
              </a:rPr>
              <a:t>Static Charge</a:t>
            </a:r>
          </a:p>
        </p:txBody>
      </p:sp>
      <p:sp>
        <p:nvSpPr>
          <p:cNvPr id="20515" name="Text Box 36"/>
          <p:cNvSpPr txBox="1">
            <a:spLocks noChangeArrowheads="1"/>
          </p:cNvSpPr>
          <p:nvPr/>
        </p:nvSpPr>
        <p:spPr bwMode="auto">
          <a:xfrm>
            <a:off x="914400" y="60198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latin typeface="Times" charset="0"/>
              </a:rPr>
              <a:t>Alpha Particle </a:t>
            </a:r>
          </a:p>
        </p:txBody>
      </p:sp>
      <p:sp>
        <p:nvSpPr>
          <p:cNvPr id="270373" name="Text Box 37"/>
          <p:cNvSpPr txBox="1">
            <a:spLocks noChangeArrowheads="1"/>
          </p:cNvSpPr>
          <p:nvPr/>
        </p:nvSpPr>
        <p:spPr bwMode="auto">
          <a:xfrm>
            <a:off x="6743700" y="381000"/>
            <a:ext cx="685800" cy="1311275"/>
          </a:xfrm>
          <a:prstGeom prst="rect">
            <a:avLst/>
          </a:prstGeom>
          <a:noFill/>
          <a:ln w="9525">
            <a:noFill/>
            <a:miter lim="800000"/>
            <a:headEnd/>
            <a:tailEnd/>
          </a:ln>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r>
              <a:rPr lang="en-US" sz="8000" smtClean="0">
                <a:solidFill>
                  <a:srgbClr val="FF00FF"/>
                </a:solidFill>
                <a:effectLst>
                  <a:outerShdw blurRad="38100" dist="38100" dir="2700000" algn="tl">
                    <a:srgbClr val="000000"/>
                  </a:outerShdw>
                </a:effectLst>
                <a:latin typeface="Times" charset="0"/>
                <a:sym typeface="Symbol" charset="0"/>
              </a:rPr>
              <a:t></a:t>
            </a:r>
            <a:endParaRPr lang="en-US" sz="4400" smtClean="0">
              <a:solidFill>
                <a:srgbClr val="00FFFF"/>
              </a:solidFill>
              <a:effectLst>
                <a:outerShdw blurRad="38100" dist="38100" dir="2700000" algn="tl">
                  <a:srgbClr val="000000"/>
                </a:outerShdw>
              </a:effectLst>
              <a:latin typeface="Times" charset="0"/>
            </a:endParaRPr>
          </a:p>
        </p:txBody>
      </p:sp>
      <p:sp>
        <p:nvSpPr>
          <p:cNvPr id="20517" name="Rectangle 38"/>
          <p:cNvSpPr>
            <a:spLocks noChangeArrowheads="1"/>
          </p:cNvSpPr>
          <p:nvPr/>
        </p:nvSpPr>
        <p:spPr bwMode="auto">
          <a:xfrm>
            <a:off x="7086600" y="4191000"/>
            <a:ext cx="76200" cy="6096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18" name="Rectangle 39"/>
          <p:cNvSpPr>
            <a:spLocks noChangeArrowheads="1"/>
          </p:cNvSpPr>
          <p:nvPr/>
        </p:nvSpPr>
        <p:spPr bwMode="auto">
          <a:xfrm>
            <a:off x="6858000" y="4419600"/>
            <a:ext cx="533400" cy="76200"/>
          </a:xfrm>
          <a:prstGeom prst="rect">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09600" y="228600"/>
            <a:ext cx="7772400" cy="990600"/>
          </a:xfrm>
        </p:spPr>
        <p:txBody>
          <a:bodyPr/>
          <a:lstStyle/>
          <a:p>
            <a:r>
              <a:rPr lang="en-US">
                <a:latin typeface="Times New Roman" charset="0"/>
                <a:ea typeface="ＭＳ Ｐゴシック" charset="0"/>
                <a:cs typeface="ＭＳ Ｐゴシック" charset="0"/>
              </a:rPr>
              <a:t>RIA (Radio</a:t>
            </a:r>
            <a:r>
              <a:rPr lang="en-US" sz="5400">
                <a:latin typeface="Times New Roman" charset="0"/>
                <a:ea typeface="ＭＳ Ｐゴシック" charset="0"/>
                <a:cs typeface="ＭＳ Ｐゴシック" charset="0"/>
              </a:rPr>
              <a:t> </a:t>
            </a:r>
            <a:r>
              <a:rPr lang="en-US">
                <a:latin typeface="Times New Roman" charset="0"/>
                <a:ea typeface="ＭＳ Ｐゴシック" charset="0"/>
                <a:cs typeface="ＭＳ Ｐゴシック" charset="0"/>
              </a:rPr>
              <a:t>Immuno Assay)</a:t>
            </a:r>
          </a:p>
        </p:txBody>
      </p:sp>
      <p:sp>
        <p:nvSpPr>
          <p:cNvPr id="59394" name="Rectangle 3"/>
          <p:cNvSpPr>
            <a:spLocks noGrp="1" noChangeArrowheads="1"/>
          </p:cNvSpPr>
          <p:nvPr>
            <p:ph type="body" idx="1"/>
          </p:nvPr>
        </p:nvSpPr>
        <p:spPr>
          <a:xfrm>
            <a:off x="381000" y="1447800"/>
            <a:ext cx="8305800" cy="5029200"/>
          </a:xfrm>
        </p:spPr>
        <p:txBody>
          <a:bodyPr/>
          <a:lstStyle/>
          <a:p>
            <a:r>
              <a:rPr lang="en-US" sz="2400">
                <a:solidFill>
                  <a:schemeClr val="tx2"/>
                </a:solidFill>
                <a:latin typeface="Times New Roman" charset="0"/>
                <a:ea typeface="ＭＳ Ｐゴシック" charset="0"/>
                <a:cs typeface="ＭＳ Ｐゴシック" charset="0"/>
              </a:rPr>
              <a:t>Extremely sensitive test for the presence of radiolabeled antibodies in blood serum samples</a:t>
            </a:r>
            <a:endParaRPr lang="en-US" sz="2000">
              <a:solidFill>
                <a:schemeClr val="tx2"/>
              </a:solidFill>
              <a:latin typeface="Times New Roman" charset="0"/>
              <a:ea typeface="ＭＳ Ｐゴシック" charset="0"/>
              <a:cs typeface="ＭＳ Ｐゴシック" charset="0"/>
            </a:endParaRPr>
          </a:p>
          <a:p>
            <a:r>
              <a:rPr lang="en-US" sz="2400">
                <a:solidFill>
                  <a:schemeClr val="tx2"/>
                </a:solidFill>
                <a:latin typeface="Times New Roman" charset="0"/>
                <a:ea typeface="ＭＳ Ｐゴシック" charset="0"/>
                <a:cs typeface="ＭＳ Ｐゴシック" charset="0"/>
              </a:rPr>
              <a:t>Dr. Rosalyn Yalow developed the technique ca. 1961, won 1977 Nobel Prize</a:t>
            </a:r>
            <a:endParaRPr lang="en-US" sz="2000">
              <a:solidFill>
                <a:schemeClr val="tx2"/>
              </a:solidFill>
              <a:latin typeface="Times New Roman" charset="0"/>
              <a:ea typeface="ＭＳ Ｐゴシック" charset="0"/>
              <a:cs typeface="ＭＳ Ｐゴシック" charset="0"/>
            </a:endParaRPr>
          </a:p>
          <a:p>
            <a:endParaRPr lang="en-US" sz="2400">
              <a:solidFill>
                <a:schemeClr val="tx2"/>
              </a:solidFill>
              <a:latin typeface="Times New Roman" charset="0"/>
              <a:ea typeface="ＭＳ Ｐゴシック" charset="0"/>
              <a:cs typeface="ＭＳ Ｐゴシック" charset="0"/>
            </a:endParaRPr>
          </a:p>
          <a:p>
            <a:r>
              <a:rPr lang="en-US" sz="2400">
                <a:solidFill>
                  <a:schemeClr val="tx2"/>
                </a:solidFill>
                <a:latin typeface="Times New Roman" charset="0"/>
                <a:ea typeface="ＭＳ Ｐゴシック" charset="0"/>
                <a:cs typeface="ＭＳ Ｐゴシック" charset="0"/>
              </a:rPr>
              <a:t>Many tests exist for</a:t>
            </a:r>
            <a:endParaRPr lang="en-US" sz="2000">
              <a:solidFill>
                <a:schemeClr val="tx2"/>
              </a:solidFill>
              <a:latin typeface="Times New Roman" charset="0"/>
              <a:ea typeface="ＭＳ Ｐゴシック" charset="0"/>
              <a:cs typeface="ＭＳ Ｐゴシック" charset="0"/>
            </a:endParaRPr>
          </a:p>
          <a:p>
            <a:pPr lvl="1"/>
            <a:r>
              <a:rPr lang="en-US" sz="2400">
                <a:solidFill>
                  <a:schemeClr val="tx2"/>
                </a:solidFill>
                <a:latin typeface="Times New Roman" charset="0"/>
                <a:ea typeface="ＭＳ Ｐゴシック" charset="0"/>
              </a:rPr>
              <a:t>Adrenal Function	       	-  Reproductive Hormones</a:t>
            </a:r>
          </a:p>
          <a:p>
            <a:pPr lvl="1"/>
            <a:r>
              <a:rPr lang="en-US" sz="2400">
                <a:solidFill>
                  <a:schemeClr val="tx2"/>
                </a:solidFill>
                <a:latin typeface="Times New Roman" charset="0"/>
                <a:ea typeface="ＭＳ Ｐゴシック" charset="0"/>
              </a:rPr>
              <a:t>Anemia				-  Therapeutic Drugs</a:t>
            </a:r>
          </a:p>
          <a:p>
            <a:pPr lvl="1"/>
            <a:r>
              <a:rPr lang="en-US" sz="2400">
                <a:solidFill>
                  <a:schemeClr val="tx2"/>
                </a:solidFill>
                <a:latin typeface="Times New Roman" charset="0"/>
                <a:ea typeface="ＭＳ Ｐゴシック" charset="0"/>
              </a:rPr>
              <a:t>Diabetes and Related		-  Thyroid Function</a:t>
            </a:r>
          </a:p>
          <a:p>
            <a:pPr lvl="1"/>
            <a:r>
              <a:rPr lang="en-US" sz="2400">
                <a:solidFill>
                  <a:schemeClr val="tx2"/>
                </a:solidFill>
                <a:latin typeface="Times New Roman" charset="0"/>
                <a:ea typeface="ＭＳ Ｐゴシック" charset="0"/>
              </a:rPr>
              <a:t>Drugs of Abuse   		-  Tumor Markers</a:t>
            </a:r>
          </a:p>
          <a:p>
            <a:pPr lvl="1"/>
            <a:r>
              <a:rPr lang="en-US" sz="2400">
                <a:solidFill>
                  <a:schemeClr val="tx2"/>
                </a:solidFill>
                <a:latin typeface="Times New Roman" charset="0"/>
                <a:ea typeface="ＭＳ Ｐゴシック" charset="0"/>
              </a:rPr>
              <a:t>Newborn Screening		-  Veterinary Tests</a:t>
            </a:r>
            <a:endParaRPr lang="en-US" sz="2000" b="1">
              <a:solidFill>
                <a:schemeClr val="tx2"/>
              </a:solidFill>
              <a:latin typeface="Times New Roman"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RIA Kit"/>
          <p:cNvPicPr>
            <a:picLocks noChangeAspect="1" noChangeArrowheads="1"/>
          </p:cNvPicPr>
          <p:nvPr/>
        </p:nvPicPr>
        <p:blipFill>
          <a:blip r:embed="rId2">
            <a:lum bright="12000"/>
            <a:extLst>
              <a:ext uri="{28A0092B-C50C-407E-A947-70E740481C1C}">
                <a14:useLocalDpi xmlns:a14="http://schemas.microsoft.com/office/drawing/2010/main" val="0"/>
              </a:ext>
            </a:extLst>
          </a:blip>
          <a:srcRect l="7619" t="19048" b="15237"/>
          <a:stretch>
            <a:fillRect/>
          </a:stretch>
        </p:blipFill>
        <p:spPr bwMode="auto">
          <a:xfrm>
            <a:off x="3810000" y="1295400"/>
            <a:ext cx="50292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Rectangle 3"/>
          <p:cNvSpPr>
            <a:spLocks noGrp="1" noChangeArrowheads="1"/>
          </p:cNvSpPr>
          <p:nvPr>
            <p:ph type="title"/>
          </p:nvPr>
        </p:nvSpPr>
        <p:spPr>
          <a:xfrm>
            <a:off x="609600" y="228600"/>
            <a:ext cx="7772400" cy="762000"/>
          </a:xfrm>
        </p:spPr>
        <p:txBody>
          <a:bodyPr/>
          <a:lstStyle/>
          <a:p>
            <a:r>
              <a:rPr lang="en-US" sz="3600">
                <a:latin typeface="Times New Roman" charset="0"/>
                <a:ea typeface="ＭＳ Ｐゴシック" charset="0"/>
                <a:cs typeface="ＭＳ Ｐゴシック" charset="0"/>
              </a:rPr>
              <a:t>RIA Kit</a:t>
            </a:r>
          </a:p>
        </p:txBody>
      </p:sp>
      <p:sp>
        <p:nvSpPr>
          <p:cNvPr id="60419" name="Rectangle 4"/>
          <p:cNvSpPr>
            <a:spLocks noGrp="1" noChangeArrowheads="1"/>
          </p:cNvSpPr>
          <p:nvPr>
            <p:ph type="body" idx="1"/>
          </p:nvPr>
        </p:nvSpPr>
        <p:spPr>
          <a:xfrm>
            <a:off x="457200" y="1143000"/>
            <a:ext cx="2971800" cy="5257800"/>
          </a:xfrm>
        </p:spPr>
        <p:txBody>
          <a:bodyPr/>
          <a:lstStyle/>
          <a:p>
            <a:r>
              <a:rPr lang="en-US" sz="2800">
                <a:latin typeface="Times New Roman" charset="0"/>
                <a:ea typeface="ＭＳ Ｐゴシック" charset="0"/>
                <a:cs typeface="ＭＳ Ｐゴシック" charset="0"/>
              </a:rPr>
              <a:t>A standard test kit includes reagents, antigens, and a minute amount of radioactivity</a:t>
            </a:r>
          </a:p>
          <a:p>
            <a:endParaRPr lang="en-US" sz="2800">
              <a:latin typeface="Times New Roman" charset="0"/>
              <a:ea typeface="ＭＳ Ｐゴシック" charset="0"/>
              <a:cs typeface="ＭＳ Ｐゴシック" charset="0"/>
            </a:endParaRPr>
          </a:p>
          <a:p>
            <a:r>
              <a:rPr lang="en-US" sz="2800">
                <a:latin typeface="Times New Roman" charset="0"/>
                <a:ea typeface="ＭＳ Ｐゴシック" charset="0"/>
                <a:cs typeface="ＭＳ Ｐゴシック" charset="0"/>
              </a:rPr>
              <a:t>One kit can be used to test 100 to 500 patient serum samples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29"/>
          <p:cNvPicPr>
            <a:picLocks noChangeAspect="1" noChangeArrowheads="1"/>
          </p:cNvPicPr>
          <p:nvPr/>
        </p:nvPicPr>
        <p:blipFill>
          <a:blip r:embed="rId2">
            <a:extLst>
              <a:ext uri="{28A0092B-C50C-407E-A947-70E740481C1C}">
                <a14:useLocalDpi xmlns:a14="http://schemas.microsoft.com/office/drawing/2010/main" val="0"/>
              </a:ext>
            </a:extLst>
          </a:blip>
          <a:srcRect b="10974"/>
          <a:stretch>
            <a:fillRect/>
          </a:stretch>
        </p:blipFill>
        <p:spPr bwMode="auto">
          <a:xfrm>
            <a:off x="1447800" y="2514600"/>
            <a:ext cx="64008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ext Box 3"/>
          <p:cNvSpPr txBox="1">
            <a:spLocks noChangeArrowheads="1"/>
          </p:cNvSpPr>
          <p:nvPr/>
        </p:nvSpPr>
        <p:spPr bwMode="auto">
          <a:xfrm>
            <a:off x="533400" y="22860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600" baseline="30000">
                <a:solidFill>
                  <a:schemeClr val="tx2"/>
                </a:solidFill>
              </a:rPr>
              <a:t>14</a:t>
            </a:r>
            <a:r>
              <a:rPr lang="en-US" sz="3600">
                <a:solidFill>
                  <a:schemeClr val="tx2"/>
                </a:solidFill>
              </a:rPr>
              <a:t>C Test for Helicobacter pylori</a:t>
            </a:r>
            <a:endParaRPr lang="en-US" sz="2800"/>
          </a:p>
        </p:txBody>
      </p:sp>
      <p:sp>
        <p:nvSpPr>
          <p:cNvPr id="61443" name="Rectangle 5"/>
          <p:cNvSpPr>
            <a:spLocks noGrp="1" noChangeArrowheads="1"/>
          </p:cNvSpPr>
          <p:nvPr>
            <p:ph type="body" idx="1"/>
          </p:nvPr>
        </p:nvSpPr>
        <p:spPr>
          <a:xfrm>
            <a:off x="304800" y="990600"/>
            <a:ext cx="8610600" cy="1143000"/>
          </a:xfrm>
        </p:spPr>
        <p:txBody>
          <a:bodyPr/>
          <a:lstStyle/>
          <a:p>
            <a:pPr>
              <a:lnSpc>
                <a:spcPct val="90000"/>
              </a:lnSpc>
            </a:pPr>
            <a:r>
              <a:rPr lang="en-US" sz="2400">
                <a:latin typeface="Times New Roman" charset="0"/>
                <a:ea typeface="ＭＳ Ｐゴシック" charset="0"/>
                <a:cs typeface="ＭＳ Ｐゴシック" charset="0"/>
              </a:rPr>
              <a:t>H. pylori is often implicated in Gastric Reflux Disease</a:t>
            </a:r>
          </a:p>
          <a:p>
            <a:pPr>
              <a:lnSpc>
                <a:spcPct val="90000"/>
              </a:lnSpc>
            </a:pPr>
            <a:r>
              <a:rPr lang="en-US" sz="2400">
                <a:latin typeface="Times New Roman" charset="0"/>
                <a:ea typeface="ＭＳ Ｐゴシック" charset="0"/>
                <a:cs typeface="ＭＳ Ｐゴシック" charset="0"/>
              </a:rPr>
              <a:t>If present, a specific antibiotic can be prescribed to eliminate it</a:t>
            </a:r>
          </a:p>
          <a:p>
            <a:pPr>
              <a:lnSpc>
                <a:spcPct val="90000"/>
              </a:lnSpc>
            </a:pPr>
            <a:r>
              <a:rPr lang="en-US" sz="2400">
                <a:latin typeface="Times New Roman" charset="0"/>
                <a:ea typeface="ＭＳ Ｐゴシック" charset="0"/>
                <a:cs typeface="ＭＳ Ｐゴシック" charset="0"/>
              </a:rPr>
              <a:t>The use of radioactive </a:t>
            </a:r>
            <a:r>
              <a:rPr lang="en-US" sz="2400" baseline="30000">
                <a:latin typeface="Times New Roman" charset="0"/>
                <a:ea typeface="ＭＳ Ｐゴシック" charset="0"/>
                <a:cs typeface="ＭＳ Ｐゴシック" charset="0"/>
              </a:rPr>
              <a:t>14</a:t>
            </a:r>
            <a:r>
              <a:rPr lang="en-US" sz="2400">
                <a:latin typeface="Times New Roman" charset="0"/>
                <a:ea typeface="ＭＳ Ｐゴシック" charset="0"/>
                <a:cs typeface="ＭＳ Ｐゴシック" charset="0"/>
              </a:rPr>
              <a:t>C provides a simple and sure test</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55"/>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r="16841"/>
          <a:stretch>
            <a:fillRect/>
          </a:stretch>
        </p:blipFill>
        <p:spPr bwMode="auto">
          <a:xfrm>
            <a:off x="1143000" y="1143000"/>
            <a:ext cx="29130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3"/>
          <p:cNvSpPr>
            <a:spLocks noGrp="1" noChangeArrowheads="1"/>
          </p:cNvSpPr>
          <p:nvPr>
            <p:ph type="title"/>
          </p:nvPr>
        </p:nvSpPr>
        <p:spPr>
          <a:xfrm>
            <a:off x="0" y="228600"/>
            <a:ext cx="5181600" cy="685800"/>
          </a:xfrm>
        </p:spPr>
        <p:txBody>
          <a:bodyPr/>
          <a:lstStyle/>
          <a:p>
            <a:r>
              <a:rPr lang="en-US" sz="3600" baseline="30000">
                <a:latin typeface="Times New Roman" charset="0"/>
                <a:ea typeface="ＭＳ Ｐゴシック" charset="0"/>
                <a:cs typeface="ＭＳ Ｐゴシック" charset="0"/>
              </a:rPr>
              <a:t>137</a:t>
            </a:r>
            <a:r>
              <a:rPr lang="en-US" sz="3600">
                <a:latin typeface="Times New Roman" charset="0"/>
                <a:ea typeface="ＭＳ Ｐゴシック" charset="0"/>
                <a:cs typeface="ＭＳ Ｐゴシック" charset="0"/>
              </a:rPr>
              <a:t>Cs Blood Irradiator</a:t>
            </a:r>
            <a:endParaRPr lang="en-US" sz="4800">
              <a:latin typeface="Times New Roman" charset="0"/>
              <a:ea typeface="ＭＳ Ｐゴシック" charset="0"/>
              <a:cs typeface="ＭＳ Ｐゴシック" charset="0"/>
            </a:endParaRPr>
          </a:p>
        </p:txBody>
      </p:sp>
      <p:sp>
        <p:nvSpPr>
          <p:cNvPr id="62467" name="Rectangle 4"/>
          <p:cNvSpPr>
            <a:spLocks noGrp="1" noChangeArrowheads="1"/>
          </p:cNvSpPr>
          <p:nvPr>
            <p:ph type="body" idx="1"/>
          </p:nvPr>
        </p:nvSpPr>
        <p:spPr>
          <a:xfrm>
            <a:off x="5257800" y="228600"/>
            <a:ext cx="3581400" cy="3276600"/>
          </a:xfrm>
        </p:spPr>
        <p:txBody>
          <a:bodyPr/>
          <a:lstStyle/>
          <a:p>
            <a:r>
              <a:rPr lang="en-US" sz="2800">
                <a:latin typeface="Times New Roman" charset="0"/>
                <a:ea typeface="ＭＳ Ｐゴシック" charset="0"/>
                <a:cs typeface="ＭＳ Ｐゴシック" charset="0"/>
              </a:rPr>
              <a:t>Delivers 2500 rads to blood products</a:t>
            </a:r>
          </a:p>
          <a:p>
            <a:r>
              <a:rPr lang="en-US" sz="2800">
                <a:latin typeface="Times New Roman" charset="0"/>
                <a:ea typeface="ＭＳ Ｐゴシック" charset="0"/>
                <a:cs typeface="ＭＳ Ｐゴシック" charset="0"/>
              </a:rPr>
              <a:t>Reduces potential for Graft-vs-Host Disease</a:t>
            </a:r>
          </a:p>
          <a:p>
            <a:r>
              <a:rPr lang="en-US" sz="2800">
                <a:latin typeface="Times New Roman" charset="0"/>
                <a:ea typeface="ＭＳ Ｐゴシック" charset="0"/>
                <a:cs typeface="ＭＳ Ｐゴシック" charset="0"/>
              </a:rPr>
              <a:t>Essential for bone marrow transplants</a:t>
            </a:r>
            <a:endParaRPr lang="en-US">
              <a:latin typeface="Times New Roman" charset="0"/>
              <a:ea typeface="ＭＳ Ｐゴシック" charset="0"/>
              <a:cs typeface="ＭＳ Ｐゴシック" charset="0"/>
            </a:endParaRPr>
          </a:p>
        </p:txBody>
      </p:sp>
      <p:pic>
        <p:nvPicPr>
          <p:cNvPr id="62468" name="Picture 5" descr="56"/>
          <p:cNvPicPr>
            <a:picLocks noChangeAspect="1" noChangeArrowheads="1"/>
          </p:cNvPicPr>
          <p:nvPr/>
        </p:nvPicPr>
        <p:blipFill>
          <a:blip r:embed="rId3">
            <a:lum bright="12000"/>
            <a:extLst>
              <a:ext uri="{28A0092B-C50C-407E-A947-70E740481C1C}">
                <a14:useLocalDpi xmlns:a14="http://schemas.microsoft.com/office/drawing/2010/main" val="0"/>
              </a:ext>
            </a:extLst>
          </a:blip>
          <a:srcRect t="10649" r="14999"/>
          <a:stretch>
            <a:fillRect/>
          </a:stretch>
        </p:blipFill>
        <p:spPr bwMode="auto">
          <a:xfrm>
            <a:off x="5181600" y="3733800"/>
            <a:ext cx="36576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85800" y="304800"/>
            <a:ext cx="7772400" cy="1143000"/>
          </a:xfrm>
        </p:spPr>
        <p:txBody>
          <a:bodyPr/>
          <a:lstStyle/>
          <a:p>
            <a:r>
              <a:rPr lang="en-US">
                <a:latin typeface="Times New Roman" charset="0"/>
                <a:ea typeface="ＭＳ Ｐゴシック" charset="0"/>
                <a:cs typeface="ＭＳ Ｐゴシック" charset="0"/>
              </a:rPr>
              <a:t>Diagnostic  Radiology</a:t>
            </a:r>
            <a:br>
              <a:rPr lang="en-US">
                <a:latin typeface="Times New Roman" charset="0"/>
                <a:ea typeface="ＭＳ Ｐゴシック" charset="0"/>
                <a:cs typeface="ＭＳ Ｐゴシック" charset="0"/>
              </a:rPr>
            </a:br>
            <a:r>
              <a:rPr lang="en-US">
                <a:latin typeface="Times New Roman" charset="0"/>
                <a:ea typeface="ＭＳ Ｐゴシック" charset="0"/>
                <a:cs typeface="ＭＳ Ｐゴシック" charset="0"/>
              </a:rPr>
              <a:t>Modalities</a:t>
            </a:r>
          </a:p>
        </p:txBody>
      </p:sp>
      <p:sp>
        <p:nvSpPr>
          <p:cNvPr id="63490" name="Rectangle 3"/>
          <p:cNvSpPr>
            <a:spLocks noGrp="1" noChangeArrowheads="1"/>
          </p:cNvSpPr>
          <p:nvPr>
            <p:ph type="body" idx="1"/>
          </p:nvPr>
        </p:nvSpPr>
        <p:spPr>
          <a:xfrm>
            <a:off x="1676400" y="2133600"/>
            <a:ext cx="6096000" cy="3962400"/>
          </a:xfrm>
        </p:spPr>
        <p:txBody>
          <a:bodyPr/>
          <a:lstStyle/>
          <a:p>
            <a:r>
              <a:rPr lang="en-US" dirty="0">
                <a:latin typeface="Times New Roman" charset="0"/>
                <a:ea typeface="ＭＳ Ｐゴシック" charset="0"/>
                <a:cs typeface="ＭＳ Ｐゴシック" charset="0"/>
              </a:rPr>
              <a:t>X-Ray </a:t>
            </a:r>
            <a:r>
              <a:rPr lang="en-US" dirty="0" smtClean="0">
                <a:latin typeface="Times New Roman" charset="0"/>
                <a:ea typeface="ＭＳ Ｐゴシック" charset="0"/>
                <a:cs typeface="ＭＳ Ｐゴシック" charset="0"/>
              </a:rPr>
              <a:t>Radiography </a:t>
            </a:r>
          </a:p>
          <a:p>
            <a:pPr lvl="1"/>
            <a:r>
              <a:rPr lang="en-US" dirty="0" smtClean="0">
                <a:latin typeface="Times New Roman" charset="0"/>
                <a:ea typeface="ＭＳ Ｐゴシック" charset="0"/>
              </a:rPr>
              <a:t>Angiography</a:t>
            </a:r>
          </a:p>
          <a:p>
            <a:pPr lvl="1"/>
            <a:r>
              <a:rPr lang="en-US" dirty="0" smtClean="0">
                <a:latin typeface="Times New Roman" charset="0"/>
                <a:ea typeface="ＭＳ Ｐゴシック" charset="0"/>
              </a:rPr>
              <a:t>Mammography</a:t>
            </a:r>
          </a:p>
          <a:p>
            <a:pPr lvl="1"/>
            <a:r>
              <a:rPr lang="en-US" dirty="0" smtClean="0">
                <a:latin typeface="Times New Roman" charset="0"/>
                <a:ea typeface="ＭＳ Ｐゴシック" charset="0"/>
              </a:rPr>
              <a:t>Fluoroscopy</a:t>
            </a:r>
          </a:p>
          <a:p>
            <a:pPr lvl="1"/>
            <a:r>
              <a:rPr lang="en-US" dirty="0" smtClean="0">
                <a:latin typeface="Times New Roman" charset="0"/>
                <a:ea typeface="ＭＳ Ｐゴシック" charset="0"/>
              </a:rPr>
              <a:t>Cardiac Catheterization</a:t>
            </a:r>
            <a:endParaRPr lang="en-US" dirty="0" smtClean="0">
              <a:latin typeface="Times New Roman" charset="0"/>
              <a:ea typeface="ＭＳ Ｐゴシック" charset="0"/>
              <a:cs typeface="ＭＳ Ｐゴシック" charset="0"/>
            </a:endParaRPr>
          </a:p>
          <a:p>
            <a:pPr lvl="1"/>
            <a:r>
              <a:rPr lang="en-US" dirty="0" smtClean="0">
                <a:latin typeface="Times New Roman" charset="0"/>
                <a:ea typeface="ＭＳ Ｐゴシック" charset="0"/>
              </a:rPr>
              <a:t>CT </a:t>
            </a:r>
            <a:r>
              <a:rPr lang="en-US" dirty="0">
                <a:latin typeface="Times New Roman" charset="0"/>
                <a:ea typeface="ＭＳ Ｐゴシック" charset="0"/>
              </a:rPr>
              <a:t>(Computed Tomography</a:t>
            </a:r>
            <a:r>
              <a:rPr lang="en-US" dirty="0" smtClean="0">
                <a:latin typeface="Times New Roman" charset="0"/>
                <a:ea typeface="ＭＳ Ｐゴシック" charset="0"/>
              </a:rPr>
              <a:t>)</a:t>
            </a:r>
          </a:p>
          <a:p>
            <a:endParaRPr lang="en-US" dirty="0">
              <a:latin typeface="Times New Roman"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228600"/>
            <a:ext cx="7772400" cy="609600"/>
          </a:xfrm>
        </p:spPr>
        <p:txBody>
          <a:bodyPr/>
          <a:lstStyle/>
          <a:p>
            <a:r>
              <a:rPr lang="en-US" sz="3600">
                <a:latin typeface="Times New Roman" charset="0"/>
                <a:ea typeface="ＭＳ Ｐゴシック" charset="0"/>
                <a:cs typeface="ＭＳ Ｐゴシック" charset="0"/>
              </a:rPr>
              <a:t>Heart Image</a:t>
            </a:r>
          </a:p>
        </p:txBody>
      </p:sp>
      <p:sp>
        <p:nvSpPr>
          <p:cNvPr id="64514" name="Rectangle 4"/>
          <p:cNvSpPr>
            <a:spLocks noGrp="1" noChangeArrowheads="1"/>
          </p:cNvSpPr>
          <p:nvPr>
            <p:ph type="body" idx="1"/>
          </p:nvPr>
        </p:nvSpPr>
        <p:spPr>
          <a:xfrm>
            <a:off x="914400" y="990600"/>
            <a:ext cx="7543800" cy="990600"/>
          </a:xfrm>
        </p:spPr>
        <p:txBody>
          <a:bodyPr/>
          <a:lstStyle/>
          <a:p>
            <a:pPr>
              <a:lnSpc>
                <a:spcPct val="90000"/>
              </a:lnSpc>
            </a:pPr>
            <a:r>
              <a:rPr lang="en-US" sz="2800">
                <a:latin typeface="Times New Roman" charset="0"/>
                <a:ea typeface="ＭＳ Ｐゴシック" charset="0"/>
                <a:cs typeface="ＭＳ Ｐゴシック" charset="0"/>
              </a:rPr>
              <a:t>Gated study of radiolabeled cardiac muscle</a:t>
            </a:r>
          </a:p>
          <a:p>
            <a:pPr>
              <a:lnSpc>
                <a:spcPct val="90000"/>
              </a:lnSpc>
            </a:pPr>
            <a:r>
              <a:rPr lang="en-US" sz="2800">
                <a:latin typeface="Times New Roman" charset="0"/>
                <a:ea typeface="ＭＳ Ｐゴシック" charset="0"/>
                <a:cs typeface="ＭＳ Ｐゴシック" charset="0"/>
              </a:rPr>
              <a:t>Allows visualization of heart tissue viability</a:t>
            </a:r>
          </a:p>
        </p:txBody>
      </p:sp>
      <p:pic>
        <p:nvPicPr>
          <p:cNvPr id="64516" name="g_ant_rest_50%.avi" descr="Untitled:medicahersheylppt:g_ant_rest_50%.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514600" y="2286000"/>
            <a:ext cx="42291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45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4516"/>
                                        </p:tgtEl>
                                      </p:cBhvr>
                                    </p:cmd>
                                  </p:childTnLst>
                                </p:cTn>
                              </p:par>
                            </p:childTnLst>
                          </p:cTn>
                        </p:par>
                      </p:childTnLst>
                    </p:cTn>
                  </p:par>
                </p:childTnLst>
              </p:cTn>
              <p:nextCondLst>
                <p:cond evt="onClick" delay="0">
                  <p:tgtEl>
                    <p:spTgt spid="64516"/>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4516"/>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304800"/>
            <a:ext cx="7772400" cy="609600"/>
          </a:xfrm>
        </p:spPr>
        <p:txBody>
          <a:bodyPr/>
          <a:lstStyle/>
          <a:p>
            <a:r>
              <a:rPr lang="en-US" sz="3600">
                <a:latin typeface="Times New Roman" charset="0"/>
                <a:ea typeface="ＭＳ Ｐゴシック" charset="0"/>
                <a:cs typeface="ＭＳ Ｐゴシック" charset="0"/>
              </a:rPr>
              <a:t>Bone Scan with </a:t>
            </a:r>
            <a:r>
              <a:rPr lang="en-US" sz="3600" baseline="30000">
                <a:latin typeface="Times New Roman" charset="0"/>
                <a:ea typeface="ＭＳ Ｐゴシック" charset="0"/>
                <a:cs typeface="ＭＳ Ｐゴシック" charset="0"/>
              </a:rPr>
              <a:t>99m</a:t>
            </a:r>
            <a:r>
              <a:rPr lang="en-US" sz="3600">
                <a:latin typeface="Times New Roman" charset="0"/>
                <a:ea typeface="ＭＳ Ｐゴシック" charset="0"/>
                <a:cs typeface="ＭＳ Ｐゴシック" charset="0"/>
              </a:rPr>
              <a:t>Tc-HDP</a:t>
            </a:r>
          </a:p>
        </p:txBody>
      </p:sp>
      <p:sp>
        <p:nvSpPr>
          <p:cNvPr id="65538" name="Rectangle 4"/>
          <p:cNvSpPr>
            <a:spLocks noGrp="1" noChangeArrowheads="1"/>
          </p:cNvSpPr>
          <p:nvPr>
            <p:ph type="body" sz="half" idx="1"/>
          </p:nvPr>
        </p:nvSpPr>
        <p:spPr>
          <a:xfrm>
            <a:off x="1981200" y="990600"/>
            <a:ext cx="5257800" cy="990600"/>
          </a:xfrm>
        </p:spPr>
        <p:txBody>
          <a:bodyPr/>
          <a:lstStyle/>
          <a:p>
            <a:pPr>
              <a:lnSpc>
                <a:spcPct val="90000"/>
              </a:lnSpc>
            </a:pPr>
            <a:r>
              <a:rPr lang="en-US">
                <a:latin typeface="Times New Roman" charset="0"/>
                <a:ea typeface="ＭＳ Ｐゴシック" charset="0"/>
                <a:cs typeface="ＭＳ Ｐゴシック" charset="0"/>
              </a:rPr>
              <a:t>Active bone surface is labeled</a:t>
            </a:r>
          </a:p>
          <a:p>
            <a:pPr>
              <a:lnSpc>
                <a:spcPct val="90000"/>
              </a:lnSpc>
            </a:pPr>
            <a:r>
              <a:rPr lang="en-US">
                <a:latin typeface="Times New Roman" charset="0"/>
                <a:ea typeface="ＭＳ Ｐゴシック" charset="0"/>
                <a:cs typeface="ＭＳ Ｐゴシック" charset="0"/>
              </a:rPr>
              <a:t>Note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hot spots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and kidneys</a:t>
            </a:r>
            <a:endParaRPr lang="en-US">
              <a:latin typeface="Times New Roman" charset="0"/>
              <a:ea typeface="ＭＳ Ｐゴシック" charset="0"/>
              <a:cs typeface="ＭＳ Ｐゴシック" charset="0"/>
            </a:endParaRPr>
          </a:p>
        </p:txBody>
      </p:sp>
      <p:pic>
        <p:nvPicPr>
          <p:cNvPr id="65540" name="bone2.avi" descr="Untitled:medicahersheylppt:bone2.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133600" y="2209800"/>
            <a:ext cx="4808538"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554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5540"/>
                                        </p:tgtEl>
                                      </p:cBhvr>
                                    </p:cmd>
                                  </p:childTnLst>
                                </p:cTn>
                              </p:par>
                            </p:childTnLst>
                          </p:cTn>
                        </p:par>
                      </p:childTnLst>
                    </p:cTn>
                  </p:par>
                </p:childTnLst>
              </p:cTn>
              <p:nextCondLst>
                <p:cond evt="onClick" delay="0">
                  <p:tgtEl>
                    <p:spTgt spid="65540"/>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5540"/>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40"/>
          <p:cNvPicPr>
            <a:picLocks noChangeAspect="1" noChangeArrowheads="1"/>
          </p:cNvPicPr>
          <p:nvPr/>
        </p:nvPicPr>
        <p:blipFill>
          <a:blip r:embed="rId2">
            <a:lum bright="18000" contrast="-6000"/>
            <a:extLst>
              <a:ext uri="{28A0092B-C50C-407E-A947-70E740481C1C}">
                <a14:useLocalDpi xmlns:a14="http://schemas.microsoft.com/office/drawing/2010/main" val="0"/>
              </a:ext>
            </a:extLst>
          </a:blip>
          <a:srcRect/>
          <a:stretch>
            <a:fillRect/>
          </a:stretch>
        </p:blipFill>
        <p:spPr bwMode="auto">
          <a:xfrm>
            <a:off x="914400" y="1752600"/>
            <a:ext cx="7315200"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3"/>
          <p:cNvSpPr>
            <a:spLocks noGrp="1" noChangeArrowheads="1"/>
          </p:cNvSpPr>
          <p:nvPr>
            <p:ph type="title"/>
          </p:nvPr>
        </p:nvSpPr>
        <p:spPr>
          <a:xfrm>
            <a:off x="228600" y="228600"/>
            <a:ext cx="8686800" cy="685800"/>
          </a:xfrm>
        </p:spPr>
        <p:txBody>
          <a:bodyPr/>
          <a:lstStyle/>
          <a:p>
            <a:r>
              <a:rPr lang="en-US" sz="3600">
                <a:latin typeface="Times New Roman" charset="0"/>
                <a:ea typeface="ＭＳ Ｐゴシック" charset="0"/>
                <a:cs typeface="ＭＳ Ｐゴシック" charset="0"/>
              </a:rPr>
              <a:t>Nuc Med &amp; Radiographic Images Compared</a:t>
            </a:r>
          </a:p>
        </p:txBody>
      </p:sp>
      <p:sp>
        <p:nvSpPr>
          <p:cNvPr id="66563" name="Rectangle 4"/>
          <p:cNvSpPr>
            <a:spLocks noGrp="1" noChangeArrowheads="1"/>
          </p:cNvSpPr>
          <p:nvPr>
            <p:ph type="body" sz="half" idx="1"/>
          </p:nvPr>
        </p:nvSpPr>
        <p:spPr>
          <a:xfrm>
            <a:off x="228600" y="990600"/>
            <a:ext cx="4495800" cy="609600"/>
          </a:xfrm>
        </p:spPr>
        <p:txBody>
          <a:bodyPr/>
          <a:lstStyle/>
          <a:p>
            <a:pPr>
              <a:lnSpc>
                <a:spcPct val="90000"/>
              </a:lnSpc>
            </a:pPr>
            <a:r>
              <a:rPr lang="en-US" sz="2400">
                <a:latin typeface="Times New Roman" charset="0"/>
                <a:ea typeface="ＭＳ Ｐゴシック" charset="0"/>
                <a:cs typeface="ＭＳ Ｐゴシック" charset="0"/>
              </a:rPr>
              <a:t>Metabolic hotspots highlighted – possibly cancerous</a:t>
            </a:r>
          </a:p>
        </p:txBody>
      </p:sp>
      <p:sp>
        <p:nvSpPr>
          <p:cNvPr id="66564" name="Rectangle 5"/>
          <p:cNvSpPr>
            <a:spLocks noGrp="1" noChangeArrowheads="1"/>
          </p:cNvSpPr>
          <p:nvPr>
            <p:ph type="body" sz="half" idx="2"/>
          </p:nvPr>
        </p:nvSpPr>
        <p:spPr>
          <a:xfrm>
            <a:off x="4800600" y="990600"/>
            <a:ext cx="4114800" cy="609600"/>
          </a:xfrm>
        </p:spPr>
        <p:txBody>
          <a:bodyPr/>
          <a:lstStyle/>
          <a:p>
            <a:pPr>
              <a:lnSpc>
                <a:spcPct val="90000"/>
              </a:lnSpc>
            </a:pPr>
            <a:r>
              <a:rPr lang="en-US" sz="2400">
                <a:latin typeface="Times New Roman" charset="0"/>
                <a:ea typeface="ＭＳ Ｐゴシック" charset="0"/>
                <a:cs typeface="ＭＳ Ｐゴシック" charset="0"/>
              </a:rPr>
              <a:t>X-ray image shows break, but no metabolic information</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p:cNvSpPr>
            <a:spLocks noGrp="1" noChangeArrowheads="1"/>
          </p:cNvSpPr>
          <p:nvPr>
            <p:ph type="title"/>
          </p:nvPr>
        </p:nvSpPr>
        <p:spPr>
          <a:xfrm>
            <a:off x="762000" y="304800"/>
            <a:ext cx="7772400" cy="1143000"/>
          </a:xfrm>
        </p:spPr>
        <p:txBody>
          <a:bodyPr/>
          <a:lstStyle/>
          <a:p>
            <a:r>
              <a:rPr lang="en-US" sz="3600">
                <a:latin typeface="Times New Roman" charset="0"/>
                <a:ea typeface="ＭＳ Ｐゴシック" charset="0"/>
                <a:cs typeface="ＭＳ Ｐゴシック" charset="0"/>
              </a:rPr>
              <a:t>The New(er) Kid on the Block:  PET  Positron Emission Tomography</a:t>
            </a:r>
          </a:p>
        </p:txBody>
      </p:sp>
      <p:sp>
        <p:nvSpPr>
          <p:cNvPr id="67586" name="Rectangle 8"/>
          <p:cNvSpPr>
            <a:spLocks noGrp="1" noChangeArrowheads="1"/>
          </p:cNvSpPr>
          <p:nvPr>
            <p:ph type="body" idx="1"/>
          </p:nvPr>
        </p:nvSpPr>
        <p:spPr>
          <a:xfrm>
            <a:off x="990600" y="4876800"/>
            <a:ext cx="7620000" cy="1371600"/>
          </a:xfrm>
        </p:spPr>
        <p:txBody>
          <a:bodyPr/>
          <a:lstStyle/>
          <a:p>
            <a:r>
              <a:rPr lang="en-US" sz="2800" baseline="30000">
                <a:latin typeface="Times New Roman" charset="0"/>
                <a:ea typeface="ＭＳ Ｐゴシック" charset="0"/>
                <a:cs typeface="ＭＳ Ｐゴシック" charset="0"/>
              </a:rPr>
              <a:t>18</a:t>
            </a:r>
            <a:r>
              <a:rPr lang="en-US" sz="2800">
                <a:latin typeface="Times New Roman" charset="0"/>
                <a:ea typeface="ＭＳ Ｐゴシック" charset="0"/>
                <a:cs typeface="ＭＳ Ｐゴシック" charset="0"/>
              </a:rPr>
              <a:t>FDG Images of a normal vs. an epileptic brain</a:t>
            </a:r>
          </a:p>
          <a:p>
            <a:r>
              <a:rPr lang="en-US" sz="2800">
                <a:latin typeface="Times New Roman" charset="0"/>
                <a:ea typeface="ＭＳ Ｐゴシック" charset="0"/>
                <a:cs typeface="ＭＳ Ｐゴシック" charset="0"/>
              </a:rPr>
              <a:t>Rapidly growing in popularity for tumor imaging</a:t>
            </a:r>
          </a:p>
        </p:txBody>
      </p:sp>
      <p:pic>
        <p:nvPicPr>
          <p:cNvPr id="675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25622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24384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Rectangle 2"/>
          <p:cNvSpPr>
            <a:spLocks noGrp="1" noChangeArrowheads="1"/>
          </p:cNvSpPr>
          <p:nvPr>
            <p:ph type="body" idx="1"/>
          </p:nvPr>
        </p:nvSpPr>
        <p:spPr>
          <a:xfrm>
            <a:off x="1219200" y="1524000"/>
            <a:ext cx="7010400" cy="1752600"/>
          </a:xfrm>
        </p:spPr>
        <p:txBody>
          <a:bodyPr/>
          <a:lstStyle/>
          <a:p>
            <a:r>
              <a:rPr lang="en-US" sz="2400">
                <a:latin typeface="Times New Roman" charset="0"/>
                <a:ea typeface="ＭＳ Ｐゴシック" charset="0"/>
                <a:cs typeface="ＭＳ Ｐゴシック" charset="0"/>
              </a:rPr>
              <a:t>p</a:t>
            </a:r>
            <a:r>
              <a:rPr lang="en-US" sz="2400" baseline="30000">
                <a:latin typeface="Tahoma" charset="0"/>
                <a:ea typeface="ＭＳ Ｐゴシック" charset="0"/>
                <a:cs typeface="ＭＳ Ｐゴシック" charset="0"/>
              </a:rPr>
              <a:t>+</a:t>
            </a:r>
            <a:r>
              <a:rPr lang="en-US" sz="2400">
                <a:latin typeface="Tahoma" charset="0"/>
                <a:ea typeface="ＭＳ Ｐゴシック" charset="0"/>
                <a:cs typeface="ＭＳ Ｐゴシック" charset="0"/>
              </a:rPr>
              <a:t> </a:t>
            </a:r>
            <a:r>
              <a:rPr lang="en-US" sz="2400">
                <a:latin typeface="Wingdings" charset="0"/>
                <a:ea typeface="ＭＳ Ｐゴシック" charset="0"/>
                <a:cs typeface="ＭＳ Ｐゴシック" charset="0"/>
              </a:rPr>
              <a:t>à</a:t>
            </a:r>
            <a:r>
              <a:rPr lang="en-US" sz="2400">
                <a:latin typeface="Tahoma" charset="0"/>
                <a:ea typeface="ＭＳ Ｐゴシック" charset="0"/>
                <a:cs typeface="ＭＳ Ｐゴシック" charset="0"/>
              </a:rPr>
              <a:t> </a:t>
            </a:r>
            <a:r>
              <a:rPr lang="en-US" sz="2400">
                <a:latin typeface="Times New Roman" charset="0"/>
                <a:ea typeface="ＭＳ Ｐゴシック" charset="0"/>
                <a:cs typeface="ＭＳ Ｐゴシック" charset="0"/>
              </a:rPr>
              <a:t>n</a:t>
            </a:r>
            <a:r>
              <a:rPr lang="en-US" sz="2400" baseline="30000">
                <a:latin typeface="Times New Roman" charset="0"/>
                <a:ea typeface="ＭＳ Ｐゴシック" charset="0"/>
                <a:cs typeface="ＭＳ Ｐゴシック" charset="0"/>
              </a:rPr>
              <a:t>0</a:t>
            </a:r>
            <a:r>
              <a:rPr lang="en-US" sz="2400">
                <a:latin typeface="Tahoma" charset="0"/>
                <a:ea typeface="ＭＳ Ｐゴシック" charset="0"/>
                <a:cs typeface="ＭＳ Ｐゴシック" charset="0"/>
              </a:rPr>
              <a:t> + </a:t>
            </a:r>
            <a:r>
              <a:rPr lang="en-US" sz="2400">
                <a:latin typeface="Times New Roman" charset="0"/>
                <a:ea typeface="ＭＳ Ｐゴシック" charset="0"/>
                <a:cs typeface="ＭＳ Ｐゴシック" charset="0"/>
              </a:rPr>
              <a:t>e</a:t>
            </a:r>
            <a:r>
              <a:rPr lang="en-US" sz="2400" baseline="30000">
                <a:latin typeface="Tahoma" charset="0"/>
                <a:ea typeface="ＭＳ Ｐゴシック" charset="0"/>
                <a:cs typeface="ＭＳ Ｐゴシック" charset="0"/>
              </a:rPr>
              <a:t>+</a:t>
            </a:r>
            <a:r>
              <a:rPr lang="en-US" sz="2400">
                <a:latin typeface="Tahoma" charset="0"/>
                <a:ea typeface="ＭＳ Ｐゴシック" charset="0"/>
                <a:cs typeface="ＭＳ Ｐゴシック" charset="0"/>
              </a:rPr>
              <a:t> + </a:t>
            </a:r>
            <a:r>
              <a:rPr lang="en-US" sz="2400">
                <a:latin typeface="Symbol" charset="0"/>
                <a:ea typeface="ＭＳ Ｐゴシック" charset="0"/>
                <a:cs typeface="ＭＳ Ｐゴシック" charset="0"/>
              </a:rPr>
              <a:t>n</a:t>
            </a:r>
            <a:endParaRPr lang="en-US" sz="2400">
              <a:latin typeface="Tahoma" charset="0"/>
              <a:ea typeface="ＭＳ Ｐゴシック" charset="0"/>
              <a:cs typeface="ＭＳ Ｐゴシック" charset="0"/>
            </a:endParaRPr>
          </a:p>
          <a:p>
            <a:r>
              <a:rPr lang="en-US" sz="2400">
                <a:latin typeface="Times New Roman" charset="0"/>
                <a:ea typeface="ＭＳ Ｐゴシック" charset="0"/>
                <a:cs typeface="ＭＳ Ｐゴシック" charset="0"/>
              </a:rPr>
              <a:t>Positron escapes the nucleus</a:t>
            </a:r>
          </a:p>
          <a:p>
            <a:r>
              <a:rPr lang="en-US" sz="2400">
                <a:latin typeface="Times New Roman" charset="0"/>
                <a:ea typeface="ＭＳ Ｐゴシック" charset="0"/>
                <a:cs typeface="ＭＳ Ｐゴシック" charset="0"/>
              </a:rPr>
              <a:t>Two oppositely directed photons result from the annihilation of the positron with an electron</a:t>
            </a:r>
          </a:p>
        </p:txBody>
      </p:sp>
      <p:sp>
        <p:nvSpPr>
          <p:cNvPr id="68610" name="Rectangle 3"/>
          <p:cNvSpPr>
            <a:spLocks noGrp="1" noChangeArrowheads="1"/>
          </p:cNvSpPr>
          <p:nvPr>
            <p:ph type="title"/>
          </p:nvPr>
        </p:nvSpPr>
        <p:spPr>
          <a:xfrm>
            <a:off x="304800" y="228600"/>
            <a:ext cx="8534400" cy="1143000"/>
          </a:xfrm>
        </p:spPr>
        <p:txBody>
          <a:bodyPr/>
          <a:lstStyle/>
          <a:p>
            <a:r>
              <a:rPr lang="en-US" sz="3600">
                <a:latin typeface="Times New Roman" charset="0"/>
                <a:ea typeface="ＭＳ Ｐゴシック" charset="0"/>
                <a:cs typeface="ＭＳ Ｐゴシック" charset="0"/>
              </a:rPr>
              <a:t>Positron Decay</a:t>
            </a:r>
            <a:br>
              <a:rPr lang="en-US" sz="3600">
                <a:latin typeface="Times New Roman" charset="0"/>
                <a:ea typeface="ＭＳ Ｐゴシック" charset="0"/>
                <a:cs typeface="ＭＳ Ｐゴシック" charset="0"/>
              </a:rPr>
            </a:br>
            <a:r>
              <a:rPr lang="en-US" sz="3600">
                <a:latin typeface="Times New Roman" charset="0"/>
                <a:ea typeface="ＭＳ Ｐゴシック" charset="0"/>
                <a:cs typeface="ＭＳ Ｐゴシック" charset="0"/>
              </a:rPr>
              <a:t> and Coincidence Photon Detection</a:t>
            </a:r>
          </a:p>
        </p:txBody>
      </p:sp>
      <p:pic>
        <p:nvPicPr>
          <p:cNvPr id="68611" name="Picture 5" descr="PET True Coincidence"/>
          <p:cNvPicPr>
            <a:picLocks noChangeAspect="1" noChangeArrowheads="1"/>
          </p:cNvPicPr>
          <p:nvPr/>
        </p:nvPicPr>
        <p:blipFill>
          <a:blip r:embed="rId3">
            <a:extLst>
              <a:ext uri="{28A0092B-C50C-407E-A947-70E740481C1C}">
                <a14:useLocalDpi xmlns:a14="http://schemas.microsoft.com/office/drawing/2010/main" val="0"/>
              </a:ext>
            </a:extLst>
          </a:blip>
          <a:srcRect l="7788" t="8327" r="11249" b="13777"/>
          <a:stretch>
            <a:fillRect/>
          </a:stretch>
        </p:blipFill>
        <p:spPr bwMode="auto">
          <a:xfrm>
            <a:off x="5181600" y="3276600"/>
            <a:ext cx="37306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6"/>
          <p:cNvSpPr txBox="1">
            <a:spLocks noChangeArrowheads="1"/>
          </p:cNvSpPr>
          <p:nvPr/>
        </p:nvSpPr>
        <p:spPr bwMode="auto">
          <a:xfrm>
            <a:off x="4495800" y="6122988"/>
            <a:ext cx="462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PET Scanner Coincidence Detectors</a:t>
            </a:r>
          </a:p>
        </p:txBody>
      </p:sp>
      <p:grpSp>
        <p:nvGrpSpPr>
          <p:cNvPr id="68613" name="Group 2"/>
          <p:cNvGrpSpPr>
            <a:grpSpLocks/>
          </p:cNvGrpSpPr>
          <p:nvPr/>
        </p:nvGrpSpPr>
        <p:grpSpPr bwMode="auto">
          <a:xfrm>
            <a:off x="228600" y="3276600"/>
            <a:ext cx="4724400" cy="2714625"/>
            <a:chOff x="228600" y="3276600"/>
            <a:chExt cx="4724400" cy="2714625"/>
          </a:xfrm>
        </p:grpSpPr>
        <p:pic>
          <p:nvPicPr>
            <p:cNvPr id="68614" name="Picture 4" descr="PET Annihilation Radiation"/>
            <p:cNvPicPr>
              <a:picLocks noChangeAspect="1" noChangeArrowheads="1"/>
            </p:cNvPicPr>
            <p:nvPr/>
          </p:nvPicPr>
          <p:blipFill>
            <a:blip r:embed="rId4">
              <a:extLst>
                <a:ext uri="{28A0092B-C50C-407E-A947-70E740481C1C}">
                  <a14:useLocalDpi xmlns:a14="http://schemas.microsoft.com/office/drawing/2010/main" val="0"/>
                </a:ext>
              </a:extLst>
            </a:blip>
            <a:srcRect l="6351" r="4440"/>
            <a:stretch>
              <a:fillRect/>
            </a:stretch>
          </p:blipFill>
          <p:spPr bwMode="auto">
            <a:xfrm>
              <a:off x="228600" y="3276600"/>
              <a:ext cx="47244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TextBox 1"/>
            <p:cNvSpPr txBox="1">
              <a:spLocks noChangeArrowheads="1"/>
            </p:cNvSpPr>
            <p:nvPr/>
          </p:nvSpPr>
          <p:spPr bwMode="auto">
            <a:xfrm>
              <a:off x="3200400" y="3578423"/>
              <a:ext cx="983024"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solidFill>
                    <a:srgbClr val="000000"/>
                  </a:solidFill>
                  <a:latin typeface="Arial" charset="0"/>
                  <a:cs typeface="Arial" charset="0"/>
                </a:rPr>
                <a:t>Negatron-</a:t>
              </a:r>
            </a:p>
          </p:txBody>
        </p: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700088" y="457200"/>
            <a:ext cx="7772400" cy="990600"/>
          </a:xfrm>
        </p:spPr>
        <p:txBody>
          <a:bodyPr/>
          <a:lstStyle/>
          <a:p>
            <a:r>
              <a:rPr lang="en-US">
                <a:latin typeface="Times New Roman" charset="0"/>
                <a:ea typeface="ＭＳ Ｐゴシック" charset="0"/>
                <a:cs typeface="ＭＳ Ｐゴシック" charset="0"/>
              </a:rPr>
              <a:t>Uses of Alpha Radiation</a:t>
            </a:r>
          </a:p>
        </p:txBody>
      </p:sp>
      <p:graphicFrame>
        <p:nvGraphicFramePr>
          <p:cNvPr id="21506" name="Object 2"/>
          <p:cNvGraphicFramePr>
            <a:graphicFrameLocks noGrp="1" noChangeAspect="1"/>
          </p:cNvGraphicFramePr>
          <p:nvPr>
            <p:ph type="clipArt" sz="half" idx="2"/>
          </p:nvPr>
        </p:nvGraphicFramePr>
        <p:xfrm>
          <a:off x="4108450" y="1920875"/>
          <a:ext cx="2438400" cy="1308100"/>
        </p:xfrm>
        <a:graphic>
          <a:graphicData uri="http://schemas.openxmlformats.org/presentationml/2006/ole">
            <mc:AlternateContent xmlns:mc="http://schemas.openxmlformats.org/markup-compatibility/2006">
              <mc:Choice xmlns:v="urn:schemas-microsoft-com:vml" Requires="v">
                <p:oleObj spid="_x0000_s21538" name="Microsoft ClipArt Gallery" r:id="rId3" imgW="2489200" imgH="1257300" progId="MS_ClipArt_Gallery">
                  <p:embed/>
                </p:oleObj>
              </mc:Choice>
              <mc:Fallback>
                <p:oleObj name="Microsoft ClipArt Gallery" r:id="rId3" imgW="2489200" imgH="1257300" progId="MS_ClipArt_Gallery">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450" y="1920875"/>
                        <a:ext cx="24384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7" name="Line 4"/>
          <p:cNvSpPr>
            <a:spLocks noChangeShapeType="1"/>
          </p:cNvSpPr>
          <p:nvPr/>
        </p:nvSpPr>
        <p:spPr bwMode="auto">
          <a:xfrm>
            <a:off x="0" y="1219200"/>
            <a:ext cx="9144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8" name="Text Box 5"/>
          <p:cNvSpPr txBox="1">
            <a:spLocks noChangeArrowheads="1"/>
          </p:cNvSpPr>
          <p:nvPr/>
        </p:nvSpPr>
        <p:spPr bwMode="auto">
          <a:xfrm>
            <a:off x="381000" y="1600200"/>
            <a:ext cx="41148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4000">
                <a:latin typeface="Times" charset="0"/>
              </a:rPr>
              <a:t>• Pacemakers</a:t>
            </a:r>
            <a:r>
              <a:rPr lang="en-US" sz="1400">
                <a:latin typeface="Times" charset="0"/>
              </a:rPr>
              <a:t> (Older models)</a:t>
            </a:r>
            <a:endParaRPr lang="en-US" sz="4000">
              <a:latin typeface="Times" charset="0"/>
            </a:endParaRPr>
          </a:p>
          <a:p>
            <a:pPr>
              <a:spcBef>
                <a:spcPct val="50000"/>
              </a:spcBef>
            </a:pPr>
            <a:r>
              <a:rPr lang="en-US" sz="4000">
                <a:latin typeface="Times" charset="0"/>
              </a:rPr>
              <a:t>• Airplanes</a:t>
            </a:r>
          </a:p>
          <a:p>
            <a:pPr>
              <a:spcBef>
                <a:spcPct val="50000"/>
              </a:spcBef>
            </a:pPr>
            <a:r>
              <a:rPr lang="en-US" sz="4000">
                <a:latin typeface="Times" charset="0"/>
              </a:rPr>
              <a:t>• Copy Machines</a:t>
            </a:r>
          </a:p>
          <a:p>
            <a:pPr>
              <a:spcBef>
                <a:spcPct val="50000"/>
              </a:spcBef>
            </a:pPr>
            <a:r>
              <a:rPr lang="en-US" sz="4000">
                <a:latin typeface="Times" charset="0"/>
              </a:rPr>
              <a:t>•Smoke Detectors</a:t>
            </a:r>
          </a:p>
          <a:p>
            <a:pPr>
              <a:spcBef>
                <a:spcPct val="50000"/>
              </a:spcBef>
            </a:pPr>
            <a:r>
              <a:rPr lang="en-US" sz="4000">
                <a:latin typeface="Times" charset="0"/>
              </a:rPr>
              <a:t>•Space exploration</a:t>
            </a:r>
            <a:endParaRPr lang="en-US">
              <a:latin typeface="Times" charset="0"/>
            </a:endParaRPr>
          </a:p>
          <a:p>
            <a:pPr>
              <a:spcBef>
                <a:spcPct val="50000"/>
              </a:spcBef>
            </a:pPr>
            <a:r>
              <a:rPr lang="en-US">
                <a:latin typeface="Times" charset="0"/>
              </a:rPr>
              <a:t> </a:t>
            </a:r>
          </a:p>
        </p:txBody>
      </p:sp>
      <p:graphicFrame>
        <p:nvGraphicFramePr>
          <p:cNvPr id="21509" name="Object 3"/>
          <p:cNvGraphicFramePr>
            <a:graphicFrameLocks noChangeAspect="1"/>
          </p:cNvGraphicFramePr>
          <p:nvPr/>
        </p:nvGraphicFramePr>
        <p:xfrm>
          <a:off x="6858000" y="1676400"/>
          <a:ext cx="1905000" cy="1609725"/>
        </p:xfrm>
        <a:graphic>
          <a:graphicData uri="http://schemas.openxmlformats.org/presentationml/2006/ole">
            <mc:AlternateContent xmlns:mc="http://schemas.openxmlformats.org/markup-compatibility/2006">
              <mc:Choice xmlns:v="urn:schemas-microsoft-com:vml" Requires="v">
                <p:oleObj spid="_x0000_s21539" name="Microsoft ClipArt Gallery" r:id="rId5" imgW="1219200" imgH="1231900" progId="MS_ClipArt_Gallery">
                  <p:embed/>
                </p:oleObj>
              </mc:Choice>
              <mc:Fallback>
                <p:oleObj name="Microsoft ClipArt Gallery" r:id="rId5" imgW="1219200" imgH="1231900" progId="MS_ClipArt_Gallery">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676400"/>
                        <a:ext cx="1905000" cy="160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10" name="Object 4"/>
          <p:cNvGraphicFramePr>
            <a:graphicFrameLocks noChangeAspect="1"/>
          </p:cNvGraphicFramePr>
          <p:nvPr/>
        </p:nvGraphicFramePr>
        <p:xfrm>
          <a:off x="6546850" y="4343400"/>
          <a:ext cx="2438400" cy="2133600"/>
        </p:xfrm>
        <a:graphic>
          <a:graphicData uri="http://schemas.openxmlformats.org/presentationml/2006/ole">
            <mc:AlternateContent xmlns:mc="http://schemas.openxmlformats.org/markup-compatibility/2006">
              <mc:Choice xmlns:v="urn:schemas-microsoft-com:vml" Requires="v">
                <p:oleObj spid="_x0000_s21540" name="Microsoft ClipArt Gallery" r:id="rId7" imgW="2882900" imgH="3416300" progId="MS_ClipArt_Gallery">
                  <p:embed/>
                </p:oleObj>
              </mc:Choice>
              <mc:Fallback>
                <p:oleObj name="Microsoft ClipArt Gallery" r:id="rId7" imgW="2882900" imgH="3416300" progId="MS_ClipArt_Gallery">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6850" y="4343400"/>
                        <a:ext cx="24384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11" name="Object 5"/>
          <p:cNvGraphicFramePr>
            <a:graphicFrameLocks noChangeAspect="1"/>
          </p:cNvGraphicFramePr>
          <p:nvPr/>
        </p:nvGraphicFramePr>
        <p:xfrm>
          <a:off x="4648200" y="3228975"/>
          <a:ext cx="1600200" cy="1755775"/>
        </p:xfrm>
        <a:graphic>
          <a:graphicData uri="http://schemas.openxmlformats.org/presentationml/2006/ole">
            <mc:AlternateContent xmlns:mc="http://schemas.openxmlformats.org/markup-compatibility/2006">
              <mc:Choice xmlns:v="urn:schemas-microsoft-com:vml" Requires="v">
                <p:oleObj spid="_x0000_s21541" name="Microsoft ClipArt Gallery" r:id="rId9" imgW="4813300" imgH="4102100" progId="MS_ClipArt_Gallery">
                  <p:embed/>
                </p:oleObj>
              </mc:Choice>
              <mc:Fallback>
                <p:oleObj name="Microsoft ClipArt Gallery" r:id="rId9" imgW="4813300" imgH="4102100" progId="MS_ClipArt_Gallery">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228975"/>
                        <a:ext cx="1600200" cy="175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1512" name="AutoShape 9"/>
          <p:cNvSpPr>
            <a:spLocks noChangeArrowheads="1"/>
          </p:cNvSpPr>
          <p:nvPr/>
        </p:nvSpPr>
        <p:spPr bwMode="auto">
          <a:xfrm>
            <a:off x="4648200" y="3200400"/>
            <a:ext cx="1600200" cy="1752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562" y="15926"/>
                </a:moveTo>
                <a:cubicBezTo>
                  <a:pt x="18680" y="14451"/>
                  <a:pt x="19286" y="12651"/>
                  <a:pt x="19286" y="10800"/>
                </a:cubicBezTo>
                <a:cubicBezTo>
                  <a:pt x="19286" y="6113"/>
                  <a:pt x="15486" y="2314"/>
                  <a:pt x="10800" y="2314"/>
                </a:cubicBezTo>
                <a:cubicBezTo>
                  <a:pt x="8948" y="2313"/>
                  <a:pt x="7148" y="2919"/>
                  <a:pt x="5673" y="4037"/>
                </a:cubicBezTo>
                <a:lnTo>
                  <a:pt x="17562" y="15926"/>
                </a:lnTo>
                <a:close/>
                <a:moveTo>
                  <a:pt x="4037" y="5673"/>
                </a:moveTo>
                <a:cubicBezTo>
                  <a:pt x="2919" y="7148"/>
                  <a:pt x="2313" y="8948"/>
                  <a:pt x="2313" y="10799"/>
                </a:cubicBezTo>
                <a:cubicBezTo>
                  <a:pt x="2314" y="15486"/>
                  <a:pt x="6113" y="19286"/>
                  <a:pt x="10800" y="19286"/>
                </a:cubicBezTo>
                <a:cubicBezTo>
                  <a:pt x="12651" y="19286"/>
                  <a:pt x="14451" y="18680"/>
                  <a:pt x="15926" y="17562"/>
                </a:cubicBezTo>
                <a:lnTo>
                  <a:pt x="4037" y="5673"/>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685800" y="381000"/>
            <a:ext cx="7772400" cy="838200"/>
          </a:xfrm>
        </p:spPr>
        <p:txBody>
          <a:bodyPr/>
          <a:lstStyle/>
          <a:p>
            <a:r>
              <a:rPr lang="en-US" sz="4000" baseline="30000">
                <a:latin typeface="Times New Roman" charset="0"/>
                <a:ea typeface="ＭＳ Ｐゴシック" charset="0"/>
                <a:cs typeface="ＭＳ Ｐゴシック" charset="0"/>
              </a:rPr>
              <a:t>18</a:t>
            </a:r>
            <a:r>
              <a:rPr lang="en-US" sz="4000">
                <a:latin typeface="Times New Roman" charset="0"/>
                <a:ea typeface="ＭＳ Ｐゴシック" charset="0"/>
                <a:cs typeface="ＭＳ Ｐゴシック" charset="0"/>
              </a:rPr>
              <a:t>FDG</a:t>
            </a:r>
          </a:p>
        </p:txBody>
      </p:sp>
      <p:sp>
        <p:nvSpPr>
          <p:cNvPr id="70658" name="Rectangle 3"/>
          <p:cNvSpPr>
            <a:spLocks noGrp="1" noChangeArrowheads="1"/>
          </p:cNvSpPr>
          <p:nvPr>
            <p:ph type="body" idx="1"/>
          </p:nvPr>
        </p:nvSpPr>
        <p:spPr>
          <a:xfrm>
            <a:off x="685800" y="1600200"/>
            <a:ext cx="7772400" cy="4495800"/>
          </a:xfrm>
        </p:spPr>
        <p:txBody>
          <a:bodyPr/>
          <a:lstStyle/>
          <a:p>
            <a:pPr>
              <a:lnSpc>
                <a:spcPct val="90000"/>
              </a:lnSpc>
            </a:pPr>
            <a:r>
              <a:rPr lang="en-US" u="sng">
                <a:latin typeface="Times New Roman" charset="0"/>
                <a:ea typeface="ＭＳ Ｐゴシック" charset="0"/>
                <a:cs typeface="ＭＳ Ｐゴシック" charset="0"/>
              </a:rPr>
              <a:t>F</a:t>
            </a:r>
            <a:r>
              <a:rPr lang="en-US">
                <a:latin typeface="Times New Roman" charset="0"/>
                <a:ea typeface="ＭＳ Ｐゴシック" charset="0"/>
                <a:cs typeface="ＭＳ Ｐゴシック" charset="0"/>
              </a:rPr>
              <a:t>luoro</a:t>
            </a:r>
            <a:r>
              <a:rPr lang="en-US" u="sng">
                <a:latin typeface="Times New Roman" charset="0"/>
                <a:ea typeface="ＭＳ Ｐゴシック" charset="0"/>
                <a:cs typeface="ＭＳ Ｐゴシック" charset="0"/>
              </a:rPr>
              <a:t>d</a:t>
            </a:r>
            <a:r>
              <a:rPr lang="en-US">
                <a:latin typeface="Times New Roman" charset="0"/>
                <a:ea typeface="ＭＳ Ｐゴシック" charset="0"/>
                <a:cs typeface="ＭＳ Ｐゴシック" charset="0"/>
              </a:rPr>
              <a:t>eoxy</a:t>
            </a:r>
            <a:r>
              <a:rPr lang="en-US" u="sng">
                <a:latin typeface="Times New Roman" charset="0"/>
                <a:ea typeface="ＭＳ Ｐゴシック" charset="0"/>
                <a:cs typeface="ＭＳ Ｐゴシック" charset="0"/>
              </a:rPr>
              <a:t>g</a:t>
            </a:r>
            <a:r>
              <a:rPr lang="en-US">
                <a:latin typeface="Times New Roman" charset="0"/>
                <a:ea typeface="ＭＳ Ｐゴシック" charset="0"/>
                <a:cs typeface="ＭＳ Ｐゴシック" charset="0"/>
              </a:rPr>
              <a:t>lucose</a:t>
            </a:r>
          </a:p>
          <a:p>
            <a:pPr>
              <a:lnSpc>
                <a:spcPct val="90000"/>
              </a:lnSpc>
            </a:pPr>
            <a:endParaRPr lang="en-US">
              <a:latin typeface="Times New Roman" charset="0"/>
              <a:ea typeface="ＭＳ Ｐゴシック" charset="0"/>
              <a:cs typeface="ＭＳ Ｐゴシック" charset="0"/>
            </a:endParaRPr>
          </a:p>
          <a:p>
            <a:pPr>
              <a:lnSpc>
                <a:spcPct val="90000"/>
              </a:lnSpc>
            </a:pPr>
            <a:r>
              <a:rPr lang="en-US">
                <a:latin typeface="Times New Roman" charset="0"/>
                <a:ea typeface="ＭＳ Ｐゴシック" charset="0"/>
                <a:cs typeface="ＭＳ Ｐゴシック" charset="0"/>
              </a:rPr>
              <a:t>Most commonly used PET radiocompound</a:t>
            </a:r>
          </a:p>
          <a:p>
            <a:pPr>
              <a:lnSpc>
                <a:spcPct val="90000"/>
              </a:lnSpc>
            </a:pPr>
            <a:endParaRPr lang="en-US">
              <a:latin typeface="Times New Roman" charset="0"/>
              <a:ea typeface="ＭＳ Ｐゴシック" charset="0"/>
              <a:cs typeface="ＭＳ Ｐゴシック" charset="0"/>
            </a:endParaRPr>
          </a:p>
          <a:p>
            <a:pPr>
              <a:lnSpc>
                <a:spcPct val="90000"/>
              </a:lnSpc>
            </a:pPr>
            <a:r>
              <a:rPr lang="en-US">
                <a:latin typeface="Times New Roman" charset="0"/>
                <a:ea typeface="ＭＳ Ｐゴシック" charset="0"/>
                <a:cs typeface="ＭＳ Ｐゴシック" charset="0"/>
              </a:rPr>
              <a:t>A glucose analog, useful for</a:t>
            </a:r>
          </a:p>
          <a:p>
            <a:pPr lvl="1">
              <a:lnSpc>
                <a:spcPct val="90000"/>
              </a:lnSpc>
            </a:pPr>
            <a:r>
              <a:rPr lang="en-US">
                <a:latin typeface="Times New Roman" charset="0"/>
                <a:ea typeface="ＭＳ Ｐゴシック" charset="0"/>
              </a:rPr>
              <a:t>Differentiating malignant from benign tumors</a:t>
            </a:r>
          </a:p>
          <a:p>
            <a:pPr lvl="1">
              <a:lnSpc>
                <a:spcPct val="90000"/>
              </a:lnSpc>
            </a:pPr>
            <a:r>
              <a:rPr lang="en-US">
                <a:latin typeface="Times New Roman" charset="0"/>
                <a:ea typeface="ＭＳ Ｐゴシック" charset="0"/>
              </a:rPr>
              <a:t>Differentiating scar from viable myocardial tissue</a:t>
            </a:r>
          </a:p>
          <a:p>
            <a:pPr lvl="1">
              <a:lnSpc>
                <a:spcPct val="90000"/>
              </a:lnSpc>
            </a:pPr>
            <a:r>
              <a:rPr lang="en-US">
                <a:latin typeface="Times New Roman" charset="0"/>
                <a:ea typeface="ＭＳ Ｐゴシック" charset="0"/>
              </a:rPr>
              <a:t>Brain function studies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47700" y="158750"/>
            <a:ext cx="7772400" cy="717550"/>
          </a:xfrm>
        </p:spPr>
        <p:txBody>
          <a:bodyPr/>
          <a:lstStyle/>
          <a:p>
            <a:r>
              <a:rPr lang="en-US" sz="3600">
                <a:latin typeface="Times New Roman" charset="0"/>
                <a:ea typeface="ＭＳ Ｐゴシック" charset="0"/>
                <a:cs typeface="ＭＳ Ｐゴシック" charset="0"/>
              </a:rPr>
              <a:t>Cerebral Glucose Metabolism</a:t>
            </a:r>
          </a:p>
        </p:txBody>
      </p:sp>
      <p:sp>
        <p:nvSpPr>
          <p:cNvPr id="71682" name="Rectangle 3"/>
          <p:cNvSpPr>
            <a:spLocks noGrp="1" noChangeArrowheads="1"/>
          </p:cNvSpPr>
          <p:nvPr>
            <p:ph type="body" idx="1"/>
          </p:nvPr>
        </p:nvSpPr>
        <p:spPr>
          <a:xfrm>
            <a:off x="0" y="5029200"/>
            <a:ext cx="9144000" cy="1460500"/>
          </a:xfrm>
        </p:spPr>
        <p:txBody>
          <a:bodyPr/>
          <a:lstStyle/>
          <a:p>
            <a:r>
              <a:rPr lang="en-US" sz="2400">
                <a:latin typeface="Times New Roman" charset="0"/>
                <a:ea typeface="ＭＳ Ｐゴシック" charset="0"/>
                <a:cs typeface="ＭＳ Ｐゴシック" charset="0"/>
              </a:rPr>
              <a:t>Brain tumor diagnosed</a:t>
            </a:r>
          </a:p>
          <a:p>
            <a:r>
              <a:rPr lang="en-US" sz="2400">
                <a:latin typeface="Times New Roman" charset="0"/>
                <a:ea typeface="ＭＳ Ｐゴシック" charset="0"/>
                <a:cs typeface="ＭＳ Ｐゴシック" charset="0"/>
              </a:rPr>
              <a:t>MRI scan suspicious for low-grade astrocytoma</a:t>
            </a:r>
          </a:p>
          <a:p>
            <a:r>
              <a:rPr lang="en-US" sz="2400">
                <a:latin typeface="Times New Roman" charset="0"/>
                <a:ea typeface="ＭＳ Ｐゴシック" charset="0"/>
                <a:cs typeface="ＭＳ Ｐゴシック" charset="0"/>
              </a:rPr>
              <a:t>PET/CT scan shows large hypo-metabolic area in left posterior temporal lobe			</a:t>
            </a:r>
            <a:r>
              <a:rPr lang="en-US" sz="1400">
                <a:latin typeface="Times New Roman" charset="0"/>
                <a:ea typeface="ＭＳ Ｐゴシック" charset="0"/>
                <a:cs typeface="ＭＳ Ｐゴシック" charset="0"/>
              </a:rPr>
              <a:t>Siemens Clinical Solutions, www.medical.siemens.com</a:t>
            </a:r>
          </a:p>
          <a:p>
            <a:endParaRPr lang="en-US" sz="2400">
              <a:latin typeface="Times New Roman" charset="0"/>
              <a:ea typeface="ＭＳ Ｐゴシック" charset="0"/>
              <a:cs typeface="ＭＳ Ｐゴシック" charset="0"/>
            </a:endParaRPr>
          </a:p>
        </p:txBody>
      </p:sp>
      <p:pic>
        <p:nvPicPr>
          <p:cNvPr id="71683" name="Picture 4" descr="Untitled-1c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865188"/>
            <a:ext cx="7200900"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Rectangle 2"/>
          <p:cNvSpPr>
            <a:spLocks noGrp="1" noChangeArrowheads="1"/>
          </p:cNvSpPr>
          <p:nvPr>
            <p:ph type="body" idx="1"/>
          </p:nvPr>
        </p:nvSpPr>
        <p:spPr>
          <a:xfrm>
            <a:off x="685800" y="1420813"/>
            <a:ext cx="7772400" cy="4675187"/>
          </a:xfrm>
        </p:spPr>
        <p:txBody>
          <a:bodyPr/>
          <a:lstStyle/>
          <a:p>
            <a:pPr>
              <a:lnSpc>
                <a:spcPct val="90000"/>
              </a:lnSpc>
            </a:pPr>
            <a:r>
              <a:rPr lang="en-US" dirty="0">
                <a:latin typeface="Times New Roman" charset="0"/>
                <a:ea typeface="ＭＳ Ｐゴシック" charset="0"/>
                <a:cs typeface="ＭＳ Ｐゴシック" charset="0"/>
              </a:rPr>
              <a:t>Neurological studies</a:t>
            </a:r>
          </a:p>
          <a:p>
            <a:pPr lvl="1">
              <a:lnSpc>
                <a:spcPct val="90000"/>
              </a:lnSpc>
            </a:pPr>
            <a:r>
              <a:rPr lang="en-US" dirty="0">
                <a:latin typeface="Times New Roman" charset="0"/>
                <a:ea typeface="ＭＳ Ｐゴシック" charset="0"/>
              </a:rPr>
              <a:t>Epilepsy</a:t>
            </a:r>
          </a:p>
          <a:p>
            <a:pPr lvl="1">
              <a:lnSpc>
                <a:spcPct val="90000"/>
              </a:lnSpc>
            </a:pPr>
            <a:r>
              <a:rPr lang="en-US" dirty="0" err="1">
                <a:latin typeface="Times New Roman" charset="0"/>
                <a:ea typeface="ＭＳ Ｐゴシック" charset="0"/>
              </a:rPr>
              <a:t>Alzheimers</a:t>
            </a:r>
            <a:endParaRPr lang="en-US" dirty="0">
              <a:latin typeface="Times New Roman" charset="0"/>
              <a:ea typeface="ＭＳ Ｐゴシック" charset="0"/>
            </a:endParaRPr>
          </a:p>
          <a:p>
            <a:pPr lvl="1">
              <a:lnSpc>
                <a:spcPct val="90000"/>
              </a:lnSpc>
            </a:pPr>
            <a:r>
              <a:rPr lang="en-US" dirty="0">
                <a:latin typeface="Times New Roman" charset="0"/>
                <a:ea typeface="ＭＳ Ｐゴシック" charset="0"/>
              </a:rPr>
              <a:t>Parkinson</a:t>
            </a:r>
            <a:r>
              <a:rPr lang="ja-JP" altLang="en-US" dirty="0">
                <a:latin typeface="Times New Roman" charset="0"/>
                <a:ea typeface="ＭＳ Ｐゴシック" charset="0"/>
              </a:rPr>
              <a:t>’</a:t>
            </a:r>
            <a:r>
              <a:rPr lang="en-US" altLang="ja-JP" dirty="0">
                <a:latin typeface="Times New Roman" charset="0"/>
                <a:ea typeface="ＭＳ Ｐゴシック" charset="0"/>
              </a:rPr>
              <a:t>s Disease</a:t>
            </a:r>
          </a:p>
          <a:p>
            <a:pPr lvl="1">
              <a:lnSpc>
                <a:spcPct val="90000"/>
              </a:lnSpc>
            </a:pPr>
            <a:r>
              <a:rPr lang="en-US" dirty="0">
                <a:latin typeface="Times New Roman" charset="0"/>
                <a:ea typeface="ＭＳ Ｐゴシック" charset="0"/>
              </a:rPr>
              <a:t>Addictions</a:t>
            </a:r>
          </a:p>
          <a:p>
            <a:pPr>
              <a:lnSpc>
                <a:spcPct val="90000"/>
              </a:lnSpc>
            </a:pPr>
            <a:endParaRPr lang="en-US" dirty="0">
              <a:latin typeface="Times New Roman" charset="0"/>
              <a:ea typeface="ＭＳ Ｐゴシック" charset="0"/>
              <a:cs typeface="ＭＳ Ｐゴシック" charset="0"/>
            </a:endParaRPr>
          </a:p>
          <a:p>
            <a:pPr>
              <a:lnSpc>
                <a:spcPct val="90000"/>
              </a:lnSpc>
            </a:pPr>
            <a:r>
              <a:rPr lang="en-US" dirty="0">
                <a:latin typeface="Times New Roman" charset="0"/>
                <a:ea typeface="ＭＳ Ｐゴシック" charset="0"/>
                <a:cs typeface="ＭＳ Ｐゴシック" charset="0"/>
              </a:rPr>
              <a:t>Cancer imaging and localization</a:t>
            </a:r>
          </a:p>
          <a:p>
            <a:pPr lvl="1">
              <a:lnSpc>
                <a:spcPct val="90000"/>
              </a:lnSpc>
            </a:pPr>
            <a:r>
              <a:rPr lang="en-US" dirty="0">
                <a:latin typeface="Times New Roman" charset="0"/>
                <a:ea typeface="ＭＳ Ｐゴシック" charset="0"/>
              </a:rPr>
              <a:t>In demand by Oncologists</a:t>
            </a:r>
          </a:p>
          <a:p>
            <a:pPr lvl="1">
              <a:lnSpc>
                <a:spcPct val="90000"/>
              </a:lnSpc>
            </a:pPr>
            <a:endParaRPr lang="en-US" dirty="0">
              <a:latin typeface="Times New Roman" charset="0"/>
              <a:ea typeface="ＭＳ Ｐゴシック" charset="0"/>
            </a:endParaRPr>
          </a:p>
          <a:p>
            <a:pPr>
              <a:lnSpc>
                <a:spcPct val="90000"/>
              </a:lnSpc>
            </a:pPr>
            <a:r>
              <a:rPr lang="en-US" dirty="0">
                <a:latin typeface="Times New Roman" charset="0"/>
                <a:ea typeface="ＭＳ Ｐゴシック" charset="0"/>
                <a:cs typeface="ＭＳ Ｐゴシック" charset="0"/>
              </a:rPr>
              <a:t>Cardiology studies</a:t>
            </a:r>
          </a:p>
        </p:txBody>
      </p:sp>
      <p:sp>
        <p:nvSpPr>
          <p:cNvPr id="72706" name="Rectangle 3"/>
          <p:cNvSpPr>
            <a:spLocks noGrp="1" noChangeArrowheads="1"/>
          </p:cNvSpPr>
          <p:nvPr>
            <p:ph type="title"/>
          </p:nvPr>
        </p:nvSpPr>
        <p:spPr>
          <a:xfrm>
            <a:off x="706438" y="339725"/>
            <a:ext cx="7772400" cy="655638"/>
          </a:xfrm>
        </p:spPr>
        <p:txBody>
          <a:bodyPr/>
          <a:lstStyle/>
          <a:p>
            <a:r>
              <a:rPr lang="en-US" sz="3600">
                <a:latin typeface="Times New Roman" charset="0"/>
                <a:ea typeface="ＭＳ Ｐゴシック" charset="0"/>
                <a:cs typeface="ＭＳ Ｐゴシック" charset="0"/>
              </a:rPr>
              <a:t>Other PET Applications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5"/>
          <p:cNvSpPr>
            <a:spLocks noGrp="1" noChangeArrowheads="1"/>
          </p:cNvSpPr>
          <p:nvPr>
            <p:ph type="title"/>
          </p:nvPr>
        </p:nvSpPr>
        <p:spPr>
          <a:xfrm>
            <a:off x="1447800" y="304800"/>
            <a:ext cx="5867400" cy="1295400"/>
          </a:xfrm>
        </p:spPr>
        <p:txBody>
          <a:bodyPr/>
          <a:lstStyle/>
          <a:p>
            <a:r>
              <a:rPr lang="en-US" sz="3600">
                <a:latin typeface="Times New Roman" charset="0"/>
                <a:ea typeface="ＭＳ Ｐゴシック" charset="0"/>
                <a:cs typeface="ＭＳ Ｐゴシック" charset="0"/>
              </a:rPr>
              <a:t>The </a:t>
            </a:r>
            <a:r>
              <a:rPr lang="ja-JP" altLang="en-US" sz="3600">
                <a:latin typeface="Times New Roman" charset="0"/>
                <a:ea typeface="ＭＳ Ｐゴシック" charset="0"/>
                <a:cs typeface="ＭＳ Ｐゴシック" charset="0"/>
              </a:rPr>
              <a:t>‘</a:t>
            </a:r>
            <a:r>
              <a:rPr lang="en-US" altLang="ja-JP" sz="3600">
                <a:latin typeface="Times New Roman" charset="0"/>
                <a:ea typeface="ＭＳ Ｐゴシック" charset="0"/>
                <a:cs typeface="ＭＳ Ｐゴシック" charset="0"/>
              </a:rPr>
              <a:t>Historical</a:t>
            </a:r>
            <a:r>
              <a:rPr lang="ja-JP" altLang="en-US" sz="3600">
                <a:latin typeface="Times New Roman" charset="0"/>
                <a:ea typeface="ＭＳ Ｐゴシック" charset="0"/>
                <a:cs typeface="ＭＳ Ｐゴシック" charset="0"/>
              </a:rPr>
              <a:t>’</a:t>
            </a:r>
            <a:r>
              <a:rPr lang="en-US" altLang="ja-JP" sz="3600">
                <a:latin typeface="Times New Roman" charset="0"/>
                <a:ea typeface="ＭＳ Ｐゴシック" charset="0"/>
                <a:cs typeface="ＭＳ Ｐゴシック" charset="0"/>
              </a:rPr>
              <a:t> Problem in Modern Radiology</a:t>
            </a:r>
            <a:endParaRPr lang="en-US" sz="3600">
              <a:latin typeface="Times New Roman" charset="0"/>
              <a:ea typeface="ＭＳ Ｐゴシック" charset="0"/>
              <a:cs typeface="ＭＳ Ｐゴシック" charset="0"/>
            </a:endParaRPr>
          </a:p>
        </p:txBody>
      </p:sp>
      <p:sp>
        <p:nvSpPr>
          <p:cNvPr id="74754" name="Rectangle 6"/>
          <p:cNvSpPr>
            <a:spLocks noGrp="1" noChangeArrowheads="1"/>
          </p:cNvSpPr>
          <p:nvPr>
            <p:ph type="body" idx="1"/>
          </p:nvPr>
        </p:nvSpPr>
        <p:spPr/>
        <p:txBody>
          <a:bodyPr/>
          <a:lstStyle/>
          <a:p>
            <a:pPr>
              <a:lnSpc>
                <a:spcPct val="90000"/>
              </a:lnSpc>
            </a:pPr>
            <a:r>
              <a:rPr lang="en-US" sz="2800">
                <a:latin typeface="Times New Roman" charset="0"/>
                <a:ea typeface="ＭＳ Ｐゴシック" charset="0"/>
                <a:cs typeface="ＭＳ Ｐゴシック" charset="0"/>
              </a:rPr>
              <a:t>Images obtained from Nuclear Medicine were obtained on a computer platform different from those obtained from CT, and also from MRI, Ultrasound, etc.</a:t>
            </a:r>
          </a:p>
          <a:p>
            <a:pPr>
              <a:lnSpc>
                <a:spcPct val="90000"/>
              </a:lnSpc>
            </a:pPr>
            <a:endParaRPr lang="en-US" sz="2800">
              <a:latin typeface="Times New Roman" charset="0"/>
              <a:ea typeface="ＭＳ Ｐゴシック" charset="0"/>
              <a:cs typeface="ＭＳ Ｐゴシック" charset="0"/>
            </a:endParaRPr>
          </a:p>
          <a:p>
            <a:pPr>
              <a:lnSpc>
                <a:spcPct val="90000"/>
              </a:lnSpc>
            </a:pPr>
            <a:r>
              <a:rPr lang="en-US" sz="2800">
                <a:latin typeface="Times New Roman" charset="0"/>
                <a:ea typeface="ＭＳ Ｐゴシック" charset="0"/>
                <a:cs typeface="ＭＳ Ｐゴシック" charset="0"/>
              </a:rPr>
              <a:t>Thus, images could not be easily overlaid</a:t>
            </a:r>
          </a:p>
          <a:p>
            <a:pPr>
              <a:lnSpc>
                <a:spcPct val="90000"/>
              </a:lnSpc>
            </a:pPr>
            <a:endParaRPr lang="en-US" sz="2800">
              <a:latin typeface="Times New Roman" charset="0"/>
              <a:ea typeface="ＭＳ Ｐゴシック" charset="0"/>
              <a:cs typeface="ＭＳ Ｐゴシック" charset="0"/>
            </a:endParaRPr>
          </a:p>
          <a:p>
            <a:pPr>
              <a:lnSpc>
                <a:spcPct val="90000"/>
              </a:lnSpc>
            </a:pPr>
            <a:r>
              <a:rPr lang="en-US" sz="2800">
                <a:latin typeface="Times New Roman" charset="0"/>
                <a:ea typeface="ＭＳ Ｐゴシック" charset="0"/>
                <a:cs typeface="ＭＳ Ｐゴシック" charset="0"/>
              </a:rPr>
              <a:t>A common software was needed to make best use of the information from each modality</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hp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962400"/>
            <a:ext cx="1752600" cy="24526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5778" name="Rectangle 3"/>
          <p:cNvSpPr>
            <a:spLocks noGrp="1" noChangeArrowheads="1"/>
          </p:cNvSpPr>
          <p:nvPr>
            <p:ph type="title"/>
          </p:nvPr>
        </p:nvSpPr>
        <p:spPr>
          <a:xfrm>
            <a:off x="0" y="685800"/>
            <a:ext cx="9144000" cy="685800"/>
          </a:xfrm>
        </p:spPr>
        <p:txBody>
          <a:bodyPr/>
          <a:lstStyle/>
          <a:p>
            <a:r>
              <a:rPr lang="en-US" sz="4000">
                <a:latin typeface="Times New Roman" charset="0"/>
                <a:ea typeface="ＭＳ Ｐゴシック" charset="0"/>
                <a:cs typeface="ＭＳ Ｐゴシック" charset="0"/>
              </a:rPr>
              <a:t>Radiation Doses from Medical X-rays</a:t>
            </a:r>
          </a:p>
        </p:txBody>
      </p:sp>
      <p:sp>
        <p:nvSpPr>
          <p:cNvPr id="75779" name="Rectangle 4"/>
          <p:cNvSpPr>
            <a:spLocks noGrp="1" noChangeArrowheads="1"/>
          </p:cNvSpPr>
          <p:nvPr>
            <p:ph type="body" idx="1"/>
          </p:nvPr>
        </p:nvSpPr>
        <p:spPr>
          <a:xfrm>
            <a:off x="457200" y="1981200"/>
            <a:ext cx="7772400" cy="4114800"/>
          </a:xfrm>
        </p:spPr>
        <p:txBody>
          <a:bodyPr/>
          <a:lstStyle/>
          <a:p>
            <a:pPr>
              <a:defRPr/>
            </a:pPr>
            <a:r>
              <a:rPr lang="en-US" dirty="0">
                <a:latin typeface="Times New Roman" charset="0"/>
                <a:ea typeface="ＭＳ Ｐゴシック" charset="0"/>
                <a:cs typeface="ＭＳ Ｐゴシック" charset="0"/>
              </a:rPr>
              <a:t>Medical Radiation   (Effective Whole Body              Dose Equivalent)</a:t>
            </a:r>
          </a:p>
          <a:p>
            <a:pPr lvl="1">
              <a:defRPr/>
            </a:pPr>
            <a:r>
              <a:rPr lang="en-US" dirty="0">
                <a:latin typeface="Times New Roman" charset="0"/>
                <a:ea typeface="ＭＳ Ｐゴシック" charset="0"/>
              </a:rPr>
              <a:t>Chest X-ray: 8 </a:t>
            </a:r>
            <a:r>
              <a:rPr lang="en-US" dirty="0" err="1">
                <a:latin typeface="Times New Roman" charset="0"/>
                <a:ea typeface="ＭＳ Ｐゴシック" charset="0"/>
              </a:rPr>
              <a:t>mrem</a:t>
            </a:r>
            <a:r>
              <a:rPr lang="en-US" dirty="0">
                <a:latin typeface="Times New Roman" charset="0"/>
                <a:ea typeface="ＭＳ Ｐゴシック" charset="0"/>
              </a:rPr>
              <a:t> (0.08 </a:t>
            </a:r>
            <a:r>
              <a:rPr lang="en-US" dirty="0" err="1">
                <a:latin typeface="Times New Roman" charset="0"/>
                <a:ea typeface="ＭＳ Ｐゴシック" charset="0"/>
              </a:rPr>
              <a:t>mSv</a:t>
            </a:r>
            <a:r>
              <a:rPr lang="en-US" dirty="0">
                <a:latin typeface="Times New Roman" charset="0"/>
                <a:ea typeface="ＭＳ Ｐゴシック" charset="0"/>
              </a:rPr>
              <a:t>)</a:t>
            </a:r>
          </a:p>
          <a:p>
            <a:pPr lvl="1">
              <a:defRPr/>
            </a:pPr>
            <a:r>
              <a:rPr lang="en-US" dirty="0">
                <a:latin typeface="Times New Roman" charset="0"/>
                <a:ea typeface="ＭＳ Ｐゴシック" charset="0"/>
              </a:rPr>
              <a:t>Head CT scan: 111 </a:t>
            </a:r>
            <a:r>
              <a:rPr lang="en-US" dirty="0" err="1">
                <a:latin typeface="Times New Roman" charset="0"/>
                <a:ea typeface="ＭＳ Ｐゴシック" charset="0"/>
              </a:rPr>
              <a:t>mrem</a:t>
            </a:r>
            <a:r>
              <a:rPr lang="en-US" dirty="0">
                <a:latin typeface="Times New Roman" charset="0"/>
                <a:ea typeface="ＭＳ Ｐゴシック" charset="0"/>
              </a:rPr>
              <a:t> (1.11 </a:t>
            </a:r>
            <a:r>
              <a:rPr lang="en-US" dirty="0" err="1">
                <a:latin typeface="Times New Roman" charset="0"/>
                <a:ea typeface="ＭＳ Ｐゴシック" charset="0"/>
              </a:rPr>
              <a:t>mSv</a:t>
            </a:r>
            <a:r>
              <a:rPr lang="en-US" dirty="0">
                <a:latin typeface="Times New Roman" charset="0"/>
                <a:ea typeface="ＭＳ Ｐゴシック" charset="0"/>
              </a:rPr>
              <a:t>)</a:t>
            </a:r>
          </a:p>
          <a:p>
            <a:pPr lvl="1">
              <a:defRPr/>
            </a:pPr>
            <a:r>
              <a:rPr lang="en-US" dirty="0">
                <a:latin typeface="Times New Roman" charset="0"/>
                <a:ea typeface="ＭＳ Ｐゴシック" charset="0"/>
              </a:rPr>
              <a:t>Barium Enema: 406 </a:t>
            </a:r>
            <a:r>
              <a:rPr lang="en-US" dirty="0" err="1">
                <a:latin typeface="Times New Roman" charset="0"/>
                <a:ea typeface="ＭＳ Ｐゴシック" charset="0"/>
              </a:rPr>
              <a:t>mrem</a:t>
            </a:r>
            <a:r>
              <a:rPr lang="en-US" dirty="0">
                <a:latin typeface="Times New Roman" charset="0"/>
                <a:ea typeface="ＭＳ Ｐゴシック" charset="0"/>
              </a:rPr>
              <a:t> (4.06 </a:t>
            </a:r>
            <a:r>
              <a:rPr lang="en-US" dirty="0" err="1">
                <a:latin typeface="Times New Roman" charset="0"/>
                <a:ea typeface="ＭＳ Ｐゴシック" charset="0"/>
              </a:rPr>
              <a:t>mSv</a:t>
            </a:r>
            <a:r>
              <a:rPr lang="en-US" dirty="0">
                <a:latin typeface="Times New Roman" charset="0"/>
                <a:ea typeface="ＭＳ Ｐゴシック" charset="0"/>
              </a:rPr>
              <a:t>)</a:t>
            </a:r>
          </a:p>
          <a:p>
            <a:pPr lvl="1">
              <a:defRPr/>
            </a:pPr>
            <a:r>
              <a:rPr lang="en-US" dirty="0">
                <a:latin typeface="Times New Roman" charset="0"/>
                <a:ea typeface="ＭＳ Ｐゴシック" charset="0"/>
              </a:rPr>
              <a:t>Extremity X-ray: 1 </a:t>
            </a:r>
            <a:r>
              <a:rPr lang="en-US" dirty="0" err="1">
                <a:latin typeface="Times New Roman" charset="0"/>
                <a:ea typeface="ＭＳ Ｐゴシック" charset="0"/>
              </a:rPr>
              <a:t>mrem</a:t>
            </a:r>
            <a:r>
              <a:rPr lang="en-US" dirty="0">
                <a:latin typeface="Times New Roman" charset="0"/>
                <a:ea typeface="ＭＳ Ｐゴシック" charset="0"/>
              </a:rPr>
              <a:t> (0.01 </a:t>
            </a:r>
            <a:r>
              <a:rPr lang="en-US" dirty="0" err="1">
                <a:latin typeface="Times New Roman" charset="0"/>
                <a:ea typeface="ＭＳ Ｐゴシック" charset="0"/>
              </a:rPr>
              <a:t>mSv</a:t>
            </a:r>
            <a:r>
              <a:rPr lang="en-US" dirty="0" smtClean="0">
                <a:latin typeface="Times New Roman" charset="0"/>
                <a:ea typeface="ＭＳ Ｐゴシック" charset="0"/>
              </a:rPr>
              <a:t>)</a:t>
            </a:r>
          </a:p>
          <a:p>
            <a:pPr marL="457200" lvl="1" indent="0">
              <a:buFontTx/>
              <a:buNone/>
              <a:defRPr/>
            </a:pPr>
            <a:r>
              <a:rPr lang="en-US" dirty="0">
                <a:latin typeface="Times New Roman" charset="0"/>
                <a:ea typeface="ＭＳ Ｐゴシック" charset="0"/>
              </a:rPr>
              <a:t>	</a:t>
            </a:r>
            <a:r>
              <a:rPr lang="en-US" dirty="0" smtClean="0">
                <a:latin typeface="Times New Roman" charset="0"/>
                <a:ea typeface="ＭＳ Ｐゴシック" charset="0"/>
              </a:rPr>
              <a:t>		</a:t>
            </a:r>
          </a:p>
          <a:p>
            <a:pPr marL="457200" lvl="1" indent="0">
              <a:buFontTx/>
              <a:buNone/>
              <a:defRPr/>
            </a:pPr>
            <a:endParaRPr lang="en-US" dirty="0" smtClean="0">
              <a:latin typeface="Times New Roman" charset="0"/>
              <a:ea typeface="ＭＳ Ｐゴシック" charset="0"/>
            </a:endParaRPr>
          </a:p>
          <a:p>
            <a:pPr marL="457200" lvl="1" indent="0">
              <a:buFontTx/>
              <a:buNone/>
              <a:defRPr/>
            </a:pPr>
            <a:r>
              <a:rPr lang="en-US" sz="2000" dirty="0" smtClean="0">
                <a:latin typeface="Times New Roman" charset="0"/>
                <a:ea typeface="ＭＳ Ｐゴシック" charset="0"/>
              </a:rPr>
              <a:t>Source</a:t>
            </a:r>
            <a:r>
              <a:rPr lang="en-US" sz="2000" dirty="0">
                <a:latin typeface="Times New Roman" charset="0"/>
                <a:ea typeface="ＭＳ Ｐゴシック" charset="0"/>
              </a:rPr>
              <a:t>: NCRP Report 100</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0" y="304800"/>
            <a:ext cx="9142413" cy="742950"/>
          </a:xfrm>
          <a:noFill/>
        </p:spPr>
        <p:txBody>
          <a:bodyPr lIns="90488" tIns="44450" rIns="90488" bIns="44450"/>
          <a:lstStyle/>
          <a:p>
            <a:r>
              <a:rPr lang="en-US">
                <a:latin typeface="Times New Roman" charset="0"/>
                <a:ea typeface="ＭＳ Ｐゴシック" charset="0"/>
                <a:cs typeface="ＭＳ Ｐゴシック" charset="0"/>
              </a:rPr>
              <a:t>Radiation Doses </a:t>
            </a:r>
            <a:r>
              <a:rPr lang="en-US">
                <a:solidFill>
                  <a:schemeClr val="accent1"/>
                </a:solidFill>
                <a:latin typeface="Times New Roman" charset="0"/>
                <a:ea typeface="ＭＳ Ｐゴシック" charset="0"/>
                <a:cs typeface="ＭＳ Ｐゴシック" charset="0"/>
              </a:rPr>
              <a:t>and </a:t>
            </a:r>
            <a:r>
              <a:rPr lang="en-US">
                <a:solidFill>
                  <a:srgbClr val="FF9900"/>
                </a:solidFill>
                <a:latin typeface="Times New Roman" charset="0"/>
                <a:ea typeface="ＭＳ Ｐゴシック" charset="0"/>
                <a:cs typeface="ＭＳ Ｐゴシック" charset="0"/>
              </a:rPr>
              <a:t>Dose Limits</a:t>
            </a:r>
            <a:endParaRPr lang="en-US">
              <a:latin typeface="Times New Roman" charset="0"/>
              <a:ea typeface="ＭＳ Ｐゴシック" charset="0"/>
              <a:cs typeface="ＭＳ Ｐゴシック" charset="0"/>
            </a:endParaRPr>
          </a:p>
        </p:txBody>
      </p:sp>
      <p:sp>
        <p:nvSpPr>
          <p:cNvPr id="76802" name="Rectangle 3"/>
          <p:cNvSpPr>
            <a:spLocks noGrp="1" noChangeArrowheads="1"/>
          </p:cNvSpPr>
          <p:nvPr>
            <p:ph type="body" idx="1"/>
          </p:nvPr>
        </p:nvSpPr>
        <p:spPr>
          <a:xfrm>
            <a:off x="381000" y="1219200"/>
            <a:ext cx="8382000" cy="4572000"/>
          </a:xfrm>
          <a:noFill/>
        </p:spPr>
        <p:txBody>
          <a:bodyPr lIns="90488" tIns="44450" rIns="90488" bIns="44450"/>
          <a:lstStyle/>
          <a:p>
            <a:pPr>
              <a:spcBef>
                <a:spcPct val="40000"/>
              </a:spcBef>
              <a:buFontTx/>
              <a:buNone/>
              <a:tabLst>
                <a:tab pos="4286250" algn="l"/>
                <a:tab pos="7942263" algn="r"/>
              </a:tabLst>
            </a:pPr>
            <a:r>
              <a:rPr lang="en-US" sz="2400">
                <a:solidFill>
                  <a:srgbClr val="FFFFFF"/>
                </a:solidFill>
                <a:latin typeface="Times New Roman" charset="0"/>
                <a:ea typeface="ＭＳ Ｐゴシック" charset="0"/>
                <a:cs typeface="ＭＳ Ｐゴシック" charset="0"/>
              </a:rPr>
              <a:t>Flight from Los Angeles to London	5 mrem</a:t>
            </a:r>
          </a:p>
          <a:p>
            <a:pPr>
              <a:spcBef>
                <a:spcPct val="40000"/>
              </a:spcBef>
              <a:buFontTx/>
              <a:buNone/>
              <a:tabLst>
                <a:tab pos="4286250" algn="l"/>
                <a:tab pos="7942263" algn="r"/>
              </a:tabLst>
            </a:pPr>
            <a:r>
              <a:rPr lang="en-US" sz="2400">
                <a:solidFill>
                  <a:srgbClr val="FF9900"/>
                </a:solidFill>
                <a:latin typeface="Times New Roman" charset="0"/>
                <a:ea typeface="ＭＳ Ｐゴシック" charset="0"/>
                <a:cs typeface="ＭＳ Ｐゴシック" charset="0"/>
              </a:rPr>
              <a:t>Annual public dose limit           		                    100 mrem</a:t>
            </a:r>
          </a:p>
          <a:p>
            <a:pPr>
              <a:spcBef>
                <a:spcPct val="40000"/>
              </a:spcBef>
              <a:buFontTx/>
              <a:buNone/>
              <a:tabLst>
                <a:tab pos="4286250" algn="l"/>
                <a:tab pos="7942263" algn="r"/>
              </a:tabLst>
            </a:pPr>
            <a:r>
              <a:rPr lang="en-US" sz="2400">
                <a:solidFill>
                  <a:srgbClr val="FFFFFF"/>
                </a:solidFill>
                <a:latin typeface="Times New Roman" charset="0"/>
                <a:ea typeface="ＭＳ Ｐゴシック" charset="0"/>
                <a:cs typeface="ＭＳ Ｐゴシック" charset="0"/>
              </a:rPr>
              <a:t>Annual natural background   		     300 mrem</a:t>
            </a:r>
          </a:p>
          <a:p>
            <a:pPr>
              <a:spcBef>
                <a:spcPct val="40000"/>
              </a:spcBef>
              <a:buFontTx/>
              <a:buNone/>
              <a:tabLst>
                <a:tab pos="4286250" algn="l"/>
                <a:tab pos="7942263" algn="r"/>
              </a:tabLst>
            </a:pPr>
            <a:r>
              <a:rPr lang="en-US" sz="2400">
                <a:solidFill>
                  <a:srgbClr val="FF9900"/>
                </a:solidFill>
                <a:latin typeface="Times New Roman" charset="0"/>
                <a:ea typeface="ＭＳ Ｐゴシック" charset="0"/>
                <a:cs typeface="ＭＳ Ｐゴシック" charset="0"/>
              </a:rPr>
              <a:t>Fetal dose limit 		500 mrem</a:t>
            </a:r>
          </a:p>
          <a:p>
            <a:pPr>
              <a:spcBef>
                <a:spcPct val="40000"/>
              </a:spcBef>
              <a:buFontTx/>
              <a:buNone/>
              <a:tabLst>
                <a:tab pos="4286250" algn="l"/>
                <a:tab pos="7942263" algn="r"/>
              </a:tabLst>
            </a:pPr>
            <a:r>
              <a:rPr lang="en-US" sz="2400">
                <a:solidFill>
                  <a:srgbClr val="FFFFFF"/>
                </a:solidFill>
                <a:latin typeface="Times New Roman" charset="0"/>
                <a:ea typeface="ＭＳ Ｐゴシック" charset="0"/>
                <a:cs typeface="ＭＳ Ｐゴシック" charset="0"/>
              </a:rPr>
              <a:t>Barium enema 	                  	          870 mrem</a:t>
            </a:r>
          </a:p>
          <a:p>
            <a:pPr>
              <a:spcBef>
                <a:spcPct val="40000"/>
              </a:spcBef>
              <a:buFontTx/>
              <a:buNone/>
              <a:tabLst>
                <a:tab pos="4286250" algn="l"/>
                <a:tab pos="7942263" algn="r"/>
              </a:tabLst>
            </a:pPr>
            <a:r>
              <a:rPr lang="en-US" sz="2400">
                <a:solidFill>
                  <a:srgbClr val="FF9900"/>
                </a:solidFill>
                <a:latin typeface="Times New Roman" charset="0"/>
                <a:ea typeface="ＭＳ Ｐゴシック" charset="0"/>
                <a:cs typeface="ＭＳ Ｐゴシック" charset="0"/>
              </a:rPr>
              <a:t>Annual radiation worker dose limit		5,000 mrem</a:t>
            </a:r>
            <a:endParaRPr lang="en-US" sz="2400">
              <a:solidFill>
                <a:srgbClr val="FFFFFF"/>
              </a:solidFill>
              <a:latin typeface="Times New Roman" charset="0"/>
              <a:ea typeface="ＭＳ Ｐゴシック" charset="0"/>
              <a:cs typeface="ＭＳ Ｐゴシック" charset="0"/>
            </a:endParaRPr>
          </a:p>
          <a:p>
            <a:pPr>
              <a:spcBef>
                <a:spcPct val="40000"/>
              </a:spcBef>
              <a:buFontTx/>
              <a:buNone/>
              <a:tabLst>
                <a:tab pos="4286250" algn="l"/>
                <a:tab pos="7942263" algn="r"/>
              </a:tabLst>
            </a:pPr>
            <a:r>
              <a:rPr lang="en-US" sz="2400">
                <a:solidFill>
                  <a:srgbClr val="FFFFFF"/>
                </a:solidFill>
                <a:latin typeface="Times New Roman" charset="0"/>
                <a:ea typeface="ＭＳ Ｐゴシック" charset="0"/>
                <a:cs typeface="ＭＳ Ｐゴシック" charset="0"/>
              </a:rPr>
              <a:t>Heart catheterization		    45,000 mrem</a:t>
            </a:r>
          </a:p>
          <a:p>
            <a:pPr>
              <a:spcBef>
                <a:spcPct val="40000"/>
              </a:spcBef>
              <a:buFontTx/>
              <a:buNone/>
              <a:tabLst>
                <a:tab pos="4286250" algn="l"/>
                <a:tab pos="7942263" algn="r"/>
              </a:tabLst>
            </a:pPr>
            <a:r>
              <a:rPr lang="en-US" sz="2400">
                <a:solidFill>
                  <a:srgbClr val="FF9900"/>
                </a:solidFill>
                <a:latin typeface="Times New Roman" charset="0"/>
                <a:ea typeface="ＭＳ Ｐゴシック" charset="0"/>
                <a:cs typeface="ＭＳ Ｐゴシック" charset="0"/>
              </a:rPr>
              <a:t>Life saving exposure (NCRP-116)                	50,000 mrem</a:t>
            </a:r>
            <a:endParaRPr lang="en-US" sz="2400">
              <a:solidFill>
                <a:srgbClr val="FFFFFF"/>
              </a:solidFill>
              <a:latin typeface="Times New Roman" charset="0"/>
              <a:ea typeface="ＭＳ Ｐゴシック" charset="0"/>
              <a:cs typeface="ＭＳ Ｐゴシック" charset="0"/>
            </a:endParaRPr>
          </a:p>
          <a:p>
            <a:pPr>
              <a:spcBef>
                <a:spcPct val="40000"/>
              </a:spcBef>
              <a:buFontTx/>
              <a:buNone/>
              <a:tabLst>
                <a:tab pos="4286250" algn="l"/>
                <a:tab pos="7942263" algn="r"/>
              </a:tabLst>
            </a:pPr>
            <a:r>
              <a:rPr lang="en-US" sz="2400">
                <a:solidFill>
                  <a:srgbClr val="FFFFFF"/>
                </a:solidFill>
                <a:latin typeface="Times New Roman" charset="0"/>
                <a:ea typeface="ＭＳ Ｐゴシック" charset="0"/>
                <a:cs typeface="ＭＳ Ｐゴシック" charset="0"/>
              </a:rPr>
              <a:t>Mild acute radiation syndrome               	    200,000 mrem</a:t>
            </a:r>
          </a:p>
          <a:p>
            <a:pPr>
              <a:spcBef>
                <a:spcPct val="40000"/>
              </a:spcBef>
              <a:buFontTx/>
              <a:buNone/>
              <a:tabLst>
                <a:tab pos="4286250" algn="l"/>
                <a:tab pos="7942263" algn="r"/>
              </a:tabLst>
            </a:pPr>
            <a:r>
              <a:rPr lang="en-US" sz="2400">
                <a:solidFill>
                  <a:srgbClr val="FFFFFF"/>
                </a:solidFill>
                <a:latin typeface="Times New Roman" charset="0"/>
                <a:ea typeface="ＭＳ Ｐゴシック" charset="0"/>
                <a:cs typeface="ＭＳ Ｐゴシック" charset="0"/>
              </a:rPr>
              <a:t>LD</a:t>
            </a:r>
            <a:r>
              <a:rPr lang="en-US" sz="2400" baseline="-25000">
                <a:solidFill>
                  <a:srgbClr val="FFFFFF"/>
                </a:solidFill>
                <a:latin typeface="Times New Roman" charset="0"/>
                <a:ea typeface="ＭＳ Ｐゴシック" charset="0"/>
                <a:cs typeface="ＭＳ Ｐゴシック" charset="0"/>
              </a:rPr>
              <a:t>50/60</a:t>
            </a:r>
            <a:r>
              <a:rPr lang="en-US" sz="2400">
                <a:solidFill>
                  <a:srgbClr val="FFFFFF"/>
                </a:solidFill>
                <a:latin typeface="Times New Roman" charset="0"/>
                <a:ea typeface="ＭＳ Ｐゴシック" charset="0"/>
                <a:cs typeface="ＭＳ Ｐゴシック" charset="0"/>
              </a:rPr>
              <a:t> for humans (bone marrow dose)               	 350,000 mrem</a:t>
            </a:r>
          </a:p>
          <a:p>
            <a:pPr>
              <a:buFontTx/>
              <a:buNone/>
              <a:tabLst>
                <a:tab pos="4286250" algn="l"/>
                <a:tab pos="7942263" algn="r"/>
              </a:tabLst>
            </a:pPr>
            <a:r>
              <a:rPr lang="en-US" sz="2400">
                <a:solidFill>
                  <a:srgbClr val="FFFFFF"/>
                </a:solidFill>
                <a:latin typeface="Times New Roman" charset="0"/>
                <a:ea typeface="ＭＳ Ｐゴシック" charset="0"/>
                <a:cs typeface="ＭＳ Ｐゴシック" charset="0"/>
              </a:rPr>
              <a:t>Radiation therapy (localized &amp; fractionated)     	  6,000,000 mrem</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0" y="304800"/>
            <a:ext cx="9144000" cy="762000"/>
          </a:xfrm>
        </p:spPr>
        <p:txBody>
          <a:bodyPr/>
          <a:lstStyle/>
          <a:p>
            <a:r>
              <a:rPr lang="en-US">
                <a:solidFill>
                  <a:schemeClr val="accent2"/>
                </a:solidFill>
                <a:latin typeface="Times New Roman" charset="0"/>
                <a:ea typeface="ＭＳ Ｐゴシック" charset="0"/>
                <a:cs typeface="ＭＳ Ｐゴシック" charset="0"/>
              </a:rPr>
              <a:t>Electricity in Space - RTG</a:t>
            </a:r>
          </a:p>
        </p:txBody>
      </p:sp>
      <p:sp>
        <p:nvSpPr>
          <p:cNvPr id="78850" name="Rectangle 3"/>
          <p:cNvSpPr>
            <a:spLocks noGrp="1" noChangeArrowheads="1"/>
          </p:cNvSpPr>
          <p:nvPr>
            <p:ph type="body" sz="half" idx="1"/>
          </p:nvPr>
        </p:nvSpPr>
        <p:spPr>
          <a:xfrm>
            <a:off x="228600" y="1295400"/>
            <a:ext cx="8667750" cy="3717925"/>
          </a:xfrm>
        </p:spPr>
        <p:txBody>
          <a:bodyPr/>
          <a:lstStyle/>
          <a:p>
            <a:pPr marL="0" indent="0">
              <a:buFontTx/>
              <a:buNone/>
            </a:pPr>
            <a:r>
              <a:rPr lang="en-US" sz="3600">
                <a:latin typeface="Times New Roman" charset="0"/>
                <a:ea typeface="ＭＳ Ｐゴシック" charset="0"/>
                <a:cs typeface="ＭＳ Ｐゴシック" charset="0"/>
              </a:rPr>
              <a:t>Nuclear Options</a:t>
            </a:r>
          </a:p>
          <a:p>
            <a:pPr marL="457200" lvl="1" indent="0"/>
            <a:r>
              <a:rPr lang="en-US" sz="3200">
                <a:latin typeface="Times New Roman" charset="0"/>
                <a:ea typeface="ＭＳ Ｐゴシック" charset="0"/>
              </a:rPr>
              <a:t>Radioisotope Thermoelectric Generators (RTG)</a:t>
            </a:r>
          </a:p>
          <a:p>
            <a:pPr marL="914400" lvl="2" indent="0"/>
            <a:r>
              <a:rPr lang="en-US">
                <a:latin typeface="Times New Roman" charset="0"/>
                <a:ea typeface="ＭＳ Ｐゴシック" charset="0"/>
              </a:rPr>
              <a:t> Work on principle of radioactive decay</a:t>
            </a:r>
          </a:p>
          <a:p>
            <a:pPr marL="914400" lvl="2" indent="0"/>
            <a:r>
              <a:rPr lang="en-US">
                <a:latin typeface="Times New Roman" charset="0"/>
                <a:ea typeface="ＭＳ Ｐゴシック" charset="0"/>
              </a:rPr>
              <a:t> Energy proportional to activity</a:t>
            </a:r>
          </a:p>
          <a:p>
            <a:pPr marL="914400" lvl="2" indent="0"/>
            <a:r>
              <a:rPr lang="en-US">
                <a:latin typeface="Times New Roman" charset="0"/>
                <a:ea typeface="ＭＳ Ｐゴシック" charset="0"/>
              </a:rPr>
              <a:t> Activity proportional to half-life and amount of material</a:t>
            </a:r>
          </a:p>
          <a:p>
            <a:pPr marL="914400" lvl="2" indent="0"/>
            <a:r>
              <a:rPr lang="en-US">
                <a:latin typeface="Times New Roman" charset="0"/>
                <a:ea typeface="ＭＳ Ｐゴシック" charset="0"/>
              </a:rPr>
              <a:t> More material and shorter half-life means more power</a:t>
            </a:r>
          </a:p>
          <a:p>
            <a:pPr marL="914400" lvl="2" indent="0"/>
            <a:r>
              <a:rPr lang="en-US">
                <a:latin typeface="Times New Roman" charset="0"/>
                <a:ea typeface="ＭＳ Ｐゴシック" charset="0"/>
              </a:rPr>
              <a:t> Shorter half-life runs out sooner</a:t>
            </a:r>
          </a:p>
          <a:p>
            <a:pPr marL="914400" lvl="2" indent="0"/>
            <a:r>
              <a:rPr lang="en-US">
                <a:latin typeface="Times New Roman" charset="0"/>
                <a:ea typeface="ＭＳ Ｐゴシック" charset="0"/>
              </a:rPr>
              <a:t> Must balance energy supply and mission length</a:t>
            </a:r>
          </a:p>
          <a:p>
            <a:pPr marL="914400" lvl="2" indent="0"/>
            <a:endParaRPr lang="en-US">
              <a:latin typeface="Times New Roman" charset="0"/>
              <a:ea typeface="ＭＳ Ｐゴシック" charset="0"/>
            </a:endParaRPr>
          </a:p>
        </p:txBody>
      </p:sp>
      <p:graphicFrame>
        <p:nvGraphicFramePr>
          <p:cNvPr id="78851" name="Object 2"/>
          <p:cNvGraphicFramePr>
            <a:graphicFrameLocks noGrp="1" noChangeAspect="1"/>
          </p:cNvGraphicFramePr>
          <p:nvPr>
            <p:ph sz="half" idx="2"/>
          </p:nvPr>
        </p:nvGraphicFramePr>
        <p:xfrm>
          <a:off x="1295400" y="5126038"/>
          <a:ext cx="6203950" cy="1427162"/>
        </p:xfrm>
        <a:graphic>
          <a:graphicData uri="http://schemas.openxmlformats.org/presentationml/2006/ole">
            <mc:AlternateContent xmlns:mc="http://schemas.openxmlformats.org/markup-compatibility/2006">
              <mc:Choice xmlns:v="urn:schemas-microsoft-com:vml" Requires="v">
                <p:oleObj spid="_x0000_s78859" name="Equation" r:id="rId3" imgW="1600200" imgH="342900" progId="Equation.3">
                  <p:embed/>
                </p:oleObj>
              </mc:Choice>
              <mc:Fallback>
                <p:oleObj name="Equation" r:id="rId3" imgW="1600200" imgH="342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126038"/>
                        <a:ext cx="6203950" cy="1427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a:solidFill>
                  <a:schemeClr val="accent2"/>
                </a:solidFill>
                <a:latin typeface="Times New Roman" charset="0"/>
                <a:ea typeface="ＭＳ Ｐゴシック" charset="0"/>
                <a:cs typeface="ＭＳ Ｐゴシック" charset="0"/>
              </a:rPr>
              <a:t>RTGs in Space - Theory</a:t>
            </a:r>
          </a:p>
        </p:txBody>
      </p:sp>
      <p:sp>
        <p:nvSpPr>
          <p:cNvPr id="79874" name="Rectangle 3"/>
          <p:cNvSpPr>
            <a:spLocks noGrp="1" noChangeArrowheads="1"/>
          </p:cNvSpPr>
          <p:nvPr>
            <p:ph type="body" sz="half" idx="1"/>
          </p:nvPr>
        </p:nvSpPr>
        <p:spPr>
          <a:xfrm>
            <a:off x="457200" y="914400"/>
            <a:ext cx="8001000" cy="914400"/>
          </a:xfrm>
        </p:spPr>
        <p:txBody>
          <a:bodyPr/>
          <a:lstStyle/>
          <a:p>
            <a:pPr marL="0" indent="0" algn="ctr">
              <a:lnSpc>
                <a:spcPct val="90000"/>
              </a:lnSpc>
              <a:buFontTx/>
              <a:buNone/>
            </a:pPr>
            <a:r>
              <a:rPr lang="en-US">
                <a:latin typeface="Times New Roman" charset="0"/>
                <a:ea typeface="ＭＳ Ｐゴシック" charset="0"/>
                <a:cs typeface="ＭＳ Ｐゴシック" charset="0"/>
              </a:rPr>
              <a:t>Work on the thermoelectric principle also known as the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Seebeck Effect</a:t>
            </a:r>
            <a:r>
              <a:rPr lang="ja-JP" altLang="en-US">
                <a:latin typeface="Times New Roman" charset="0"/>
                <a:ea typeface="ＭＳ Ｐゴシック" charset="0"/>
                <a:cs typeface="ＭＳ Ｐゴシック" charset="0"/>
              </a:rPr>
              <a:t>’</a:t>
            </a:r>
            <a:endParaRPr lang="en-US">
              <a:latin typeface="Times New Roman" charset="0"/>
              <a:ea typeface="ＭＳ Ｐゴシック" charset="0"/>
              <a:cs typeface="ＭＳ Ｐゴシック" charset="0"/>
            </a:endParaRPr>
          </a:p>
        </p:txBody>
      </p:sp>
      <p:pic>
        <p:nvPicPr>
          <p:cNvPr id="79875"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71600" y="1905000"/>
            <a:ext cx="5943600" cy="4378325"/>
          </a:xfrm>
          <a:noFill/>
        </p:spPr>
      </p:pic>
      <p:sp>
        <p:nvSpPr>
          <p:cNvPr id="79876" name="Text Box 8"/>
          <p:cNvSpPr txBox="1">
            <a:spLocks noChangeArrowheads="1"/>
          </p:cNvSpPr>
          <p:nvPr/>
        </p:nvSpPr>
        <p:spPr bwMode="auto">
          <a:xfrm>
            <a:off x="1431925" y="6262688"/>
            <a:ext cx="2343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Arial" charset="0"/>
              </a:rPr>
              <a:t>~10% efficiency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0" y="152400"/>
            <a:ext cx="9144000" cy="762000"/>
          </a:xfrm>
        </p:spPr>
        <p:txBody>
          <a:bodyPr/>
          <a:lstStyle/>
          <a:p>
            <a:r>
              <a:rPr lang="en-US">
                <a:solidFill>
                  <a:schemeClr val="accent2"/>
                </a:solidFill>
                <a:latin typeface="Times New Roman" charset="0"/>
                <a:ea typeface="ＭＳ Ｐゴシック" charset="0"/>
                <a:cs typeface="ＭＳ Ｐゴシック" charset="0"/>
              </a:rPr>
              <a:t>RTGs in Space – Half-Life</a:t>
            </a:r>
          </a:p>
        </p:txBody>
      </p:sp>
      <p:sp>
        <p:nvSpPr>
          <p:cNvPr id="80898" name="Rectangle 3"/>
          <p:cNvSpPr>
            <a:spLocks noGrp="1" noChangeArrowheads="1"/>
          </p:cNvSpPr>
          <p:nvPr>
            <p:ph type="body" sz="half" idx="1"/>
          </p:nvPr>
        </p:nvSpPr>
        <p:spPr>
          <a:xfrm>
            <a:off x="0" y="1295400"/>
            <a:ext cx="4375150" cy="5257800"/>
          </a:xfrm>
        </p:spPr>
        <p:txBody>
          <a:bodyPr/>
          <a:lstStyle/>
          <a:p>
            <a:pPr marL="0" indent="0"/>
            <a:r>
              <a:rPr lang="en-US">
                <a:latin typeface="Times New Roman" charset="0"/>
                <a:ea typeface="ＭＳ Ｐゴシック" charset="0"/>
                <a:cs typeface="ＭＳ Ｐゴシック" charset="0"/>
              </a:rPr>
              <a:t> US RTGs use Pu</a:t>
            </a:r>
            <a:r>
              <a:rPr lang="en-US" baseline="30000">
                <a:latin typeface="Times New Roman" charset="0"/>
                <a:ea typeface="ＭＳ Ｐゴシック" charset="0"/>
                <a:cs typeface="ＭＳ Ｐゴシック" charset="0"/>
              </a:rPr>
              <a:t>238</a:t>
            </a:r>
            <a:r>
              <a:rPr lang="en-US">
                <a:latin typeface="Times New Roman" charset="0"/>
                <a:ea typeface="ＭＳ Ｐゴシック" charset="0"/>
                <a:cs typeface="ＭＳ Ｐゴシック" charset="0"/>
              </a:rPr>
              <a:t> as the radioactive material</a:t>
            </a:r>
          </a:p>
          <a:p>
            <a:pPr marL="457200" lvl="1" indent="0"/>
            <a:r>
              <a:rPr lang="en-US">
                <a:latin typeface="Times New Roman" charset="0"/>
                <a:ea typeface="ＭＳ Ｐゴシック" charset="0"/>
              </a:rPr>
              <a:t>Half-Life of 87.7 years</a:t>
            </a:r>
          </a:p>
          <a:p>
            <a:pPr marL="457200" lvl="1" indent="0"/>
            <a:r>
              <a:rPr lang="en-US">
                <a:latin typeface="Times New Roman" charset="0"/>
                <a:ea typeface="ＭＳ Ｐゴシック" charset="0"/>
              </a:rPr>
              <a:t>96% of energy (activity) after 5 years</a:t>
            </a:r>
          </a:p>
          <a:p>
            <a:pPr marL="457200" lvl="1" indent="0"/>
            <a:r>
              <a:rPr lang="en-US">
                <a:latin typeface="Times New Roman" charset="0"/>
                <a:ea typeface="ＭＳ Ｐゴシック" charset="0"/>
              </a:rPr>
              <a:t>50% of energy after 87.7 years</a:t>
            </a:r>
          </a:p>
          <a:p>
            <a:pPr marL="0" indent="0"/>
            <a:r>
              <a:rPr lang="en-US">
                <a:latin typeface="Times New Roman" charset="0"/>
                <a:ea typeface="ＭＳ Ｐゴシック" charset="0"/>
                <a:cs typeface="ＭＳ Ｐゴシック" charset="0"/>
              </a:rPr>
              <a:t> Old US and Russian RTGs used Po</a:t>
            </a:r>
            <a:r>
              <a:rPr lang="en-US" baseline="30000">
                <a:latin typeface="Times New Roman" charset="0"/>
                <a:ea typeface="ＭＳ Ｐゴシック" charset="0"/>
                <a:cs typeface="ＭＳ Ｐゴシック" charset="0"/>
              </a:rPr>
              <a:t>210</a:t>
            </a:r>
            <a:endParaRPr lang="en-US">
              <a:latin typeface="Times New Roman" charset="0"/>
              <a:ea typeface="ＭＳ Ｐゴシック" charset="0"/>
              <a:cs typeface="ＭＳ Ｐゴシック" charset="0"/>
            </a:endParaRPr>
          </a:p>
          <a:p>
            <a:pPr marL="457200" lvl="1" indent="0"/>
            <a:r>
              <a:rPr lang="en-US">
                <a:latin typeface="Times New Roman" charset="0"/>
                <a:ea typeface="ＭＳ Ｐゴシック" charset="0"/>
              </a:rPr>
              <a:t>Half-Life of 138 days</a:t>
            </a:r>
          </a:p>
        </p:txBody>
      </p:sp>
      <p:pic>
        <p:nvPicPr>
          <p:cNvPr id="80899"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2286000"/>
            <a:ext cx="4648200" cy="2733675"/>
          </a:xfrm>
          <a:noFill/>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381000"/>
            <a:ext cx="7772400" cy="1143000"/>
          </a:xfrm>
        </p:spPr>
        <p:txBody>
          <a:bodyPr/>
          <a:lstStyle/>
          <a:p>
            <a:r>
              <a:rPr lang="en-US">
                <a:solidFill>
                  <a:schemeClr val="accent2"/>
                </a:solidFill>
                <a:latin typeface="Times New Roman" charset="0"/>
                <a:ea typeface="ＭＳ Ｐゴシック" charset="0"/>
                <a:cs typeface="ＭＳ Ｐゴシック" charset="0"/>
              </a:rPr>
              <a:t>RTGs in Space - Radiation</a:t>
            </a:r>
          </a:p>
        </p:txBody>
      </p:sp>
      <p:sp>
        <p:nvSpPr>
          <p:cNvPr id="81922" name="Rectangle 3"/>
          <p:cNvSpPr>
            <a:spLocks noGrp="1" noChangeArrowheads="1"/>
          </p:cNvSpPr>
          <p:nvPr>
            <p:ph type="body" idx="1"/>
          </p:nvPr>
        </p:nvSpPr>
        <p:spPr>
          <a:xfrm>
            <a:off x="228600" y="1600200"/>
            <a:ext cx="8686800" cy="4876800"/>
          </a:xfrm>
        </p:spPr>
        <p:txBody>
          <a:bodyPr/>
          <a:lstStyle/>
          <a:p>
            <a:r>
              <a:rPr lang="en-US" sz="3600" baseline="30000">
                <a:latin typeface="Times New Roman" charset="0"/>
                <a:ea typeface="ＭＳ Ｐゴシック" charset="0"/>
                <a:cs typeface="ＭＳ Ｐゴシック" charset="0"/>
              </a:rPr>
              <a:t>238</a:t>
            </a:r>
            <a:r>
              <a:rPr lang="en-US" sz="3600">
                <a:latin typeface="Times New Roman" charset="0"/>
                <a:ea typeface="ＭＳ Ｐゴシック" charset="0"/>
                <a:cs typeface="ＭＳ Ｐゴシック" charset="0"/>
              </a:rPr>
              <a:t>Puand </a:t>
            </a:r>
            <a:r>
              <a:rPr lang="en-US" sz="3600" baseline="30000">
                <a:latin typeface="Times New Roman" charset="0"/>
                <a:ea typeface="ＭＳ Ｐゴシック" charset="0"/>
                <a:cs typeface="ＭＳ Ｐゴシック" charset="0"/>
              </a:rPr>
              <a:t>210</a:t>
            </a:r>
            <a:r>
              <a:rPr lang="en-US" sz="3600">
                <a:latin typeface="Times New Roman" charset="0"/>
                <a:ea typeface="ＭＳ Ｐゴシック" charset="0"/>
                <a:cs typeface="ＭＳ Ｐゴシック" charset="0"/>
              </a:rPr>
              <a:t>Po</a:t>
            </a:r>
            <a:r>
              <a:rPr lang="en-US" sz="3600" baseline="30000">
                <a:latin typeface="Times New Roman" charset="0"/>
                <a:ea typeface="ＭＳ Ｐゴシック" charset="0"/>
                <a:cs typeface="ＭＳ Ｐゴシック" charset="0"/>
              </a:rPr>
              <a:t> </a:t>
            </a:r>
            <a:r>
              <a:rPr lang="en-US" sz="3600">
                <a:latin typeface="Times New Roman" charset="0"/>
                <a:ea typeface="ＭＳ Ｐゴシック" charset="0"/>
                <a:cs typeface="ＭＳ Ｐゴシック" charset="0"/>
              </a:rPr>
              <a:t>are alpha (</a:t>
            </a:r>
            <a:r>
              <a:rPr lang="el-GR" sz="3600">
                <a:latin typeface="Times New Roman" charset="0"/>
                <a:ea typeface="ＭＳ Ｐゴシック" charset="0"/>
                <a:cs typeface="Arial" charset="0"/>
              </a:rPr>
              <a:t>α</a:t>
            </a:r>
            <a:r>
              <a:rPr lang="en-US" sz="3600">
                <a:latin typeface="Times New Roman" charset="0"/>
                <a:ea typeface="ＭＳ Ｐゴシック" charset="0"/>
                <a:cs typeface="ＭＳ Ｐゴシック" charset="0"/>
              </a:rPr>
              <a:t>) emitters</a:t>
            </a:r>
          </a:p>
          <a:p>
            <a:r>
              <a:rPr lang="en-US" sz="3600">
                <a:latin typeface="Times New Roman" charset="0"/>
                <a:ea typeface="ＭＳ Ｐゴシック" charset="0"/>
                <a:cs typeface="ＭＳ Ｐゴシック" charset="0"/>
              </a:rPr>
              <a:t>Alpha radiation cannot penetrate very far</a:t>
            </a:r>
          </a:p>
          <a:p>
            <a:pPr lvl="1"/>
            <a:r>
              <a:rPr lang="en-US" sz="3200">
                <a:latin typeface="Times New Roman" charset="0"/>
                <a:ea typeface="ＭＳ Ｐゴシック" charset="0"/>
              </a:rPr>
              <a:t>Stopped by a sheet of paper or 10cm of air</a:t>
            </a:r>
          </a:p>
          <a:p>
            <a:pPr lvl="1"/>
            <a:r>
              <a:rPr lang="en-US" sz="3200">
                <a:latin typeface="Times New Roman" charset="0"/>
                <a:ea typeface="ＭＳ Ｐゴシック" charset="0"/>
              </a:rPr>
              <a:t>Turns into heat in the RTG material</a:t>
            </a:r>
          </a:p>
          <a:p>
            <a:pPr lvl="1"/>
            <a:r>
              <a:rPr lang="en-US" sz="3200">
                <a:latin typeface="Times New Roman" charset="0"/>
                <a:ea typeface="ＭＳ Ｐゴシック" charset="0"/>
              </a:rPr>
              <a:t>Very little radiation gets out of the shielding</a:t>
            </a:r>
          </a:p>
          <a:p>
            <a:pPr lvl="1"/>
            <a:r>
              <a:rPr lang="en-US" sz="3200">
                <a:latin typeface="Times New Roman" charset="0"/>
                <a:ea typeface="ＭＳ Ｐゴシック" charset="0"/>
              </a:rPr>
              <a:t>Not </a:t>
            </a:r>
            <a:r>
              <a:rPr lang="ja-JP" altLang="en-US" sz="3200">
                <a:latin typeface="Times New Roman" charset="0"/>
                <a:ea typeface="ＭＳ Ｐゴシック" charset="0"/>
              </a:rPr>
              <a:t>‘</a:t>
            </a:r>
            <a:r>
              <a:rPr lang="en-US" altLang="ja-JP" sz="3200">
                <a:latin typeface="Times New Roman" charset="0"/>
                <a:ea typeface="ＭＳ Ｐゴシック" charset="0"/>
              </a:rPr>
              <a:t>weapons grade’ material</a:t>
            </a:r>
          </a:p>
          <a:p>
            <a:pPr lvl="1"/>
            <a:r>
              <a:rPr lang="en-US" sz="3200">
                <a:latin typeface="Times New Roman" charset="0"/>
                <a:ea typeface="ＭＳ Ｐゴシック" charset="0"/>
              </a:rPr>
              <a:t>Ceramic form that is very heat and impact resistant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304800"/>
            <a:ext cx="7772400" cy="1143000"/>
          </a:xfrm>
        </p:spPr>
        <p:txBody>
          <a:bodyPr/>
          <a:lstStyle/>
          <a:p>
            <a:r>
              <a:rPr lang="en-US">
                <a:latin typeface="Times New Roman" charset="0"/>
                <a:ea typeface="ＭＳ Ｐゴシック" charset="0"/>
                <a:cs typeface="ＭＳ Ｐゴシック" charset="0"/>
              </a:rPr>
              <a:t>Beta Radiation      </a:t>
            </a:r>
          </a:p>
        </p:txBody>
      </p:sp>
      <p:sp>
        <p:nvSpPr>
          <p:cNvPr id="22530" name="Rectangle 3"/>
          <p:cNvSpPr>
            <a:spLocks noGrp="1" noChangeArrowheads="1"/>
          </p:cNvSpPr>
          <p:nvPr>
            <p:ph type="body" idx="1"/>
          </p:nvPr>
        </p:nvSpPr>
        <p:spPr>
          <a:xfrm>
            <a:off x="685800" y="2057400"/>
            <a:ext cx="7772400" cy="4114800"/>
          </a:xfrm>
        </p:spPr>
        <p:txBody>
          <a:bodyPr/>
          <a:lstStyle/>
          <a:p>
            <a:r>
              <a:rPr lang="en-US">
                <a:latin typeface="Times New Roman" charset="0"/>
                <a:ea typeface="ＭＳ Ｐゴシック" charset="0"/>
                <a:cs typeface="ＭＳ Ｐゴシック" charset="0"/>
              </a:rPr>
              <a:t>Small electron particle</a:t>
            </a:r>
          </a:p>
          <a:p>
            <a:r>
              <a:rPr lang="en-US">
                <a:latin typeface="Times New Roman" charset="0"/>
                <a:ea typeface="ＭＳ Ｐゴシック" charset="0"/>
                <a:cs typeface="ＭＳ Ｐゴシック" charset="0"/>
              </a:rPr>
              <a:t>More penetrating than alpha</a:t>
            </a:r>
          </a:p>
          <a:p>
            <a:endParaRPr lang="en-US">
              <a:latin typeface="Times New Roman" charset="0"/>
              <a:ea typeface="ＭＳ Ｐゴシック" charset="0"/>
              <a:cs typeface="ＭＳ Ｐゴシック" charset="0"/>
            </a:endParaRPr>
          </a:p>
        </p:txBody>
      </p:sp>
      <p:sp>
        <p:nvSpPr>
          <p:cNvPr id="22531" name="Line 4"/>
          <p:cNvSpPr>
            <a:spLocks noChangeShapeType="1"/>
          </p:cNvSpPr>
          <p:nvPr/>
        </p:nvSpPr>
        <p:spPr bwMode="auto">
          <a:xfrm>
            <a:off x="0" y="1219200"/>
            <a:ext cx="9144000"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2389" name="Text Box 5"/>
          <p:cNvSpPr txBox="1">
            <a:spLocks noChangeArrowheads="1"/>
          </p:cNvSpPr>
          <p:nvPr/>
        </p:nvSpPr>
        <p:spPr bwMode="auto">
          <a:xfrm>
            <a:off x="2286000" y="3429000"/>
            <a:ext cx="2419350" cy="1920875"/>
          </a:xfrm>
          <a:prstGeom prst="rect">
            <a:avLst/>
          </a:prstGeom>
          <a:noFill/>
          <a:ln w="9525">
            <a:noFill/>
            <a:miter lim="800000"/>
            <a:headEnd/>
            <a:tailEnd/>
          </a:ln>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r>
              <a:rPr lang="en-US" sz="12000" smtClean="0">
                <a:solidFill>
                  <a:srgbClr val="00FFFF"/>
                </a:solidFill>
                <a:effectLst>
                  <a:outerShdw blurRad="38100" dist="38100" dir="2700000" algn="tl">
                    <a:srgbClr val="000000"/>
                  </a:outerShdw>
                </a:effectLst>
                <a:latin typeface="Times" charset="0"/>
                <a:sym typeface="Symbol" charset="0"/>
              </a:rPr>
              <a:t></a:t>
            </a:r>
            <a:endParaRPr lang="en-US" sz="9600" smtClean="0">
              <a:latin typeface="Times" charset="0"/>
            </a:endParaRPr>
          </a:p>
        </p:txBody>
      </p:sp>
      <p:sp>
        <p:nvSpPr>
          <p:cNvPr id="22533" name="Oval 6"/>
          <p:cNvSpPr>
            <a:spLocks noChangeArrowheads="1"/>
          </p:cNvSpPr>
          <p:nvPr/>
        </p:nvSpPr>
        <p:spPr bwMode="auto">
          <a:xfrm>
            <a:off x="4191000" y="4038600"/>
            <a:ext cx="838200" cy="838200"/>
          </a:xfrm>
          <a:prstGeom prst="ellipse">
            <a:avLst/>
          </a:prstGeom>
          <a:solidFill>
            <a:srgbClr val="FFFF66"/>
          </a:solidFill>
          <a:ln w="9525">
            <a:solidFill>
              <a:schemeClr val="tx1"/>
            </a:solidFill>
            <a:round/>
            <a:headEnd/>
            <a:tailEnd/>
          </a:ln>
        </p:spPr>
        <p:txBody>
          <a:bodyPr wrap="none" anchor="ctr"/>
          <a:lstStyle/>
          <a:p>
            <a:pPr algn="ctr"/>
            <a:endParaRPr lang="en-US" b="1">
              <a:solidFill>
                <a:srgbClr val="FFFF66"/>
              </a:solidFill>
              <a:latin typeface="Times" charset="0"/>
            </a:endParaRPr>
          </a:p>
        </p:txBody>
      </p:sp>
      <p:sp>
        <p:nvSpPr>
          <p:cNvPr id="22534" name="Line 7"/>
          <p:cNvSpPr>
            <a:spLocks noChangeShapeType="1"/>
          </p:cNvSpPr>
          <p:nvPr/>
        </p:nvSpPr>
        <p:spPr bwMode="auto">
          <a:xfrm>
            <a:off x="4953000" y="3962400"/>
            <a:ext cx="457200" cy="0"/>
          </a:xfrm>
          <a:prstGeom prst="line">
            <a:avLst/>
          </a:prstGeom>
          <a:noFill/>
          <a:ln w="1270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5" name="Text Box 8"/>
          <p:cNvSpPr txBox="1">
            <a:spLocks noChangeArrowheads="1"/>
          </p:cNvSpPr>
          <p:nvPr/>
        </p:nvSpPr>
        <p:spPr bwMode="auto">
          <a:xfrm>
            <a:off x="4343400" y="41910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a:latin typeface="Times" charset="0"/>
              </a:rPr>
              <a:t> </a:t>
            </a:r>
            <a:r>
              <a:rPr lang="en-US" sz="3200" b="1">
                <a:solidFill>
                  <a:srgbClr val="000000"/>
                </a:solidFill>
                <a:latin typeface="Times" charset="0"/>
              </a:rPr>
              <a:t>e</a:t>
            </a:r>
            <a:r>
              <a:rPr lang="en-US" sz="3200" b="1" baseline="30000">
                <a:solidFill>
                  <a:srgbClr val="000000"/>
                </a:solidFill>
                <a:latin typeface="Times" charset="0"/>
              </a:rPr>
              <a:t>-</a:t>
            </a:r>
            <a:endParaRPr lang="en-US" b="1">
              <a:solidFill>
                <a:srgbClr val="000000"/>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09600" y="0"/>
            <a:ext cx="7772400" cy="1143000"/>
          </a:xfrm>
        </p:spPr>
        <p:txBody>
          <a:bodyPr/>
          <a:lstStyle/>
          <a:p>
            <a:r>
              <a:rPr lang="en-US">
                <a:solidFill>
                  <a:schemeClr val="accent2"/>
                </a:solidFill>
                <a:latin typeface="Times New Roman" charset="0"/>
                <a:ea typeface="ＭＳ Ｐゴシック" charset="0"/>
                <a:cs typeface="ＭＳ Ｐゴシック" charset="0"/>
              </a:rPr>
              <a:t>RTGs in Space - History</a:t>
            </a:r>
          </a:p>
        </p:txBody>
      </p:sp>
      <p:pic>
        <p:nvPicPr>
          <p:cNvPr id="82946"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3886200"/>
            <a:ext cx="4038600" cy="2644775"/>
          </a:xfrm>
          <a:noFill/>
        </p:spPr>
      </p:pic>
      <p:sp>
        <p:nvSpPr>
          <p:cNvPr id="82947" name="Text Box 6"/>
          <p:cNvSpPr txBox="1">
            <a:spLocks noChangeArrowheads="1"/>
          </p:cNvSpPr>
          <p:nvPr/>
        </p:nvSpPr>
        <p:spPr bwMode="auto">
          <a:xfrm>
            <a:off x="152400" y="1143000"/>
            <a:ext cx="4267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latin typeface="Arial" charset="0"/>
              </a:rPr>
              <a:t>1959: Atomic Energy Commission members show President Eisenhower the new </a:t>
            </a:r>
            <a:r>
              <a:rPr lang="ja-JP" altLang="en-US" sz="2800">
                <a:latin typeface="Arial" charset="0"/>
              </a:rPr>
              <a:t>‘</a:t>
            </a:r>
            <a:r>
              <a:rPr lang="en-US" altLang="ja-JP" sz="2800">
                <a:latin typeface="Arial" charset="0"/>
              </a:rPr>
              <a:t>nuclear battery</a:t>
            </a:r>
            <a:r>
              <a:rPr lang="ja-JP" altLang="en-US" sz="2800">
                <a:latin typeface="Arial" charset="0"/>
              </a:rPr>
              <a:t>’</a:t>
            </a:r>
            <a:r>
              <a:rPr lang="en-US" altLang="ja-JP" sz="2800">
                <a:latin typeface="Arial" charset="0"/>
              </a:rPr>
              <a:t> for use in US satellites</a:t>
            </a:r>
            <a:endParaRPr lang="en-US" sz="2800">
              <a:latin typeface="Arial" charset="0"/>
            </a:endParaRPr>
          </a:p>
        </p:txBody>
      </p:sp>
      <p:pic>
        <p:nvPicPr>
          <p:cNvPr id="82948"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371600"/>
            <a:ext cx="3897313" cy="4876800"/>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a:solidFill>
                  <a:schemeClr val="accent2"/>
                </a:solidFill>
                <a:latin typeface="Times New Roman" charset="0"/>
                <a:ea typeface="ＭＳ Ｐゴシック" charset="0"/>
                <a:cs typeface="ＭＳ Ｐゴシック" charset="0"/>
              </a:rPr>
              <a:t>RTGs in Space - History</a:t>
            </a:r>
          </a:p>
        </p:txBody>
      </p:sp>
      <p:sp>
        <p:nvSpPr>
          <p:cNvPr id="83970" name="Rectangle 3"/>
          <p:cNvSpPr>
            <a:spLocks noGrp="1" noChangeArrowheads="1"/>
          </p:cNvSpPr>
          <p:nvPr>
            <p:ph type="body" idx="1"/>
          </p:nvPr>
        </p:nvSpPr>
        <p:spPr/>
        <p:txBody>
          <a:bodyPr/>
          <a:lstStyle/>
          <a:p>
            <a:pPr>
              <a:lnSpc>
                <a:spcPct val="90000"/>
              </a:lnSpc>
            </a:pPr>
            <a:r>
              <a:rPr lang="en-US">
                <a:latin typeface="Times New Roman" charset="0"/>
                <a:ea typeface="ＭＳ Ｐゴシック" charset="0"/>
                <a:cs typeface="ＭＳ Ｐゴシック" charset="0"/>
              </a:rPr>
              <a:t>Original RTG in space was for a US Navy navigation satellite</a:t>
            </a:r>
          </a:p>
          <a:p>
            <a:pPr lvl="1">
              <a:lnSpc>
                <a:spcPct val="90000"/>
              </a:lnSpc>
            </a:pPr>
            <a:r>
              <a:rPr lang="en-US">
                <a:latin typeface="Times New Roman" charset="0"/>
                <a:ea typeface="ＭＳ Ｐゴシック" charset="0"/>
              </a:rPr>
              <a:t>1961 SNAP-3 unit (Space Nuclear Auxiliary Power)</a:t>
            </a:r>
          </a:p>
          <a:p>
            <a:pPr lvl="1">
              <a:lnSpc>
                <a:spcPct val="90000"/>
              </a:lnSpc>
            </a:pPr>
            <a:r>
              <a:rPr lang="en-US">
                <a:latin typeface="Times New Roman" charset="0"/>
                <a:ea typeface="ＭＳ Ｐゴシック" charset="0"/>
              </a:rPr>
              <a:t>2.7 watts of electrical power</a:t>
            </a:r>
          </a:p>
          <a:p>
            <a:pPr lvl="1">
              <a:lnSpc>
                <a:spcPct val="90000"/>
              </a:lnSpc>
            </a:pPr>
            <a:r>
              <a:rPr lang="en-US">
                <a:latin typeface="Times New Roman" charset="0"/>
                <a:ea typeface="ＭＳ Ｐゴシック" charset="0"/>
              </a:rPr>
              <a:t>Lasted for 15 years</a:t>
            </a:r>
          </a:p>
          <a:p>
            <a:pPr>
              <a:lnSpc>
                <a:spcPct val="90000"/>
              </a:lnSpc>
            </a:pPr>
            <a:r>
              <a:rPr lang="en-US">
                <a:latin typeface="Times New Roman" charset="0"/>
                <a:ea typeface="ＭＳ Ｐゴシック" charset="0"/>
                <a:cs typeface="ＭＳ Ｐゴシック" charset="0"/>
              </a:rPr>
              <a:t>RTGs were used in 25 other missions from 1961 to 2005 from military satellites to the Apollo missions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0" y="152400"/>
            <a:ext cx="9144000" cy="762000"/>
          </a:xfrm>
        </p:spPr>
        <p:txBody>
          <a:bodyPr/>
          <a:lstStyle/>
          <a:p>
            <a:r>
              <a:rPr lang="en-US">
                <a:solidFill>
                  <a:schemeClr val="accent2"/>
                </a:solidFill>
                <a:latin typeface="Times New Roman" charset="0"/>
                <a:ea typeface="ＭＳ Ｐゴシック" charset="0"/>
                <a:cs typeface="ＭＳ Ｐゴシック" charset="0"/>
              </a:rPr>
              <a:t>RTGs in Space - History</a:t>
            </a:r>
          </a:p>
        </p:txBody>
      </p:sp>
      <p:sp>
        <p:nvSpPr>
          <p:cNvPr id="84994" name="Rectangle 3"/>
          <p:cNvSpPr>
            <a:spLocks noGrp="1" noChangeArrowheads="1"/>
          </p:cNvSpPr>
          <p:nvPr>
            <p:ph type="body" sz="half" idx="1"/>
          </p:nvPr>
        </p:nvSpPr>
        <p:spPr>
          <a:xfrm>
            <a:off x="228600" y="1295400"/>
            <a:ext cx="4724400" cy="5257800"/>
          </a:xfrm>
        </p:spPr>
        <p:txBody>
          <a:bodyPr/>
          <a:lstStyle/>
          <a:p>
            <a:pPr marL="0" indent="0"/>
            <a:r>
              <a:rPr lang="en-US" sz="2800">
                <a:latin typeface="Times New Roman" charset="0"/>
                <a:ea typeface="ＭＳ Ｐゴシック" charset="0"/>
                <a:cs typeface="ＭＳ Ｐゴシック" charset="0"/>
              </a:rPr>
              <a:t>1972: Pioneer 10 &amp; 11 launched to explore the outer planets  </a:t>
            </a:r>
          </a:p>
          <a:p>
            <a:pPr marL="457200" lvl="1" indent="0"/>
            <a:r>
              <a:rPr lang="en-US" sz="2400">
                <a:latin typeface="Times New Roman" charset="0"/>
                <a:ea typeface="ＭＳ Ｐゴシック" charset="0"/>
              </a:rPr>
              <a:t> Both survived high radiation around Jupiter</a:t>
            </a:r>
          </a:p>
          <a:p>
            <a:pPr marL="457200" lvl="1" indent="0"/>
            <a:r>
              <a:rPr lang="en-US" sz="2400">
                <a:latin typeface="Times New Roman" charset="0"/>
                <a:ea typeface="ＭＳ Ｐゴシック" charset="0"/>
              </a:rPr>
              <a:t> Both crafts left solar system after mission performed and continued to send data for 17 years</a:t>
            </a:r>
          </a:p>
          <a:p>
            <a:pPr marL="457200" lvl="1" indent="0"/>
            <a:r>
              <a:rPr lang="en-US" sz="2400">
                <a:latin typeface="Times New Roman" charset="0"/>
                <a:ea typeface="ＭＳ Ｐゴシック" charset="0"/>
              </a:rPr>
              <a:t> Still in contact with crafts</a:t>
            </a:r>
          </a:p>
        </p:txBody>
      </p:sp>
      <p:pic>
        <p:nvPicPr>
          <p:cNvPr id="84995"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60950" y="1295400"/>
            <a:ext cx="3790950" cy="5257800"/>
          </a:xfrm>
          <a:noFill/>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0" y="152400"/>
            <a:ext cx="9144000" cy="762000"/>
          </a:xfrm>
        </p:spPr>
        <p:txBody>
          <a:bodyPr/>
          <a:lstStyle/>
          <a:p>
            <a:r>
              <a:rPr lang="en-US">
                <a:solidFill>
                  <a:schemeClr val="accent2"/>
                </a:solidFill>
                <a:latin typeface="Times New Roman" charset="0"/>
                <a:ea typeface="ＭＳ Ｐゴシック" charset="0"/>
                <a:cs typeface="ＭＳ Ｐゴシック" charset="0"/>
              </a:rPr>
              <a:t>RTGs in Space - History</a:t>
            </a:r>
          </a:p>
        </p:txBody>
      </p:sp>
      <p:sp>
        <p:nvSpPr>
          <p:cNvPr id="86018" name="Rectangle 3"/>
          <p:cNvSpPr>
            <a:spLocks noGrp="1" noChangeArrowheads="1"/>
          </p:cNvSpPr>
          <p:nvPr>
            <p:ph type="body" sz="half" idx="1"/>
          </p:nvPr>
        </p:nvSpPr>
        <p:spPr>
          <a:xfrm>
            <a:off x="228600" y="1295400"/>
            <a:ext cx="4375150" cy="5257800"/>
          </a:xfrm>
        </p:spPr>
        <p:txBody>
          <a:bodyPr/>
          <a:lstStyle/>
          <a:p>
            <a:pPr marL="0" indent="0">
              <a:lnSpc>
                <a:spcPct val="90000"/>
              </a:lnSpc>
            </a:pPr>
            <a:r>
              <a:rPr lang="en-US">
                <a:latin typeface="Times New Roman" charset="0"/>
                <a:ea typeface="ＭＳ Ｐゴシック" charset="0"/>
                <a:cs typeface="ＭＳ Ｐゴシック" charset="0"/>
              </a:rPr>
              <a:t>1977: Voyager 1&amp;2 launched to explore the outer planets  </a:t>
            </a:r>
          </a:p>
          <a:p>
            <a:pPr marL="457200" lvl="1" indent="0">
              <a:lnSpc>
                <a:spcPct val="90000"/>
              </a:lnSpc>
            </a:pPr>
            <a:r>
              <a:rPr lang="en-US">
                <a:latin typeface="Times New Roman" charset="0"/>
                <a:ea typeface="ＭＳ Ｐゴシック" charset="0"/>
              </a:rPr>
              <a:t> Transmitted high speed data and first high-quality pictures</a:t>
            </a:r>
          </a:p>
          <a:p>
            <a:pPr marL="457200" lvl="1" indent="0">
              <a:lnSpc>
                <a:spcPct val="90000"/>
              </a:lnSpc>
            </a:pPr>
            <a:r>
              <a:rPr lang="en-US">
                <a:latin typeface="Times New Roman" charset="0"/>
                <a:ea typeface="ＭＳ Ｐゴシック" charset="0"/>
              </a:rPr>
              <a:t> Both crafts left solar system after mission was performed and continue to send data</a:t>
            </a:r>
          </a:p>
          <a:p>
            <a:pPr marL="457200" lvl="1" indent="0">
              <a:lnSpc>
                <a:spcPct val="90000"/>
              </a:lnSpc>
            </a:pPr>
            <a:endParaRPr lang="en-US">
              <a:latin typeface="Times New Roman" charset="0"/>
              <a:ea typeface="ＭＳ Ｐゴシック" charset="0"/>
            </a:endParaRPr>
          </a:p>
        </p:txBody>
      </p:sp>
      <p:pic>
        <p:nvPicPr>
          <p:cNvPr id="86019"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68850" y="1295400"/>
            <a:ext cx="4375150" cy="5257800"/>
          </a:xfr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0" y="152400"/>
            <a:ext cx="9144000" cy="762000"/>
          </a:xfrm>
        </p:spPr>
        <p:txBody>
          <a:bodyPr/>
          <a:lstStyle/>
          <a:p>
            <a:r>
              <a:rPr lang="en-US">
                <a:solidFill>
                  <a:schemeClr val="accent2"/>
                </a:solidFill>
                <a:latin typeface="Times New Roman" charset="0"/>
                <a:ea typeface="ＭＳ Ｐゴシック" charset="0"/>
                <a:cs typeface="ＭＳ Ｐゴシック" charset="0"/>
              </a:rPr>
              <a:t>RTGs in Space - History</a:t>
            </a:r>
          </a:p>
        </p:txBody>
      </p:sp>
      <p:sp>
        <p:nvSpPr>
          <p:cNvPr id="87042" name="Rectangle 3"/>
          <p:cNvSpPr>
            <a:spLocks noGrp="1" noChangeArrowheads="1"/>
          </p:cNvSpPr>
          <p:nvPr>
            <p:ph type="body" sz="half" idx="1"/>
          </p:nvPr>
        </p:nvSpPr>
        <p:spPr>
          <a:xfrm>
            <a:off x="228600" y="1295400"/>
            <a:ext cx="4375150" cy="5257800"/>
          </a:xfrm>
        </p:spPr>
        <p:txBody>
          <a:bodyPr/>
          <a:lstStyle/>
          <a:p>
            <a:pPr marL="0" indent="0">
              <a:lnSpc>
                <a:spcPct val="90000"/>
              </a:lnSpc>
            </a:pPr>
            <a:r>
              <a:rPr lang="en-US">
                <a:latin typeface="Times New Roman" charset="0"/>
                <a:ea typeface="ＭＳ Ｐゴシック" charset="0"/>
                <a:cs typeface="ＭＳ Ｐゴシック" charset="0"/>
              </a:rPr>
              <a:t>1990: Ulysses launched to explore top and bottom of sun </a:t>
            </a:r>
          </a:p>
          <a:p>
            <a:pPr marL="457200" lvl="1" indent="0">
              <a:lnSpc>
                <a:spcPct val="90000"/>
              </a:lnSpc>
            </a:pPr>
            <a:r>
              <a:rPr lang="en-US">
                <a:latin typeface="Times New Roman" charset="0"/>
                <a:ea typeface="ＭＳ Ｐゴシック" charset="0"/>
              </a:rPr>
              <a:t> Mission extended after initial successes</a:t>
            </a:r>
          </a:p>
          <a:p>
            <a:pPr marL="457200" lvl="1" indent="0">
              <a:lnSpc>
                <a:spcPct val="90000"/>
              </a:lnSpc>
            </a:pPr>
            <a:r>
              <a:rPr lang="en-US">
                <a:latin typeface="Times New Roman" charset="0"/>
                <a:ea typeface="ＭＳ Ｐゴシック" charset="0"/>
              </a:rPr>
              <a:t> First mission to explore solar system outside the </a:t>
            </a:r>
            <a:r>
              <a:rPr lang="ja-JP" altLang="en-US">
                <a:latin typeface="Times New Roman" charset="0"/>
                <a:ea typeface="ＭＳ Ｐゴシック" charset="0"/>
              </a:rPr>
              <a:t>‘</a:t>
            </a:r>
            <a:r>
              <a:rPr lang="en-US" altLang="ja-JP">
                <a:latin typeface="Times New Roman" charset="0"/>
                <a:ea typeface="ＭＳ Ｐゴシック" charset="0"/>
              </a:rPr>
              <a:t>disk</a:t>
            </a:r>
            <a:r>
              <a:rPr lang="ja-JP" altLang="en-US">
                <a:latin typeface="Times New Roman" charset="0"/>
                <a:ea typeface="ＭＳ Ｐゴシック" charset="0"/>
              </a:rPr>
              <a:t>’</a:t>
            </a:r>
            <a:r>
              <a:rPr lang="en-US" altLang="ja-JP">
                <a:latin typeface="Times New Roman" charset="0"/>
                <a:ea typeface="ＭＳ Ｐゴシック" charset="0"/>
              </a:rPr>
              <a:t> of the planets</a:t>
            </a:r>
          </a:p>
          <a:p>
            <a:pPr marL="457200" lvl="1" indent="0">
              <a:lnSpc>
                <a:spcPct val="90000"/>
              </a:lnSpc>
            </a:pPr>
            <a:r>
              <a:rPr lang="en-US">
                <a:latin typeface="Times New Roman" charset="0"/>
                <a:ea typeface="ＭＳ Ｐゴシック" charset="0"/>
              </a:rPr>
              <a:t> Can you see the RTG?</a:t>
            </a:r>
          </a:p>
        </p:txBody>
      </p:sp>
      <p:pic>
        <p:nvPicPr>
          <p:cNvPr id="87043"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03750" y="1295400"/>
            <a:ext cx="4540250" cy="5257800"/>
          </a:xfr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0" y="152400"/>
            <a:ext cx="9144000" cy="762000"/>
          </a:xfrm>
        </p:spPr>
        <p:txBody>
          <a:bodyPr/>
          <a:lstStyle/>
          <a:p>
            <a:r>
              <a:rPr lang="en-US">
                <a:solidFill>
                  <a:schemeClr val="accent2"/>
                </a:solidFill>
                <a:latin typeface="Times New Roman" charset="0"/>
                <a:ea typeface="ＭＳ Ｐゴシック" charset="0"/>
                <a:cs typeface="ＭＳ Ｐゴシック" charset="0"/>
              </a:rPr>
              <a:t>RTGs in Space - History</a:t>
            </a:r>
          </a:p>
        </p:txBody>
      </p:sp>
      <p:sp>
        <p:nvSpPr>
          <p:cNvPr id="88066" name="Rectangle 3"/>
          <p:cNvSpPr>
            <a:spLocks noGrp="1" noChangeArrowheads="1"/>
          </p:cNvSpPr>
          <p:nvPr>
            <p:ph type="body" sz="half" idx="1"/>
          </p:nvPr>
        </p:nvSpPr>
        <p:spPr>
          <a:xfrm>
            <a:off x="228600" y="1295400"/>
            <a:ext cx="4572000" cy="5257800"/>
          </a:xfrm>
        </p:spPr>
        <p:txBody>
          <a:bodyPr/>
          <a:lstStyle/>
          <a:p>
            <a:pPr marL="0" indent="0"/>
            <a:r>
              <a:rPr lang="en-US" sz="2800">
                <a:latin typeface="Times New Roman" charset="0"/>
                <a:ea typeface="ＭＳ Ｐゴシック" charset="0"/>
                <a:cs typeface="ＭＳ Ｐゴシック" charset="0"/>
              </a:rPr>
              <a:t>1989: Galileo launched to explore Jupiter and her moons</a:t>
            </a:r>
          </a:p>
          <a:p>
            <a:pPr marL="457200" lvl="1" indent="0"/>
            <a:r>
              <a:rPr lang="en-US" sz="2400">
                <a:latin typeface="Times New Roman" charset="0"/>
                <a:ea typeface="ＭＳ Ｐゴシック" charset="0"/>
              </a:rPr>
              <a:t>Took the long-way to Jupiter; by Venus and Earth twice</a:t>
            </a:r>
          </a:p>
          <a:p>
            <a:pPr marL="457200" lvl="1" indent="0"/>
            <a:r>
              <a:rPr lang="en-US" sz="2400">
                <a:latin typeface="Times New Roman" charset="0"/>
                <a:ea typeface="ＭＳ Ｐゴシック" charset="0"/>
              </a:rPr>
              <a:t>Required long-lived power supply to make the 4-year flight</a:t>
            </a:r>
          </a:p>
          <a:p>
            <a:pPr marL="457200" lvl="1" indent="0"/>
            <a:r>
              <a:rPr lang="en-US" sz="2400">
                <a:latin typeface="Times New Roman" charset="0"/>
                <a:ea typeface="ＭＳ Ｐゴシック" charset="0"/>
              </a:rPr>
              <a:t>Operated for 14 years</a:t>
            </a:r>
          </a:p>
          <a:p>
            <a:pPr marL="457200" lvl="1" indent="0"/>
            <a:r>
              <a:rPr lang="en-US" sz="2400">
                <a:latin typeface="Times New Roman" charset="0"/>
                <a:ea typeface="ＭＳ Ｐゴシック" charset="0"/>
              </a:rPr>
              <a:t>Can you see the RTG?</a:t>
            </a:r>
          </a:p>
        </p:txBody>
      </p:sp>
      <p:pic>
        <p:nvPicPr>
          <p:cNvPr id="88067"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68850" y="1295400"/>
            <a:ext cx="4375150" cy="5257800"/>
          </a:xfr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0" y="152400"/>
            <a:ext cx="9144000" cy="762000"/>
          </a:xfrm>
        </p:spPr>
        <p:txBody>
          <a:bodyPr/>
          <a:lstStyle/>
          <a:p>
            <a:r>
              <a:rPr lang="en-US">
                <a:solidFill>
                  <a:schemeClr val="accent2"/>
                </a:solidFill>
                <a:latin typeface="Times New Roman" charset="0"/>
                <a:ea typeface="ＭＳ Ｐゴシック" charset="0"/>
                <a:cs typeface="ＭＳ Ｐゴシック" charset="0"/>
              </a:rPr>
              <a:t>RTGs in Space - History</a:t>
            </a:r>
          </a:p>
        </p:txBody>
      </p:sp>
      <p:sp>
        <p:nvSpPr>
          <p:cNvPr id="89090" name="Rectangle 3"/>
          <p:cNvSpPr>
            <a:spLocks noGrp="1" noChangeArrowheads="1"/>
          </p:cNvSpPr>
          <p:nvPr>
            <p:ph type="body" sz="half" idx="1"/>
          </p:nvPr>
        </p:nvSpPr>
        <p:spPr>
          <a:xfrm>
            <a:off x="228600" y="1295400"/>
            <a:ext cx="4375150" cy="5257800"/>
          </a:xfrm>
        </p:spPr>
        <p:txBody>
          <a:bodyPr/>
          <a:lstStyle/>
          <a:p>
            <a:pPr marL="0" indent="0">
              <a:lnSpc>
                <a:spcPct val="90000"/>
              </a:lnSpc>
            </a:pPr>
            <a:r>
              <a:rPr lang="en-US" sz="2800">
                <a:latin typeface="Times New Roman" charset="0"/>
                <a:ea typeface="ＭＳ Ｐゴシック" charset="0"/>
                <a:cs typeface="ＭＳ Ｐゴシック" charset="0"/>
              </a:rPr>
              <a:t> Galileo also needed heat for its long mission</a:t>
            </a:r>
          </a:p>
          <a:p>
            <a:pPr marL="0" indent="0">
              <a:lnSpc>
                <a:spcPct val="90000"/>
              </a:lnSpc>
            </a:pPr>
            <a:r>
              <a:rPr lang="en-US" sz="2800">
                <a:latin typeface="Times New Roman" charset="0"/>
                <a:ea typeface="ＭＳ Ｐゴシック" charset="0"/>
                <a:cs typeface="ＭＳ Ｐゴシック" charset="0"/>
              </a:rPr>
              <a:t> 120 - 1watt Radioactive Heater Units (RHU) placed all over the spacecraft</a:t>
            </a:r>
          </a:p>
          <a:p>
            <a:pPr marL="0" indent="0">
              <a:lnSpc>
                <a:spcPct val="90000"/>
              </a:lnSpc>
            </a:pPr>
            <a:r>
              <a:rPr lang="en-US" sz="2800">
                <a:latin typeface="Times New Roman" charset="0"/>
                <a:ea typeface="ＭＳ Ｐゴシック" charset="0"/>
                <a:cs typeface="ＭＳ Ｐゴシック" charset="0"/>
              </a:rPr>
              <a:t> Safety design similar to RTGs</a:t>
            </a:r>
          </a:p>
          <a:p>
            <a:pPr marL="0" indent="0">
              <a:lnSpc>
                <a:spcPct val="90000"/>
              </a:lnSpc>
            </a:pPr>
            <a:endParaRPr lang="en-US" sz="2800">
              <a:latin typeface="Times New Roman" charset="0"/>
              <a:ea typeface="ＭＳ Ｐゴシック" charset="0"/>
              <a:cs typeface="ＭＳ Ｐゴシック" charset="0"/>
            </a:endParaRPr>
          </a:p>
          <a:p>
            <a:pPr marL="0" indent="0">
              <a:lnSpc>
                <a:spcPct val="90000"/>
              </a:lnSpc>
            </a:pPr>
            <a:endParaRPr lang="en-US" sz="2800">
              <a:latin typeface="Times New Roman" charset="0"/>
              <a:ea typeface="ＭＳ Ｐゴシック" charset="0"/>
              <a:cs typeface="ＭＳ Ｐゴシック" charset="0"/>
            </a:endParaRPr>
          </a:p>
        </p:txBody>
      </p:sp>
      <p:pic>
        <p:nvPicPr>
          <p:cNvPr id="89091"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68850" y="1295400"/>
            <a:ext cx="4375150" cy="5257800"/>
          </a:xfr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0" y="228600"/>
            <a:ext cx="9144000" cy="762000"/>
          </a:xfrm>
        </p:spPr>
        <p:txBody>
          <a:bodyPr/>
          <a:lstStyle/>
          <a:p>
            <a:r>
              <a:rPr lang="en-US">
                <a:solidFill>
                  <a:schemeClr val="accent2"/>
                </a:solidFill>
                <a:latin typeface="Times New Roman" charset="0"/>
                <a:ea typeface="ＭＳ Ｐゴシック" charset="0"/>
                <a:cs typeface="ＭＳ Ｐゴシック" charset="0"/>
              </a:rPr>
              <a:t>RTGs in Space - History</a:t>
            </a:r>
          </a:p>
        </p:txBody>
      </p:sp>
      <p:sp>
        <p:nvSpPr>
          <p:cNvPr id="90114" name="Rectangle 3"/>
          <p:cNvSpPr>
            <a:spLocks noGrp="1" noChangeArrowheads="1"/>
          </p:cNvSpPr>
          <p:nvPr>
            <p:ph type="body" sz="half" idx="1"/>
          </p:nvPr>
        </p:nvSpPr>
        <p:spPr>
          <a:xfrm>
            <a:off x="228600" y="1295400"/>
            <a:ext cx="4375150" cy="5257800"/>
          </a:xfrm>
        </p:spPr>
        <p:txBody>
          <a:bodyPr/>
          <a:lstStyle/>
          <a:p>
            <a:pPr marL="0" indent="0"/>
            <a:r>
              <a:rPr lang="en-US" sz="2800">
                <a:latin typeface="Times New Roman" charset="0"/>
                <a:ea typeface="ＭＳ Ｐゴシック" charset="0"/>
                <a:cs typeface="ＭＳ Ｐゴシック" charset="0"/>
              </a:rPr>
              <a:t>1997 -Cassini Mission to Saturn and moons</a:t>
            </a:r>
          </a:p>
          <a:p>
            <a:pPr marL="457200" lvl="1" indent="0"/>
            <a:r>
              <a:rPr lang="en-US" sz="2400">
                <a:latin typeface="Times New Roman" charset="0"/>
                <a:ea typeface="ＭＳ Ｐゴシック" charset="0"/>
              </a:rPr>
              <a:t> 3 General Purpose Heat Source RTGs (current generation)</a:t>
            </a:r>
          </a:p>
          <a:p>
            <a:pPr marL="457200" lvl="1" indent="0"/>
            <a:r>
              <a:rPr lang="en-US" sz="2400">
                <a:latin typeface="Times New Roman" charset="0"/>
                <a:ea typeface="ＭＳ Ｐゴシック" charset="0"/>
              </a:rPr>
              <a:t> 4-year mission once the craft gets to Saturn.</a:t>
            </a:r>
          </a:p>
          <a:p>
            <a:pPr marL="457200" lvl="1" indent="0"/>
            <a:r>
              <a:rPr lang="en-US" sz="2400">
                <a:latin typeface="Times New Roman" charset="0"/>
                <a:ea typeface="ＭＳ Ｐゴシック" charset="0"/>
              </a:rPr>
              <a:t> Great results coming back from craft</a:t>
            </a:r>
          </a:p>
          <a:p>
            <a:pPr marL="457200" lvl="1" indent="0"/>
            <a:r>
              <a:rPr lang="en-US" sz="2400">
                <a:latin typeface="Times New Roman" charset="0"/>
                <a:ea typeface="ＭＳ Ｐゴシック" charset="0"/>
              </a:rPr>
              <a:t> Recently discovered new moon of Saturn</a:t>
            </a:r>
          </a:p>
        </p:txBody>
      </p:sp>
      <p:pic>
        <p:nvPicPr>
          <p:cNvPr id="90115"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45000" y="1371600"/>
            <a:ext cx="4241800" cy="4754563"/>
          </a:xfr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0" y="152400"/>
            <a:ext cx="9144000" cy="762000"/>
          </a:xfrm>
        </p:spPr>
        <p:txBody>
          <a:bodyPr/>
          <a:lstStyle/>
          <a:p>
            <a:r>
              <a:rPr lang="en-US">
                <a:solidFill>
                  <a:schemeClr val="accent2"/>
                </a:solidFill>
                <a:latin typeface="Times New Roman" charset="0"/>
                <a:ea typeface="ＭＳ Ｐゴシック" charset="0"/>
                <a:cs typeface="ＭＳ Ｐゴシック" charset="0"/>
              </a:rPr>
              <a:t>RTGs in Space - History</a:t>
            </a:r>
          </a:p>
        </p:txBody>
      </p:sp>
      <p:sp>
        <p:nvSpPr>
          <p:cNvPr id="91138" name="Rectangle 3"/>
          <p:cNvSpPr>
            <a:spLocks noGrp="1" noChangeArrowheads="1"/>
          </p:cNvSpPr>
          <p:nvPr>
            <p:ph type="body" sz="half" idx="1"/>
          </p:nvPr>
        </p:nvSpPr>
        <p:spPr>
          <a:xfrm>
            <a:off x="228600" y="1066800"/>
            <a:ext cx="4375150" cy="5257800"/>
          </a:xfrm>
        </p:spPr>
        <p:txBody>
          <a:bodyPr/>
          <a:lstStyle/>
          <a:p>
            <a:pPr marL="0" indent="0"/>
            <a:r>
              <a:rPr lang="en-US" sz="2800">
                <a:latin typeface="Times New Roman" charset="0"/>
                <a:ea typeface="ＭＳ Ｐゴシック" charset="0"/>
                <a:cs typeface="ＭＳ Ｐゴシック" charset="0"/>
              </a:rPr>
              <a:t>January 2006</a:t>
            </a:r>
          </a:p>
          <a:p>
            <a:pPr marL="0" indent="0"/>
            <a:r>
              <a:rPr lang="en-US" sz="2800">
                <a:latin typeface="Times New Roman" charset="0"/>
                <a:ea typeface="ＭＳ Ｐゴシック" charset="0"/>
                <a:cs typeface="ＭＳ Ｐゴシック" charset="0"/>
              </a:rPr>
              <a:t>New Horizons Mission</a:t>
            </a:r>
          </a:p>
          <a:p>
            <a:pPr marL="457200" lvl="1" indent="0"/>
            <a:r>
              <a:rPr lang="en-US" sz="2400">
                <a:latin typeface="Times New Roman" charset="0"/>
                <a:ea typeface="ＭＳ Ｐゴシック" charset="0"/>
              </a:rPr>
              <a:t>Pluto &amp; Charon</a:t>
            </a:r>
          </a:p>
          <a:p>
            <a:pPr marL="457200" lvl="1" indent="0"/>
            <a:r>
              <a:rPr lang="en-US" sz="2400">
                <a:latin typeface="Times New Roman" charset="0"/>
                <a:ea typeface="ＭＳ Ｐゴシック" charset="0"/>
              </a:rPr>
              <a:t>Kuiper Belt Objects</a:t>
            </a:r>
          </a:p>
          <a:p>
            <a:pPr marL="0" indent="0"/>
            <a:endParaRPr lang="en-US" sz="2800">
              <a:latin typeface="Times New Roman" charset="0"/>
              <a:ea typeface="ＭＳ Ｐゴシック" charset="0"/>
              <a:cs typeface="ＭＳ Ｐゴシック" charset="0"/>
            </a:endParaRPr>
          </a:p>
        </p:txBody>
      </p:sp>
      <p:pic>
        <p:nvPicPr>
          <p:cNvPr id="911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43000"/>
            <a:ext cx="31432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40481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0" y="152400"/>
            <a:ext cx="9144000" cy="762000"/>
          </a:xfrm>
        </p:spPr>
        <p:txBody>
          <a:bodyPr/>
          <a:lstStyle/>
          <a:p>
            <a:r>
              <a:rPr lang="en-US">
                <a:solidFill>
                  <a:schemeClr val="accent2"/>
                </a:solidFill>
                <a:latin typeface="Times New Roman" charset="0"/>
                <a:ea typeface="ＭＳ Ｐゴシック" charset="0"/>
                <a:cs typeface="ＭＳ Ｐゴシック" charset="0"/>
              </a:rPr>
              <a:t>RTGs in Space - History</a:t>
            </a:r>
          </a:p>
        </p:txBody>
      </p:sp>
      <p:sp>
        <p:nvSpPr>
          <p:cNvPr id="92162" name="Rectangle 3"/>
          <p:cNvSpPr>
            <a:spLocks noGrp="1" noChangeArrowheads="1"/>
          </p:cNvSpPr>
          <p:nvPr>
            <p:ph type="body" sz="half" idx="1"/>
          </p:nvPr>
        </p:nvSpPr>
        <p:spPr>
          <a:xfrm>
            <a:off x="228600" y="1295400"/>
            <a:ext cx="4375150" cy="5257800"/>
          </a:xfrm>
        </p:spPr>
        <p:txBody>
          <a:bodyPr/>
          <a:lstStyle/>
          <a:p>
            <a:pPr marL="0" indent="0"/>
            <a:r>
              <a:rPr lang="en-US">
                <a:latin typeface="Times New Roman" charset="0"/>
                <a:ea typeface="ＭＳ Ｐゴシック" charset="0"/>
                <a:cs typeface="ＭＳ Ｐゴシック" charset="0"/>
              </a:rPr>
              <a:t>Viking Landers- 1975</a:t>
            </a:r>
          </a:p>
          <a:p>
            <a:pPr marL="457200" lvl="1" indent="0"/>
            <a:r>
              <a:rPr lang="en-US">
                <a:latin typeface="Times New Roman" charset="0"/>
                <a:ea typeface="ＭＳ Ｐゴシック" charset="0"/>
              </a:rPr>
              <a:t> Used RTGs for power</a:t>
            </a:r>
          </a:p>
          <a:p>
            <a:pPr marL="457200" lvl="1" indent="0"/>
            <a:r>
              <a:rPr lang="en-US">
                <a:latin typeface="Times New Roman" charset="0"/>
                <a:ea typeface="ＭＳ Ｐゴシック" charset="0"/>
              </a:rPr>
              <a:t> 6 Years on Nuclear Power</a:t>
            </a:r>
          </a:p>
          <a:p>
            <a:pPr marL="457200" lvl="1" indent="0"/>
            <a:endParaRPr lang="en-US">
              <a:latin typeface="Times New Roman" charset="0"/>
              <a:ea typeface="ＭＳ Ｐゴシック" charset="0"/>
            </a:endParaRPr>
          </a:p>
          <a:p>
            <a:pPr marL="0" indent="0"/>
            <a:r>
              <a:rPr lang="en-US">
                <a:latin typeface="Times New Roman" charset="0"/>
                <a:ea typeface="ＭＳ Ｐゴシック" charset="0"/>
                <a:cs typeface="ＭＳ Ｐゴシック" charset="0"/>
              </a:rPr>
              <a:t>Mars Pathfinder-1997</a:t>
            </a:r>
          </a:p>
          <a:p>
            <a:pPr marL="457200" lvl="1" indent="0"/>
            <a:r>
              <a:rPr lang="en-US">
                <a:latin typeface="Times New Roman" charset="0"/>
                <a:ea typeface="ＭＳ Ｐゴシック" charset="0"/>
              </a:rPr>
              <a:t> Rover used RHUs for heat</a:t>
            </a:r>
          </a:p>
          <a:p>
            <a:pPr marL="457200" lvl="1" indent="0"/>
            <a:r>
              <a:rPr lang="en-US">
                <a:latin typeface="Times New Roman" charset="0"/>
                <a:ea typeface="ＭＳ Ｐゴシック" charset="0"/>
              </a:rPr>
              <a:t> 3 months on solar power</a:t>
            </a:r>
          </a:p>
        </p:txBody>
      </p:sp>
      <p:pic>
        <p:nvPicPr>
          <p:cNvPr id="92163" name="Picture 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692775" y="3419475"/>
            <a:ext cx="2297113" cy="3071813"/>
          </a:xfrm>
        </p:spPr>
      </p:pic>
      <p:pic>
        <p:nvPicPr>
          <p:cNvPr id="92164" name="Picture 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29200" y="1219200"/>
            <a:ext cx="3536950" cy="2187575"/>
          </a:xfrm>
          <a:noFill/>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38100"/>
            <a:ext cx="7772400" cy="1143000"/>
          </a:xfrm>
        </p:spPr>
        <p:txBody>
          <a:bodyPr/>
          <a:lstStyle/>
          <a:p>
            <a:r>
              <a:rPr lang="en-US">
                <a:latin typeface="Times New Roman" charset="0"/>
                <a:ea typeface="ＭＳ Ｐゴシック" charset="0"/>
                <a:cs typeface="ＭＳ Ｐゴシック" charset="0"/>
              </a:rPr>
              <a:t>Beta radiation is used in thickness gauging</a:t>
            </a:r>
          </a:p>
        </p:txBody>
      </p:sp>
      <p:sp>
        <p:nvSpPr>
          <p:cNvPr id="23554" name="Rectangle 3"/>
          <p:cNvSpPr>
            <a:spLocks noChangeArrowheads="1"/>
          </p:cNvSpPr>
          <p:nvPr/>
        </p:nvSpPr>
        <p:spPr bwMode="auto">
          <a:xfrm>
            <a:off x="1143000" y="4038600"/>
            <a:ext cx="685800" cy="4572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3555" name="Rectangle 4"/>
          <p:cNvSpPr>
            <a:spLocks noChangeArrowheads="1"/>
          </p:cNvSpPr>
          <p:nvPr/>
        </p:nvSpPr>
        <p:spPr bwMode="auto">
          <a:xfrm>
            <a:off x="3352800" y="3657600"/>
            <a:ext cx="1143000" cy="8382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3556" name="Rectangle 5"/>
          <p:cNvSpPr>
            <a:spLocks noChangeArrowheads="1"/>
          </p:cNvSpPr>
          <p:nvPr/>
        </p:nvSpPr>
        <p:spPr bwMode="auto">
          <a:xfrm>
            <a:off x="6019800" y="3352800"/>
            <a:ext cx="1524000" cy="11430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23557" name="Line 6"/>
          <p:cNvSpPr>
            <a:spLocks noChangeShapeType="1"/>
          </p:cNvSpPr>
          <p:nvPr/>
        </p:nvSpPr>
        <p:spPr bwMode="auto">
          <a:xfrm>
            <a:off x="1447800" y="3200400"/>
            <a:ext cx="0" cy="838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Line 7"/>
          <p:cNvSpPr>
            <a:spLocks noChangeShapeType="1"/>
          </p:cNvSpPr>
          <p:nvPr/>
        </p:nvSpPr>
        <p:spPr bwMode="auto">
          <a:xfrm>
            <a:off x="1447800" y="4495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8"/>
          <p:cNvSpPr>
            <a:spLocks noChangeShapeType="1"/>
          </p:cNvSpPr>
          <p:nvPr/>
        </p:nvSpPr>
        <p:spPr bwMode="auto">
          <a:xfrm>
            <a:off x="1447800" y="3162300"/>
            <a:ext cx="0" cy="838200"/>
          </a:xfrm>
          <a:prstGeom prst="line">
            <a:avLst/>
          </a:prstGeom>
          <a:noFill/>
          <a:ln w="76200">
            <a:pattFill prst="sphere">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Line 9"/>
          <p:cNvSpPr>
            <a:spLocks noChangeShapeType="1"/>
          </p:cNvSpPr>
          <p:nvPr/>
        </p:nvSpPr>
        <p:spPr bwMode="auto">
          <a:xfrm flipH="1">
            <a:off x="1143000" y="4495800"/>
            <a:ext cx="304800" cy="4572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1" name="Line 10"/>
          <p:cNvSpPr>
            <a:spLocks noChangeShapeType="1"/>
          </p:cNvSpPr>
          <p:nvPr/>
        </p:nvSpPr>
        <p:spPr bwMode="auto">
          <a:xfrm>
            <a:off x="1447800" y="4495800"/>
            <a:ext cx="609600" cy="762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2" name="Line 11"/>
          <p:cNvSpPr>
            <a:spLocks noChangeShapeType="1"/>
          </p:cNvSpPr>
          <p:nvPr/>
        </p:nvSpPr>
        <p:spPr bwMode="auto">
          <a:xfrm>
            <a:off x="1447800" y="4572000"/>
            <a:ext cx="381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3" name="Line 12"/>
          <p:cNvSpPr>
            <a:spLocks noChangeShapeType="1"/>
          </p:cNvSpPr>
          <p:nvPr/>
        </p:nvSpPr>
        <p:spPr bwMode="auto">
          <a:xfrm>
            <a:off x="1447800" y="4495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4" name="Line 13"/>
          <p:cNvSpPr>
            <a:spLocks noChangeShapeType="1"/>
          </p:cNvSpPr>
          <p:nvPr/>
        </p:nvSpPr>
        <p:spPr bwMode="auto">
          <a:xfrm>
            <a:off x="1600200" y="4495800"/>
            <a:ext cx="228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14"/>
          <p:cNvSpPr>
            <a:spLocks noChangeShapeType="1"/>
          </p:cNvSpPr>
          <p:nvPr/>
        </p:nvSpPr>
        <p:spPr bwMode="auto">
          <a:xfrm flipH="1">
            <a:off x="3352800" y="4495800"/>
            <a:ext cx="228600" cy="5334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6" name="Line 15"/>
          <p:cNvSpPr>
            <a:spLocks noChangeShapeType="1"/>
          </p:cNvSpPr>
          <p:nvPr/>
        </p:nvSpPr>
        <p:spPr bwMode="auto">
          <a:xfrm>
            <a:off x="3810000" y="4495800"/>
            <a:ext cx="0" cy="5334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16"/>
          <p:cNvSpPr>
            <a:spLocks noChangeShapeType="1"/>
          </p:cNvSpPr>
          <p:nvPr/>
        </p:nvSpPr>
        <p:spPr bwMode="auto">
          <a:xfrm>
            <a:off x="4343400" y="4495800"/>
            <a:ext cx="228600" cy="5334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Line 17"/>
          <p:cNvSpPr>
            <a:spLocks noChangeShapeType="1"/>
          </p:cNvSpPr>
          <p:nvPr/>
        </p:nvSpPr>
        <p:spPr bwMode="auto">
          <a:xfrm>
            <a:off x="6629400" y="4495800"/>
            <a:ext cx="0" cy="3810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9" name="Line 18"/>
          <p:cNvSpPr>
            <a:spLocks noChangeShapeType="1"/>
          </p:cNvSpPr>
          <p:nvPr/>
        </p:nvSpPr>
        <p:spPr bwMode="auto">
          <a:xfrm flipH="1">
            <a:off x="914400" y="4495800"/>
            <a:ext cx="533400" cy="762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0" name="Line 19"/>
          <p:cNvSpPr>
            <a:spLocks noChangeShapeType="1"/>
          </p:cNvSpPr>
          <p:nvPr/>
        </p:nvSpPr>
        <p:spPr bwMode="auto">
          <a:xfrm flipH="1">
            <a:off x="1028700" y="4495800"/>
            <a:ext cx="228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3428" name="Rectangle 20"/>
          <p:cNvSpPr>
            <a:spLocks noChangeArrowheads="1"/>
          </p:cNvSpPr>
          <p:nvPr/>
        </p:nvSpPr>
        <p:spPr bwMode="auto">
          <a:xfrm>
            <a:off x="3695700" y="2163763"/>
            <a:ext cx="533400" cy="823912"/>
          </a:xfrm>
          <a:prstGeom prst="rect">
            <a:avLst/>
          </a:prstGeom>
          <a:noFill/>
          <a:ln w="9525">
            <a:noFill/>
            <a:miter lim="800000"/>
            <a:headEnd/>
            <a:tailEnd/>
          </a:ln>
          <a:effectLst/>
        </p:spPr>
        <p:txBody>
          <a:bodyPr>
            <a:spAutoFit/>
          </a:bodyPr>
          <a:lstStyle/>
          <a:p>
            <a:pPr>
              <a:defRPr/>
            </a:pPr>
            <a:r>
              <a:rPr lang="en-US" sz="4800">
                <a:solidFill>
                  <a:srgbClr val="00FFFF"/>
                </a:solidFill>
                <a:effectLst>
                  <a:outerShdw blurRad="38100" dist="38100" dir="2700000" algn="tl">
                    <a:srgbClr val="000000"/>
                  </a:outerShdw>
                </a:effectLst>
                <a:latin typeface="Times" charset="0"/>
                <a:sym typeface="Symbol" charset="0"/>
              </a:rPr>
              <a:t> </a:t>
            </a:r>
          </a:p>
        </p:txBody>
      </p:sp>
      <p:sp>
        <p:nvSpPr>
          <p:cNvPr id="23572" name="Line 21"/>
          <p:cNvSpPr>
            <a:spLocks noChangeShapeType="1"/>
          </p:cNvSpPr>
          <p:nvPr/>
        </p:nvSpPr>
        <p:spPr bwMode="auto">
          <a:xfrm>
            <a:off x="6781800" y="2438400"/>
            <a:ext cx="0" cy="990600"/>
          </a:xfrm>
          <a:prstGeom prst="line">
            <a:avLst/>
          </a:prstGeom>
          <a:noFill/>
          <a:ln w="76200">
            <a:pattFill prst="sphere">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3" name="Line 22"/>
          <p:cNvSpPr>
            <a:spLocks noChangeShapeType="1"/>
          </p:cNvSpPr>
          <p:nvPr/>
        </p:nvSpPr>
        <p:spPr bwMode="auto">
          <a:xfrm>
            <a:off x="3962400" y="2819400"/>
            <a:ext cx="0" cy="838200"/>
          </a:xfrm>
          <a:prstGeom prst="line">
            <a:avLst/>
          </a:prstGeom>
          <a:noFill/>
          <a:ln w="76200">
            <a:pattFill prst="sphere">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4" name="Text Box 23"/>
          <p:cNvSpPr txBox="1">
            <a:spLocks noChangeArrowheads="1"/>
          </p:cNvSpPr>
          <p:nvPr/>
        </p:nvSpPr>
        <p:spPr bwMode="auto">
          <a:xfrm>
            <a:off x="1600200" y="5440363"/>
            <a:ext cx="6362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latin typeface="Arial" charset="0"/>
              </a:rPr>
              <a:t>The thicker the material the less radiation will pass through the material</a:t>
            </a:r>
            <a:r>
              <a:rPr lang="en-US">
                <a:latin typeface="Times" charset="0"/>
              </a:rPr>
              <a:t>.</a:t>
            </a:r>
          </a:p>
        </p:txBody>
      </p:sp>
      <p:sp>
        <p:nvSpPr>
          <p:cNvPr id="23575" name="Line 24"/>
          <p:cNvSpPr>
            <a:spLocks noChangeShapeType="1"/>
          </p:cNvSpPr>
          <p:nvPr/>
        </p:nvSpPr>
        <p:spPr bwMode="auto">
          <a:xfrm>
            <a:off x="7010400" y="4495800"/>
            <a:ext cx="0" cy="4572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6" name="Line 25"/>
          <p:cNvSpPr>
            <a:spLocks noChangeShapeType="1"/>
          </p:cNvSpPr>
          <p:nvPr/>
        </p:nvSpPr>
        <p:spPr bwMode="auto">
          <a:xfrm>
            <a:off x="0" y="1524000"/>
            <a:ext cx="9144000"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7" name="Line 26"/>
          <p:cNvSpPr>
            <a:spLocks noChangeShapeType="1"/>
          </p:cNvSpPr>
          <p:nvPr/>
        </p:nvSpPr>
        <p:spPr bwMode="auto">
          <a:xfrm>
            <a:off x="4114800" y="4495800"/>
            <a:ext cx="0" cy="5334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3578" name="Object 2"/>
          <p:cNvGraphicFramePr>
            <a:graphicFrameLocks noChangeAspect="1"/>
          </p:cNvGraphicFramePr>
          <p:nvPr/>
        </p:nvGraphicFramePr>
        <p:xfrm>
          <a:off x="6477000" y="1752600"/>
          <a:ext cx="609600" cy="663575"/>
        </p:xfrm>
        <a:graphic>
          <a:graphicData uri="http://schemas.openxmlformats.org/presentationml/2006/ole">
            <mc:AlternateContent xmlns:mc="http://schemas.openxmlformats.org/markup-compatibility/2006">
              <mc:Choice xmlns:v="urn:schemas-microsoft-com:vml" Requires="v">
                <p:oleObj spid="_x0000_s23600" name="Clip" r:id="rId3" imgW="698500" imgH="736600" progId="MS_ClipArt_Gallery.2">
                  <p:embed/>
                </p:oleObj>
              </mc:Choice>
              <mc:Fallback>
                <p:oleObj name="Clip" r:id="rId3" imgW="698500" imgH="736600" progId="MS_ClipArt_Gallery.2">
                  <p:embed/>
                  <p:pic>
                    <p:nvPicPr>
                      <p:cNvPr id="0" name="Object 2"/>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6477000" y="1752600"/>
                        <a:ext cx="609600" cy="663575"/>
                      </a:xfrm>
                      <a:prstGeom prst="rect">
                        <a:avLst/>
                      </a:prstGeom>
                      <a:solidFill>
                        <a:schemeClr va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579" name="Object 3"/>
          <p:cNvGraphicFramePr>
            <a:graphicFrameLocks noChangeAspect="1"/>
          </p:cNvGraphicFramePr>
          <p:nvPr/>
        </p:nvGraphicFramePr>
        <p:xfrm>
          <a:off x="3657600" y="2057400"/>
          <a:ext cx="609600" cy="663575"/>
        </p:xfrm>
        <a:graphic>
          <a:graphicData uri="http://schemas.openxmlformats.org/presentationml/2006/ole">
            <mc:AlternateContent xmlns:mc="http://schemas.openxmlformats.org/markup-compatibility/2006">
              <mc:Choice xmlns:v="urn:schemas-microsoft-com:vml" Requires="v">
                <p:oleObj spid="_x0000_s23601" name="Clip" r:id="rId5" imgW="698500" imgH="736600" progId="MS_ClipArt_Gallery.2">
                  <p:embed/>
                </p:oleObj>
              </mc:Choice>
              <mc:Fallback>
                <p:oleObj name="Clip" r:id="rId5" imgW="698500" imgH="736600" progId="MS_ClipArt_Gallery.2">
                  <p:embed/>
                  <p:pic>
                    <p:nvPicPr>
                      <p:cNvPr id="0" name="Object 3"/>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3657600" y="2057400"/>
                        <a:ext cx="609600" cy="663575"/>
                      </a:xfrm>
                      <a:prstGeom prst="rect">
                        <a:avLst/>
                      </a:prstGeom>
                      <a:solidFill>
                        <a:schemeClr va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580" name="Object 4"/>
          <p:cNvGraphicFramePr>
            <a:graphicFrameLocks noChangeAspect="1"/>
          </p:cNvGraphicFramePr>
          <p:nvPr/>
        </p:nvGraphicFramePr>
        <p:xfrm>
          <a:off x="1219200" y="2438400"/>
          <a:ext cx="609600" cy="663575"/>
        </p:xfrm>
        <a:graphic>
          <a:graphicData uri="http://schemas.openxmlformats.org/presentationml/2006/ole">
            <mc:AlternateContent xmlns:mc="http://schemas.openxmlformats.org/markup-compatibility/2006">
              <mc:Choice xmlns:v="urn:schemas-microsoft-com:vml" Requires="v">
                <p:oleObj spid="_x0000_s23602" name="Clip" r:id="rId6" imgW="698500" imgH="736600" progId="MS_ClipArt_Gallery.2">
                  <p:embed/>
                </p:oleObj>
              </mc:Choice>
              <mc:Fallback>
                <p:oleObj name="Clip" r:id="rId6" imgW="698500" imgH="736600" progId="MS_ClipArt_Gallery.2">
                  <p:embed/>
                  <p:pic>
                    <p:nvPicPr>
                      <p:cNvPr id="0" name="Object 4"/>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1219200" y="2438400"/>
                        <a:ext cx="609600" cy="663575"/>
                      </a:xfrm>
                      <a:prstGeom prst="rect">
                        <a:avLst/>
                      </a:prstGeom>
                      <a:solidFill>
                        <a:schemeClr va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Thank you</a:t>
            </a:r>
            <a:endParaRPr lang="en-US" dirty="0"/>
          </a:p>
        </p:txBody>
      </p:sp>
      <p:pic>
        <p:nvPicPr>
          <p:cNvPr id="2" name="Picture 1" descr="Marvin the Marti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752600"/>
            <a:ext cx="3730752" cy="4475988"/>
          </a:xfrm>
          <a:prstGeom prst="rect">
            <a:avLst/>
          </a:prstGeom>
        </p:spPr>
      </p:pic>
    </p:spTree>
  </p:cSld>
  <p:clrMapOvr>
    <a:masterClrMapping/>
  </p:clrMapOvr>
  <p:transition xmlns:p14="http://schemas.microsoft.com/office/powerpoint/2010/mai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ctrTitle"/>
          </p:nvPr>
        </p:nvSpPr>
        <p:spPr>
          <a:xfrm>
            <a:off x="685800" y="2057400"/>
            <a:ext cx="7772400" cy="2133600"/>
          </a:xfrm>
        </p:spPr>
        <p:txBody>
          <a:bodyPr/>
          <a:lstStyle/>
          <a:p>
            <a:r>
              <a:rPr lang="en-US" sz="5400">
                <a:latin typeface="Times New Roman" charset="0"/>
                <a:ea typeface="ＭＳ Ｐゴシック" charset="0"/>
                <a:cs typeface="ＭＳ Ｐゴシック" charset="0"/>
              </a:rPr>
              <a:t>MRI:</a:t>
            </a:r>
            <a:br>
              <a:rPr lang="en-US" sz="5400">
                <a:latin typeface="Times New Roman" charset="0"/>
                <a:ea typeface="ＭＳ Ｐゴシック" charset="0"/>
                <a:cs typeface="ＭＳ Ｐゴシック" charset="0"/>
              </a:rPr>
            </a:br>
            <a:r>
              <a:rPr lang="en-US" sz="5400">
                <a:latin typeface="Times New Roman" charset="0"/>
                <a:ea typeface="ＭＳ Ｐゴシック" charset="0"/>
                <a:cs typeface="ＭＳ Ｐゴシック" charset="0"/>
              </a:rPr>
              <a:t>Radio Waves  &amp; </a:t>
            </a:r>
            <a:br>
              <a:rPr lang="en-US" sz="5400">
                <a:latin typeface="Times New Roman" charset="0"/>
                <a:ea typeface="ＭＳ Ｐゴシック" charset="0"/>
                <a:cs typeface="ＭＳ Ｐゴシック" charset="0"/>
              </a:rPr>
            </a:br>
            <a:r>
              <a:rPr lang="en-US" sz="5400">
                <a:latin typeface="Times New Roman" charset="0"/>
                <a:ea typeface="ＭＳ Ｐゴシック" charset="0"/>
                <a:cs typeface="ＭＳ Ｐゴシック" charset="0"/>
              </a:rPr>
              <a:t>Magnetic Fields</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685800" y="228600"/>
            <a:ext cx="7772400" cy="609600"/>
          </a:xfrm>
        </p:spPr>
        <p:txBody>
          <a:bodyPr/>
          <a:lstStyle/>
          <a:p>
            <a:r>
              <a:rPr lang="en-US" sz="3600">
                <a:latin typeface="Times New Roman" charset="0"/>
                <a:ea typeface="ＭＳ Ｐゴシック" charset="0"/>
                <a:cs typeface="ＭＳ Ｐゴシック" charset="0"/>
              </a:rPr>
              <a:t>MRI – Magnetic Resonance Imaging</a:t>
            </a:r>
          </a:p>
        </p:txBody>
      </p:sp>
      <p:sp>
        <p:nvSpPr>
          <p:cNvPr id="94210" name="Rectangle 3"/>
          <p:cNvSpPr>
            <a:spLocks noGrp="1" noChangeArrowheads="1"/>
          </p:cNvSpPr>
          <p:nvPr>
            <p:ph type="body" idx="1"/>
          </p:nvPr>
        </p:nvSpPr>
        <p:spPr>
          <a:xfrm>
            <a:off x="685800" y="990600"/>
            <a:ext cx="7772400" cy="1219200"/>
          </a:xfrm>
        </p:spPr>
        <p:txBody>
          <a:bodyPr/>
          <a:lstStyle/>
          <a:p>
            <a:pPr>
              <a:lnSpc>
                <a:spcPct val="90000"/>
              </a:lnSpc>
            </a:pPr>
            <a:r>
              <a:rPr lang="en-US" sz="2400">
                <a:latin typeface="Times New Roman" charset="0"/>
                <a:ea typeface="ＭＳ Ｐゴシック" charset="0"/>
                <a:cs typeface="ＭＳ Ｐゴシック" charset="0"/>
              </a:rPr>
              <a:t>Utilizes magnetic fields and RF (radio-frequency) energy to gain information via Nuclear Magnetic Resonance</a:t>
            </a:r>
          </a:p>
          <a:p>
            <a:pPr>
              <a:lnSpc>
                <a:spcPct val="90000"/>
              </a:lnSpc>
            </a:pPr>
            <a:r>
              <a:rPr lang="en-US" sz="2400">
                <a:latin typeface="Times New Roman" charset="0"/>
                <a:ea typeface="ＭＳ Ｐゴシック" charset="0"/>
                <a:cs typeface="ＭＳ Ｐゴシック" charset="0"/>
              </a:rPr>
              <a:t>No ionizing radiation is used in this process</a:t>
            </a:r>
          </a:p>
        </p:txBody>
      </p:sp>
      <p:pic>
        <p:nvPicPr>
          <p:cNvPr id="94211" name="Picture 4" descr="73"/>
          <p:cNvPicPr>
            <a:picLocks noChangeAspect="1" noChangeArrowheads="1"/>
          </p:cNvPicPr>
          <p:nvPr/>
        </p:nvPicPr>
        <p:blipFill>
          <a:blip r:embed="rId2">
            <a:lum bright="12000"/>
            <a:extLst>
              <a:ext uri="{28A0092B-C50C-407E-A947-70E740481C1C}">
                <a14:useLocalDpi xmlns:a14="http://schemas.microsoft.com/office/drawing/2010/main" val="0"/>
              </a:ext>
            </a:extLst>
          </a:blip>
          <a:srcRect r="21127"/>
          <a:stretch>
            <a:fillRect/>
          </a:stretch>
        </p:blipFill>
        <p:spPr bwMode="auto">
          <a:xfrm>
            <a:off x="228600" y="2362200"/>
            <a:ext cx="426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5" descr="74"/>
          <p:cNvPicPr>
            <a:picLocks noChangeAspect="1" noChangeArrowheads="1"/>
          </p:cNvPicPr>
          <p:nvPr/>
        </p:nvPicPr>
        <p:blipFill>
          <a:blip r:embed="rId3">
            <a:lum bright="12000"/>
            <a:extLst>
              <a:ext uri="{28A0092B-C50C-407E-A947-70E740481C1C}">
                <a14:useLocalDpi xmlns:a14="http://schemas.microsoft.com/office/drawing/2010/main" val="0"/>
              </a:ext>
            </a:extLst>
          </a:blip>
          <a:srcRect r="24243"/>
          <a:stretch>
            <a:fillRect/>
          </a:stretch>
        </p:blipFill>
        <p:spPr bwMode="auto">
          <a:xfrm>
            <a:off x="4800600" y="2362200"/>
            <a:ext cx="40624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38100"/>
            <a:ext cx="7772400" cy="1143000"/>
          </a:xfrm>
        </p:spPr>
        <p:txBody>
          <a:bodyPr/>
          <a:lstStyle/>
          <a:p>
            <a:r>
              <a:rPr lang="en-US">
                <a:latin typeface="Times New Roman" charset="0"/>
                <a:ea typeface="ＭＳ Ｐゴシック" charset="0"/>
                <a:cs typeface="ＭＳ Ｐゴシック" charset="0"/>
              </a:rPr>
              <a:t>Gauging is used to</a:t>
            </a:r>
          </a:p>
        </p:txBody>
      </p:sp>
      <p:sp>
        <p:nvSpPr>
          <p:cNvPr id="24578" name="Rectangle 3"/>
          <p:cNvSpPr>
            <a:spLocks noGrp="1" noChangeArrowheads="1"/>
          </p:cNvSpPr>
          <p:nvPr>
            <p:ph type="body" sz="half" idx="1"/>
          </p:nvPr>
        </p:nvSpPr>
        <p:spPr>
          <a:xfrm>
            <a:off x="609600" y="1295400"/>
            <a:ext cx="4343400" cy="5029200"/>
          </a:xfrm>
        </p:spPr>
        <p:txBody>
          <a:bodyPr/>
          <a:lstStyle/>
          <a:p>
            <a:r>
              <a:rPr lang="en-US" sz="2800">
                <a:latin typeface="Times New Roman" charset="0"/>
                <a:ea typeface="ＭＳ Ｐゴシック" charset="0"/>
                <a:cs typeface="ＭＳ Ｐゴシック" charset="0"/>
              </a:rPr>
              <a:t>Measure and control thickness of paper, plastic, and aluminum.</a:t>
            </a:r>
          </a:p>
          <a:p>
            <a:r>
              <a:rPr lang="en-US" sz="2800">
                <a:latin typeface="Times New Roman" charset="0"/>
                <a:ea typeface="ＭＳ Ｐゴシック" charset="0"/>
                <a:cs typeface="ＭＳ Ｐゴシック" charset="0"/>
              </a:rPr>
              <a:t>Measure the amount of glue placed on a postage stamp</a:t>
            </a:r>
          </a:p>
          <a:p>
            <a:r>
              <a:rPr lang="en-US" sz="2800">
                <a:latin typeface="Times New Roman" charset="0"/>
                <a:ea typeface="ＭＳ Ｐゴシック" charset="0"/>
                <a:cs typeface="ＭＳ Ｐゴシック" charset="0"/>
              </a:rPr>
              <a:t>Measure the amount of air whipped into ice cream.</a:t>
            </a:r>
          </a:p>
          <a:p>
            <a:r>
              <a:rPr lang="en-US" sz="2800">
                <a:latin typeface="Times New Roman" charset="0"/>
                <a:ea typeface="ＭＳ Ｐゴシック" charset="0"/>
                <a:cs typeface="ＭＳ Ｐゴシック" charset="0"/>
              </a:rPr>
              <a:t>Measure the density of the road during construction.</a:t>
            </a:r>
          </a:p>
        </p:txBody>
      </p:sp>
      <p:graphicFrame>
        <p:nvGraphicFramePr>
          <p:cNvPr id="24579" name="Object 2"/>
          <p:cNvGraphicFramePr>
            <a:graphicFrameLocks noChangeAspect="1"/>
          </p:cNvGraphicFramePr>
          <p:nvPr/>
        </p:nvGraphicFramePr>
        <p:xfrm>
          <a:off x="5029200" y="1676400"/>
          <a:ext cx="1487488" cy="2438400"/>
        </p:xfrm>
        <a:graphic>
          <a:graphicData uri="http://schemas.openxmlformats.org/presentationml/2006/ole">
            <mc:AlternateContent xmlns:mc="http://schemas.openxmlformats.org/markup-compatibility/2006">
              <mc:Choice xmlns:v="urn:schemas-microsoft-com:vml" Requires="v">
                <p:oleObj spid="_x0000_s24602" name="Microsoft ClipArt Gallery" r:id="rId3" imgW="647700" imgH="1270000" progId="MS_ClipArt_Gallery">
                  <p:embed/>
                </p:oleObj>
              </mc:Choice>
              <mc:Fallback>
                <p:oleObj name="Microsoft ClipArt Gallery" r:id="rId3" imgW="647700" imgH="1270000" progId="MS_ClipArt_Gallery">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76400"/>
                        <a:ext cx="1487488"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0" name="Object 3"/>
          <p:cNvGraphicFramePr>
            <a:graphicFrameLocks noChangeAspect="1"/>
          </p:cNvGraphicFramePr>
          <p:nvPr/>
        </p:nvGraphicFramePr>
        <p:xfrm>
          <a:off x="7010400" y="2895600"/>
          <a:ext cx="2133600" cy="1235075"/>
        </p:xfrm>
        <a:graphic>
          <a:graphicData uri="http://schemas.openxmlformats.org/presentationml/2006/ole">
            <mc:AlternateContent xmlns:mc="http://schemas.openxmlformats.org/markup-compatibility/2006">
              <mc:Choice xmlns:v="urn:schemas-microsoft-com:vml" Requires="v">
                <p:oleObj spid="_x0000_s24603" name="Microsoft ClipArt Gallery" r:id="rId5" imgW="1549400" imgH="1117600" progId="MS_ClipArt_Gallery">
                  <p:embed/>
                </p:oleObj>
              </mc:Choice>
              <mc:Fallback>
                <p:oleObj name="Microsoft ClipArt Gallery" r:id="rId5" imgW="1549400" imgH="1117600" progId="MS_ClipArt_Gallery">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895600"/>
                        <a:ext cx="2133600"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1" name="Object 4"/>
          <p:cNvGraphicFramePr>
            <a:graphicFrameLocks noChangeAspect="1"/>
          </p:cNvGraphicFramePr>
          <p:nvPr/>
        </p:nvGraphicFramePr>
        <p:xfrm>
          <a:off x="5029200" y="4876800"/>
          <a:ext cx="2860675" cy="1233488"/>
        </p:xfrm>
        <a:graphic>
          <a:graphicData uri="http://schemas.openxmlformats.org/presentationml/2006/ole">
            <mc:AlternateContent xmlns:mc="http://schemas.openxmlformats.org/markup-compatibility/2006">
              <mc:Choice xmlns:v="urn:schemas-microsoft-com:vml" Requires="v">
                <p:oleObj spid="_x0000_s24604" name="Microsoft ClipArt Gallery" r:id="rId7" imgW="1676400" imgH="660400" progId="MS_ClipArt_Gallery">
                  <p:embed/>
                </p:oleObj>
              </mc:Choice>
              <mc:Fallback>
                <p:oleObj name="Microsoft ClipArt Gallery" r:id="rId7" imgW="1676400" imgH="660400" progId="MS_ClipArt_Gallery">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4876800"/>
                        <a:ext cx="2860675" cy="123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4582" name="Line 7"/>
          <p:cNvSpPr>
            <a:spLocks noChangeShapeType="1"/>
          </p:cNvSpPr>
          <p:nvPr/>
        </p:nvSpPr>
        <p:spPr bwMode="auto">
          <a:xfrm>
            <a:off x="0" y="1181100"/>
            <a:ext cx="9144000"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685800" y="38100"/>
            <a:ext cx="7772400" cy="1143000"/>
          </a:xfrm>
        </p:spPr>
        <p:txBody>
          <a:bodyPr/>
          <a:lstStyle/>
          <a:p>
            <a:pPr>
              <a:defRPr/>
            </a:pPr>
            <a:r>
              <a:rPr lang="en-US" sz="5400" b="1">
                <a:effectLst>
                  <a:outerShdw blurRad="38100" dist="38100" dir="2700000" algn="tl">
                    <a:srgbClr val="000000"/>
                  </a:outerShdw>
                </a:effectLst>
                <a:latin typeface="Times New Roman" charset="0"/>
                <a:ea typeface="ＭＳ Ｐゴシック" charset="0"/>
                <a:cs typeface="ＭＳ Ｐゴシック" charset="0"/>
              </a:rPr>
              <a:t>Back Scattering</a:t>
            </a:r>
            <a:endParaRPr lang="en-US">
              <a:latin typeface="Times New Roman" charset="0"/>
              <a:ea typeface="ＭＳ Ｐゴシック" charset="0"/>
              <a:cs typeface="ＭＳ Ｐゴシック" charset="0"/>
            </a:endParaRPr>
          </a:p>
        </p:txBody>
      </p:sp>
      <p:sp>
        <p:nvSpPr>
          <p:cNvPr id="25602" name="Line 3"/>
          <p:cNvSpPr>
            <a:spLocks noChangeShapeType="1"/>
          </p:cNvSpPr>
          <p:nvPr/>
        </p:nvSpPr>
        <p:spPr bwMode="auto">
          <a:xfrm>
            <a:off x="0" y="1181100"/>
            <a:ext cx="9144000"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3" name="Rectangle 4" descr="Sand"/>
          <p:cNvSpPr>
            <a:spLocks noChangeArrowheads="1"/>
          </p:cNvSpPr>
          <p:nvPr/>
        </p:nvSpPr>
        <p:spPr bwMode="auto">
          <a:xfrm>
            <a:off x="4114800" y="2057400"/>
            <a:ext cx="2514600" cy="2514600"/>
          </a:xfrm>
          <a:prstGeom prst="rect">
            <a:avLst/>
          </a:prstGeom>
          <a:blipFill dpi="0" rotWithShape="0">
            <a:blip r:embed="rId3"/>
            <a:srcRect/>
            <a:tile tx="0" ty="0" sx="100000" sy="100000" flip="none" algn="tl"/>
          </a:blipFill>
          <a:ln w="9525">
            <a:miter lim="800000"/>
            <a:headEnd/>
            <a:tailEnd/>
          </a:ln>
          <a:scene3d>
            <a:camera prst="legacyPerspectiveTopRight"/>
            <a:lightRig rig="legacyFlat3" dir="b"/>
          </a:scene3d>
          <a:sp3d extrusionH="887400" prstMaterial="legacyMatte">
            <a:bevelT w="13500" h="13500" prst="angle"/>
            <a:bevelB w="13500" h="13500" prst="angle"/>
            <a:extrusionClr>
              <a:srgbClr val="C0C0C0"/>
            </a:extrusionClr>
          </a:sp3d>
        </p:spPr>
        <p:txBody>
          <a:bodyPr wrap="none" anchor="ctr">
            <a:flatTx/>
          </a:bodyPr>
          <a:lstStyle/>
          <a:p>
            <a:endParaRPr lang="en-US"/>
          </a:p>
        </p:txBody>
      </p:sp>
      <p:graphicFrame>
        <p:nvGraphicFramePr>
          <p:cNvPr id="25604" name="Object 2"/>
          <p:cNvGraphicFramePr>
            <a:graphicFrameLocks noChangeAspect="1"/>
          </p:cNvGraphicFramePr>
          <p:nvPr/>
        </p:nvGraphicFramePr>
        <p:xfrm>
          <a:off x="3886200" y="5638800"/>
          <a:ext cx="1371600" cy="1219200"/>
        </p:xfrm>
        <a:graphic>
          <a:graphicData uri="http://schemas.openxmlformats.org/presentationml/2006/ole">
            <mc:AlternateContent xmlns:mc="http://schemas.openxmlformats.org/markup-compatibility/2006">
              <mc:Choice xmlns:v="urn:schemas-microsoft-com:vml" Requires="v">
                <p:oleObj spid="_x0000_s25622" name="Clip" r:id="rId4" imgW="698500" imgH="736600" progId="MS_ClipArt_Gallery.2">
                  <p:embed/>
                </p:oleObj>
              </mc:Choice>
              <mc:Fallback>
                <p:oleObj name="Clip" r:id="rId4" imgW="698500" imgH="736600" progId="MS_ClipArt_Gallery.2">
                  <p:embed/>
                  <p:pic>
                    <p:nvPicPr>
                      <p:cNvPr id="0" name="Object 2"/>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3886200" y="5638800"/>
                        <a:ext cx="1371600" cy="1219200"/>
                      </a:xfrm>
                      <a:prstGeom prst="rect">
                        <a:avLst/>
                      </a:prstGeom>
                      <a:solidFill>
                        <a:schemeClr va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5605" name="Line 6"/>
          <p:cNvSpPr>
            <a:spLocks noChangeShapeType="1"/>
          </p:cNvSpPr>
          <p:nvPr/>
        </p:nvSpPr>
        <p:spPr bwMode="auto">
          <a:xfrm flipH="1">
            <a:off x="3429000" y="3886200"/>
            <a:ext cx="17145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6" name="Line 7"/>
          <p:cNvSpPr>
            <a:spLocks noChangeShapeType="1"/>
          </p:cNvSpPr>
          <p:nvPr/>
        </p:nvSpPr>
        <p:spPr bwMode="auto">
          <a:xfrm flipH="1">
            <a:off x="3200400" y="4076700"/>
            <a:ext cx="1890713" cy="4953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7" name="Line 8"/>
          <p:cNvSpPr>
            <a:spLocks noChangeShapeType="1"/>
          </p:cNvSpPr>
          <p:nvPr/>
        </p:nvSpPr>
        <p:spPr bwMode="auto">
          <a:xfrm flipH="1">
            <a:off x="3276600" y="4362450"/>
            <a:ext cx="2057400" cy="43815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8" name="Oval 9"/>
          <p:cNvSpPr>
            <a:spLocks noChangeArrowheads="1"/>
          </p:cNvSpPr>
          <p:nvPr/>
        </p:nvSpPr>
        <p:spPr bwMode="auto">
          <a:xfrm>
            <a:off x="1981200" y="3733800"/>
            <a:ext cx="1295400" cy="1524000"/>
          </a:xfrm>
          <a:prstGeom prst="ellipse">
            <a:avLst/>
          </a:prstGeom>
          <a:solidFill>
            <a:srgbClr val="FFFFFF"/>
          </a:solidFill>
          <a:ln w="9525">
            <a:solidFill>
              <a:schemeClr val="tx1"/>
            </a:solidFill>
            <a:round/>
            <a:headEnd/>
            <a:tailEnd/>
          </a:ln>
        </p:spPr>
        <p:txBody>
          <a:bodyPr wrap="none" anchor="ctr"/>
          <a:lstStyle/>
          <a:p>
            <a:endParaRPr lang="en-US"/>
          </a:p>
        </p:txBody>
      </p:sp>
      <p:sp>
        <p:nvSpPr>
          <p:cNvPr id="25609" name="Text Box 10"/>
          <p:cNvSpPr txBox="1">
            <a:spLocks noChangeArrowheads="1"/>
          </p:cNvSpPr>
          <p:nvPr/>
        </p:nvSpPr>
        <p:spPr bwMode="auto">
          <a:xfrm>
            <a:off x="2057400" y="4114800"/>
            <a:ext cx="162718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a:latin typeface="Times" charset="0"/>
              </a:rPr>
              <a:t>Detector</a:t>
            </a:r>
          </a:p>
          <a:p>
            <a:pPr>
              <a:spcBef>
                <a:spcPct val="50000"/>
              </a:spcBef>
            </a:pPr>
            <a:endParaRPr lang="en-US" b="1">
              <a:latin typeface="Times" charset="0"/>
            </a:endParaRPr>
          </a:p>
        </p:txBody>
      </p:sp>
      <p:sp>
        <p:nvSpPr>
          <p:cNvPr id="25610" name="AutoShape 11"/>
          <p:cNvSpPr>
            <a:spLocks noChangeArrowheads="1"/>
          </p:cNvSpPr>
          <p:nvPr/>
        </p:nvSpPr>
        <p:spPr bwMode="auto">
          <a:xfrm>
            <a:off x="4953000" y="3657600"/>
            <a:ext cx="1447800" cy="781050"/>
          </a:xfrm>
          <a:prstGeom prst="irregularSeal1">
            <a:avLst/>
          </a:prstGeom>
          <a:solidFill>
            <a:srgbClr val="C0C0C0"/>
          </a:solidFill>
          <a:ln w="9525">
            <a:solidFill>
              <a:schemeClr val="tx1"/>
            </a:solidFill>
            <a:miter lim="800000"/>
            <a:headEnd/>
            <a:tailEnd/>
          </a:ln>
        </p:spPr>
        <p:txBody>
          <a:bodyPr wrap="none" anchor="ctr"/>
          <a:lstStyle/>
          <a:p>
            <a:endParaRPr lang="en-US"/>
          </a:p>
        </p:txBody>
      </p:sp>
      <p:sp>
        <p:nvSpPr>
          <p:cNvPr id="25611" name="Line 12"/>
          <p:cNvSpPr>
            <a:spLocks noChangeShapeType="1"/>
          </p:cNvSpPr>
          <p:nvPr/>
        </p:nvSpPr>
        <p:spPr bwMode="auto">
          <a:xfrm flipV="1">
            <a:off x="6629400" y="2209800"/>
            <a:ext cx="11430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2" name="Line 13"/>
          <p:cNvSpPr>
            <a:spLocks noChangeShapeType="1"/>
          </p:cNvSpPr>
          <p:nvPr/>
        </p:nvSpPr>
        <p:spPr bwMode="auto">
          <a:xfrm flipV="1">
            <a:off x="6781800" y="2743200"/>
            <a:ext cx="68580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3" name="Line 14"/>
          <p:cNvSpPr>
            <a:spLocks noChangeShapeType="1"/>
          </p:cNvSpPr>
          <p:nvPr/>
        </p:nvSpPr>
        <p:spPr bwMode="auto">
          <a:xfrm flipV="1">
            <a:off x="6553200" y="1600200"/>
            <a:ext cx="842963"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4" name="AutoShape 15" descr="Sphere"/>
          <p:cNvSpPr>
            <a:spLocks noChangeArrowheads="1"/>
          </p:cNvSpPr>
          <p:nvPr/>
        </p:nvSpPr>
        <p:spPr bwMode="auto">
          <a:xfrm rot="-3437367">
            <a:off x="4475956" y="4439444"/>
            <a:ext cx="1773238" cy="819150"/>
          </a:xfrm>
          <a:prstGeom prst="rightArrow">
            <a:avLst>
              <a:gd name="adj1" fmla="val 41333"/>
              <a:gd name="adj2" fmla="val 57015"/>
            </a:avLst>
          </a:prstGeom>
          <a:pattFill prst="sphere">
            <a:fgClr>
              <a:schemeClr val="tx1"/>
            </a:fgClr>
            <a:bgClr>
              <a:srgbClr val="FFFFFF"/>
            </a:bgClr>
          </a:patt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09600" y="304800"/>
            <a:ext cx="7772400" cy="1143000"/>
          </a:xfrm>
        </p:spPr>
        <p:txBody>
          <a:bodyPr/>
          <a:lstStyle/>
          <a:p>
            <a:r>
              <a:rPr lang="en-US">
                <a:latin typeface="Times New Roman" charset="0"/>
                <a:ea typeface="ＭＳ Ｐゴシック" charset="0"/>
                <a:cs typeface="ＭＳ Ｐゴシック" charset="0"/>
              </a:rPr>
              <a:t>Gamma Radiation</a:t>
            </a:r>
          </a:p>
        </p:txBody>
      </p:sp>
      <p:sp>
        <p:nvSpPr>
          <p:cNvPr id="276483" name="Text Box 3"/>
          <p:cNvSpPr txBox="1">
            <a:spLocks noChangeArrowheads="1"/>
          </p:cNvSpPr>
          <p:nvPr/>
        </p:nvSpPr>
        <p:spPr bwMode="auto">
          <a:xfrm>
            <a:off x="6858000" y="0"/>
            <a:ext cx="762000" cy="1311275"/>
          </a:xfrm>
          <a:prstGeom prst="rect">
            <a:avLst/>
          </a:prstGeom>
          <a:noFill/>
          <a:ln w="9525">
            <a:noFill/>
            <a:miter lim="800000"/>
            <a:headEnd/>
            <a:tailEnd/>
          </a:ln>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r>
              <a:rPr lang="en-US" sz="8000" b="1" smtClean="0">
                <a:solidFill>
                  <a:schemeClr val="accent1"/>
                </a:solidFill>
                <a:effectLst>
                  <a:outerShdw blurRad="38100" dist="38100" dir="2700000" algn="tl">
                    <a:srgbClr val="000000"/>
                  </a:outerShdw>
                </a:effectLst>
                <a:latin typeface="Times" charset="0"/>
                <a:sym typeface="Symbol" charset="0"/>
              </a:rPr>
              <a:t></a:t>
            </a:r>
            <a:endParaRPr lang="en-US" b="1" smtClean="0">
              <a:effectLst>
                <a:outerShdw blurRad="38100" dist="38100" dir="2700000" algn="tl">
                  <a:srgbClr val="000000"/>
                </a:outerShdw>
              </a:effectLst>
              <a:latin typeface="Times" charset="0"/>
            </a:endParaRPr>
          </a:p>
        </p:txBody>
      </p:sp>
      <p:sp>
        <p:nvSpPr>
          <p:cNvPr id="26627" name="Text Box 4"/>
          <p:cNvSpPr txBox="1">
            <a:spLocks noChangeArrowheads="1"/>
          </p:cNvSpPr>
          <p:nvPr/>
        </p:nvSpPr>
        <p:spPr bwMode="auto">
          <a:xfrm>
            <a:off x="609600" y="41148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5400" b="1">
                <a:latin typeface="Times" charset="0"/>
              </a:rPr>
              <a:t>A penetrating wave </a:t>
            </a:r>
          </a:p>
        </p:txBody>
      </p:sp>
      <p:sp>
        <p:nvSpPr>
          <p:cNvPr id="26628" name="Freeform 5"/>
          <p:cNvSpPr>
            <a:spLocks/>
          </p:cNvSpPr>
          <p:nvPr/>
        </p:nvSpPr>
        <p:spPr bwMode="auto">
          <a:xfrm>
            <a:off x="533400" y="2654300"/>
            <a:ext cx="2819400" cy="546100"/>
          </a:xfrm>
          <a:custGeom>
            <a:avLst/>
            <a:gdLst>
              <a:gd name="T0" fmla="*/ 0 w 1776"/>
              <a:gd name="T1" fmla="*/ 2147483647 h 344"/>
              <a:gd name="T2" fmla="*/ 2147483647 w 1776"/>
              <a:gd name="T3" fmla="*/ 2147483647 h 344"/>
              <a:gd name="T4" fmla="*/ 2147483647 w 1776"/>
              <a:gd name="T5" fmla="*/ 2147483647 h 344"/>
              <a:gd name="T6" fmla="*/ 2147483647 w 1776"/>
              <a:gd name="T7" fmla="*/ 2147483647 h 344"/>
              <a:gd name="T8" fmla="*/ 2147483647 w 1776"/>
              <a:gd name="T9" fmla="*/ 2147483647 h 344"/>
              <a:gd name="T10" fmla="*/ 2147483647 w 1776"/>
              <a:gd name="T11" fmla="*/ 2147483647 h 344"/>
              <a:gd name="T12" fmla="*/ 0 60000 65536"/>
              <a:gd name="T13" fmla="*/ 0 60000 65536"/>
              <a:gd name="T14" fmla="*/ 0 60000 65536"/>
              <a:gd name="T15" fmla="*/ 0 60000 65536"/>
              <a:gd name="T16" fmla="*/ 0 60000 65536"/>
              <a:gd name="T17" fmla="*/ 0 60000 65536"/>
              <a:gd name="T18" fmla="*/ 0 w 1776"/>
              <a:gd name="T19" fmla="*/ 0 h 344"/>
              <a:gd name="T20" fmla="*/ 1776 w 177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776" h="344">
                <a:moveTo>
                  <a:pt x="0" y="344"/>
                </a:moveTo>
                <a:cubicBezTo>
                  <a:pt x="112" y="179"/>
                  <a:pt x="224" y="15"/>
                  <a:pt x="336" y="8"/>
                </a:cubicBezTo>
                <a:cubicBezTo>
                  <a:pt x="447" y="0"/>
                  <a:pt x="544" y="296"/>
                  <a:pt x="672" y="296"/>
                </a:cubicBezTo>
                <a:cubicBezTo>
                  <a:pt x="800" y="296"/>
                  <a:pt x="976" y="8"/>
                  <a:pt x="1104" y="8"/>
                </a:cubicBezTo>
                <a:cubicBezTo>
                  <a:pt x="1232" y="8"/>
                  <a:pt x="1328" y="296"/>
                  <a:pt x="1440" y="296"/>
                </a:cubicBezTo>
                <a:cubicBezTo>
                  <a:pt x="1552" y="296"/>
                  <a:pt x="1720" y="64"/>
                  <a:pt x="1776" y="8"/>
                </a:cubicBezTo>
              </a:path>
            </a:pathLst>
          </a:custGeom>
          <a:noFill/>
          <a:ln w="9525">
            <a:solidFill>
              <a:srgbClr val="FFFF66"/>
            </a:solidFill>
            <a:round/>
            <a:headEnd/>
            <a:tailEnd/>
          </a:ln>
          <a:scene3d>
            <a:camera prst="legacyObliqueTopRight"/>
            <a:lightRig rig="legacyFlat3" dir="b"/>
          </a:scene3d>
          <a:sp3d extrusionH="430200" prstMaterial="legacyMatte">
            <a:bevelT w="13500" h="13500" prst="angle"/>
            <a:bevelB w="13500" h="13500" prst="angle"/>
            <a:extrusionClr>
              <a:srgbClr val="FFFF66"/>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en-US"/>
          </a:p>
        </p:txBody>
      </p:sp>
      <p:sp>
        <p:nvSpPr>
          <p:cNvPr id="26629" name="Freeform 6"/>
          <p:cNvSpPr>
            <a:spLocks/>
          </p:cNvSpPr>
          <p:nvPr/>
        </p:nvSpPr>
        <p:spPr bwMode="auto">
          <a:xfrm>
            <a:off x="3048000" y="2514600"/>
            <a:ext cx="2819400" cy="546100"/>
          </a:xfrm>
          <a:custGeom>
            <a:avLst/>
            <a:gdLst>
              <a:gd name="T0" fmla="*/ 0 w 1776"/>
              <a:gd name="T1" fmla="*/ 2147483647 h 344"/>
              <a:gd name="T2" fmla="*/ 2147483647 w 1776"/>
              <a:gd name="T3" fmla="*/ 2147483647 h 344"/>
              <a:gd name="T4" fmla="*/ 2147483647 w 1776"/>
              <a:gd name="T5" fmla="*/ 2147483647 h 344"/>
              <a:gd name="T6" fmla="*/ 2147483647 w 1776"/>
              <a:gd name="T7" fmla="*/ 2147483647 h 344"/>
              <a:gd name="T8" fmla="*/ 2147483647 w 1776"/>
              <a:gd name="T9" fmla="*/ 2147483647 h 344"/>
              <a:gd name="T10" fmla="*/ 2147483647 w 1776"/>
              <a:gd name="T11" fmla="*/ 2147483647 h 344"/>
              <a:gd name="T12" fmla="*/ 0 60000 65536"/>
              <a:gd name="T13" fmla="*/ 0 60000 65536"/>
              <a:gd name="T14" fmla="*/ 0 60000 65536"/>
              <a:gd name="T15" fmla="*/ 0 60000 65536"/>
              <a:gd name="T16" fmla="*/ 0 60000 65536"/>
              <a:gd name="T17" fmla="*/ 0 60000 65536"/>
              <a:gd name="T18" fmla="*/ 0 w 1776"/>
              <a:gd name="T19" fmla="*/ 0 h 344"/>
              <a:gd name="T20" fmla="*/ 1776 w 177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776" h="344">
                <a:moveTo>
                  <a:pt x="0" y="344"/>
                </a:moveTo>
                <a:cubicBezTo>
                  <a:pt x="112" y="179"/>
                  <a:pt x="224" y="15"/>
                  <a:pt x="336" y="8"/>
                </a:cubicBezTo>
                <a:cubicBezTo>
                  <a:pt x="447" y="0"/>
                  <a:pt x="544" y="296"/>
                  <a:pt x="672" y="296"/>
                </a:cubicBezTo>
                <a:cubicBezTo>
                  <a:pt x="800" y="296"/>
                  <a:pt x="976" y="8"/>
                  <a:pt x="1104" y="8"/>
                </a:cubicBezTo>
                <a:cubicBezTo>
                  <a:pt x="1232" y="8"/>
                  <a:pt x="1328" y="296"/>
                  <a:pt x="1440" y="296"/>
                </a:cubicBezTo>
                <a:cubicBezTo>
                  <a:pt x="1552" y="296"/>
                  <a:pt x="1720" y="64"/>
                  <a:pt x="1776" y="8"/>
                </a:cubicBezTo>
              </a:path>
            </a:pathLst>
          </a:custGeom>
          <a:noFill/>
          <a:ln w="9525">
            <a:solidFill>
              <a:srgbClr val="FFFF66"/>
            </a:solidFill>
            <a:round/>
            <a:headEnd/>
            <a:tailEnd/>
          </a:ln>
          <a:scene3d>
            <a:camera prst="legacyObliqueTopRight"/>
            <a:lightRig rig="legacyFlat3" dir="b"/>
          </a:scene3d>
          <a:sp3d extrusionH="430200" prstMaterial="legacyMatte">
            <a:bevelT w="13500" h="13500" prst="angle"/>
            <a:bevelB w="13500" h="13500" prst="angle"/>
            <a:extrusionClr>
              <a:srgbClr val="FFFF66"/>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en-US"/>
          </a:p>
        </p:txBody>
      </p:sp>
      <p:sp>
        <p:nvSpPr>
          <p:cNvPr id="26630" name="Freeform 7"/>
          <p:cNvSpPr>
            <a:spLocks/>
          </p:cNvSpPr>
          <p:nvPr/>
        </p:nvSpPr>
        <p:spPr bwMode="auto">
          <a:xfrm rot="275804">
            <a:off x="5486400" y="2590800"/>
            <a:ext cx="2819400" cy="546100"/>
          </a:xfrm>
          <a:custGeom>
            <a:avLst/>
            <a:gdLst>
              <a:gd name="T0" fmla="*/ 0 w 1776"/>
              <a:gd name="T1" fmla="*/ 2147483647 h 344"/>
              <a:gd name="T2" fmla="*/ 2147483647 w 1776"/>
              <a:gd name="T3" fmla="*/ 2147483647 h 344"/>
              <a:gd name="T4" fmla="*/ 2147483647 w 1776"/>
              <a:gd name="T5" fmla="*/ 2147483647 h 344"/>
              <a:gd name="T6" fmla="*/ 2147483647 w 1776"/>
              <a:gd name="T7" fmla="*/ 2147483647 h 344"/>
              <a:gd name="T8" fmla="*/ 2147483647 w 1776"/>
              <a:gd name="T9" fmla="*/ 2147483647 h 344"/>
              <a:gd name="T10" fmla="*/ 2147483647 w 1776"/>
              <a:gd name="T11" fmla="*/ 2147483647 h 344"/>
              <a:gd name="T12" fmla="*/ 0 60000 65536"/>
              <a:gd name="T13" fmla="*/ 0 60000 65536"/>
              <a:gd name="T14" fmla="*/ 0 60000 65536"/>
              <a:gd name="T15" fmla="*/ 0 60000 65536"/>
              <a:gd name="T16" fmla="*/ 0 60000 65536"/>
              <a:gd name="T17" fmla="*/ 0 60000 65536"/>
              <a:gd name="T18" fmla="*/ 0 w 1776"/>
              <a:gd name="T19" fmla="*/ 0 h 344"/>
              <a:gd name="T20" fmla="*/ 1776 w 177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776" h="344">
                <a:moveTo>
                  <a:pt x="0" y="344"/>
                </a:moveTo>
                <a:cubicBezTo>
                  <a:pt x="112" y="179"/>
                  <a:pt x="224" y="15"/>
                  <a:pt x="336" y="8"/>
                </a:cubicBezTo>
                <a:cubicBezTo>
                  <a:pt x="447" y="0"/>
                  <a:pt x="544" y="296"/>
                  <a:pt x="672" y="296"/>
                </a:cubicBezTo>
                <a:cubicBezTo>
                  <a:pt x="800" y="296"/>
                  <a:pt x="976" y="8"/>
                  <a:pt x="1104" y="8"/>
                </a:cubicBezTo>
                <a:cubicBezTo>
                  <a:pt x="1232" y="8"/>
                  <a:pt x="1328" y="296"/>
                  <a:pt x="1440" y="296"/>
                </a:cubicBezTo>
                <a:cubicBezTo>
                  <a:pt x="1552" y="296"/>
                  <a:pt x="1720" y="64"/>
                  <a:pt x="1776" y="8"/>
                </a:cubicBezTo>
              </a:path>
            </a:pathLst>
          </a:custGeom>
          <a:noFill/>
          <a:ln w="9525">
            <a:solidFill>
              <a:srgbClr val="FFFF66"/>
            </a:solidFill>
            <a:round/>
            <a:headEnd/>
            <a:tailEnd/>
          </a:ln>
          <a:scene3d>
            <a:camera prst="legacyObliqueTopRight"/>
            <a:lightRig rig="legacyFlat3" dir="b"/>
          </a:scene3d>
          <a:sp3d extrusionH="430200" prstMaterial="legacyMatte">
            <a:bevelT w="13500" h="13500" prst="angle"/>
            <a:bevelB w="13500" h="13500" prst="angle"/>
            <a:extrusionClr>
              <a:srgbClr val="FFFF66"/>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en-US"/>
          </a:p>
        </p:txBody>
      </p:sp>
      <p:sp>
        <p:nvSpPr>
          <p:cNvPr id="26631" name="Line 8"/>
          <p:cNvSpPr>
            <a:spLocks noChangeShapeType="1"/>
          </p:cNvSpPr>
          <p:nvPr/>
        </p:nvSpPr>
        <p:spPr bwMode="auto">
          <a:xfrm>
            <a:off x="0" y="1219200"/>
            <a:ext cx="9144000"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SU Blue">
  <a:themeElements>
    <a:clrScheme name="">
      <a:dk1>
        <a:srgbClr val="000000"/>
      </a:dk1>
      <a:lt1>
        <a:srgbClr val="FFFFFF"/>
      </a:lt1>
      <a:dk2>
        <a:srgbClr val="003399"/>
      </a:dk2>
      <a:lt2>
        <a:srgbClr val="FFFFFF"/>
      </a:lt2>
      <a:accent1>
        <a:srgbClr val="FF9900"/>
      </a:accent1>
      <a:accent2>
        <a:srgbClr val="00FFFF"/>
      </a:accent2>
      <a:accent3>
        <a:srgbClr val="AAADCA"/>
      </a:accent3>
      <a:accent4>
        <a:srgbClr val="DADADA"/>
      </a:accent4>
      <a:accent5>
        <a:srgbClr val="FFCAAA"/>
      </a:accent5>
      <a:accent6>
        <a:srgbClr val="00E7E7"/>
      </a:accent6>
      <a:hlink>
        <a:srgbClr val="FF0000"/>
      </a:hlink>
      <a:folHlink>
        <a:srgbClr val="969696"/>
      </a:folHlink>
    </a:clrScheme>
    <a:fontScheme name="PSU Blu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SU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SU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SU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SU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SU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SU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SU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3399"/>
    </a:dk2>
    <a:lt2>
      <a:srgbClr val="FFFFFF"/>
    </a:lt2>
    <a:accent1>
      <a:srgbClr val="FF9900"/>
    </a:accent1>
    <a:accent2>
      <a:srgbClr val="00FFFF"/>
    </a:accent2>
    <a:accent3>
      <a:srgbClr val="AAADCA"/>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Designs\PSU Blue.pot</Template>
  <TotalTime>2324</TotalTime>
  <Words>1620</Words>
  <Application>Microsoft Macintosh PowerPoint</Application>
  <PresentationFormat>On-screen Show (4:3)</PresentationFormat>
  <Paragraphs>300</Paragraphs>
  <Slides>62</Slides>
  <Notes>14</Notes>
  <HiddenSlides>0</HiddenSlides>
  <MMClips>3</MMClips>
  <ScaleCrop>false</ScaleCrop>
  <HeadingPairs>
    <vt:vector size="8" baseType="variant">
      <vt:variant>
        <vt:lpstr>Theme</vt:lpstr>
      </vt:variant>
      <vt:variant>
        <vt:i4>1</vt:i4>
      </vt:variant>
      <vt:variant>
        <vt:lpstr>Embedded OLE Servers</vt:lpstr>
      </vt:variant>
      <vt:variant>
        <vt:i4>3</vt:i4>
      </vt:variant>
      <vt:variant>
        <vt:lpstr>Slide Titles</vt:lpstr>
      </vt:variant>
      <vt:variant>
        <vt:i4>62</vt:i4>
      </vt:variant>
      <vt:variant>
        <vt:lpstr>Custom Shows</vt:lpstr>
      </vt:variant>
      <vt:variant>
        <vt:i4>1</vt:i4>
      </vt:variant>
    </vt:vector>
  </HeadingPairs>
  <TitlesOfParts>
    <vt:vector size="67" baseType="lpstr">
      <vt:lpstr>PSU Blue</vt:lpstr>
      <vt:lpstr>Microsoft ClipArt Gallery</vt:lpstr>
      <vt:lpstr>Clip</vt:lpstr>
      <vt:lpstr>Equation</vt:lpstr>
      <vt:lpstr>Applications of Radiation</vt:lpstr>
      <vt:lpstr>Overview</vt:lpstr>
      <vt:lpstr>Alpha Radiation</vt:lpstr>
      <vt:lpstr>Uses of Alpha Radiation</vt:lpstr>
      <vt:lpstr>Beta Radiation      </vt:lpstr>
      <vt:lpstr>Beta radiation is used in thickness gauging</vt:lpstr>
      <vt:lpstr>Gauging is used to</vt:lpstr>
      <vt:lpstr>Back Scattering</vt:lpstr>
      <vt:lpstr>Gamma Radiation</vt:lpstr>
      <vt:lpstr>Uses for Gamma Radiation</vt:lpstr>
      <vt:lpstr>What were original uses of mysterious rays?</vt:lpstr>
      <vt:lpstr>Early X-ray   http://www.uihealthcare.com/depts/medmuseum/galleryexhibits/collectingfrompast/xray/xray.html</vt:lpstr>
      <vt:lpstr>PowerPoint Presentation</vt:lpstr>
      <vt:lpstr>Radiography</vt:lpstr>
      <vt:lpstr>PowerPoint Presentation</vt:lpstr>
      <vt:lpstr>Comparing Different Materials</vt:lpstr>
      <vt:lpstr>CODE Box at Penn State</vt:lpstr>
      <vt:lpstr>PowerPoint Presentation</vt:lpstr>
      <vt:lpstr>X-Ray Image</vt:lpstr>
      <vt:lpstr>PowerPoint Presentation</vt:lpstr>
      <vt:lpstr>Neutron Radiograph</vt:lpstr>
      <vt:lpstr>Hydrogen Fuel Cell Imaging</vt:lpstr>
      <vt:lpstr>Hydrogen Fuel Cell Imaging</vt:lpstr>
      <vt:lpstr>Hydrogen Fuel Cell Imaging</vt:lpstr>
      <vt:lpstr>Hydrogen Fuel Cell Imaging</vt:lpstr>
      <vt:lpstr>Clinical Uses  of  Radioactive Materials</vt:lpstr>
      <vt:lpstr>Understanding the Replication Process of the HIV Retrovirus</vt:lpstr>
      <vt:lpstr>5000 Premature Infants Die Annually from Respiratory Distress/SIDS</vt:lpstr>
      <vt:lpstr>Benefits from Radioisotope Research</vt:lpstr>
      <vt:lpstr>RIA (Radio Immuno Assay)</vt:lpstr>
      <vt:lpstr>RIA Kit</vt:lpstr>
      <vt:lpstr>PowerPoint Presentation</vt:lpstr>
      <vt:lpstr>137Cs Blood Irradiator</vt:lpstr>
      <vt:lpstr>Diagnostic  Radiology Modalities</vt:lpstr>
      <vt:lpstr>Heart Image</vt:lpstr>
      <vt:lpstr>Bone Scan with 99mTc-HDP</vt:lpstr>
      <vt:lpstr>Nuc Med &amp; Radiographic Images Compared</vt:lpstr>
      <vt:lpstr>The New(er) Kid on the Block:  PET  Positron Emission Tomography</vt:lpstr>
      <vt:lpstr>Positron Decay  and Coincidence Photon Detection</vt:lpstr>
      <vt:lpstr>18FDG</vt:lpstr>
      <vt:lpstr>Cerebral Glucose Metabolism</vt:lpstr>
      <vt:lpstr>Other PET Applications</vt:lpstr>
      <vt:lpstr>The ‘Historical’ Problem in Modern Radiology</vt:lpstr>
      <vt:lpstr>Radiation Doses from Medical X-rays</vt:lpstr>
      <vt:lpstr>Radiation Doses and Dose Limits</vt:lpstr>
      <vt:lpstr>Electricity in Space - RTG</vt:lpstr>
      <vt:lpstr>RTGs in Space - Theory</vt:lpstr>
      <vt:lpstr>RTGs in Space – Half-Life</vt:lpstr>
      <vt:lpstr>RTGs in Space - Radiation</vt:lpstr>
      <vt:lpstr>RTGs in Space - History</vt:lpstr>
      <vt:lpstr>RTGs in Space - History</vt:lpstr>
      <vt:lpstr>RTGs in Space - History</vt:lpstr>
      <vt:lpstr>RTGs in Space - History</vt:lpstr>
      <vt:lpstr>RTGs in Space - History</vt:lpstr>
      <vt:lpstr>RTGs in Space - History</vt:lpstr>
      <vt:lpstr>RTGs in Space - History</vt:lpstr>
      <vt:lpstr>RTGs in Space - History</vt:lpstr>
      <vt:lpstr>RTGs in Space - History</vt:lpstr>
      <vt:lpstr>RTGs in Space - History</vt:lpstr>
      <vt:lpstr>Thank you</vt:lpstr>
      <vt:lpstr>MRI: Radio Waves  &amp;  Magnetic Fields</vt:lpstr>
      <vt:lpstr>MRI – Magnetic Resonance Imaging</vt:lpstr>
      <vt:lpstr>tchrworkshop</vt:lpstr>
    </vt:vector>
  </TitlesOfParts>
  <Company>HMC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dc:creator>
  <cp:lastModifiedBy>Mary Lou Dunzik-Gougar</cp:lastModifiedBy>
  <cp:revision>164</cp:revision>
  <cp:lastPrinted>2001-07-16T21:04:13Z</cp:lastPrinted>
  <dcterms:created xsi:type="dcterms:W3CDTF">2013-06-15T17:50:29Z</dcterms:created>
  <dcterms:modified xsi:type="dcterms:W3CDTF">2014-11-08T08:09:37Z</dcterms:modified>
</cp:coreProperties>
</file>