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8"/>
  </p:notesMasterIdLst>
  <p:sldIdLst>
    <p:sldId id="256" r:id="rId2"/>
    <p:sldId id="289" r:id="rId3"/>
    <p:sldId id="257" r:id="rId4"/>
    <p:sldId id="280" r:id="rId5"/>
    <p:sldId id="276" r:id="rId6"/>
    <p:sldId id="281" r:id="rId7"/>
    <p:sldId id="274" r:id="rId8"/>
    <p:sldId id="277" r:id="rId9"/>
    <p:sldId id="278" r:id="rId10"/>
    <p:sldId id="282" r:id="rId11"/>
    <p:sldId id="284" r:id="rId12"/>
    <p:sldId id="285" r:id="rId13"/>
    <p:sldId id="286" r:id="rId14"/>
    <p:sldId id="287" r:id="rId15"/>
    <p:sldId id="288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6" d="100"/>
          <a:sy n="76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183EB-DD24-4867-BEEE-4B24AE51FC73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2AE31-6E63-426B-961A-81A9A28EAA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22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44749-B390-4C74-8785-DA2ED98A8448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97F0-284A-4146-B0A8-2CC8170659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44749-B390-4C74-8785-DA2ED98A8448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97F0-284A-4146-B0A8-2CC817065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1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2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44749-B390-4C74-8785-DA2ED98A8448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97F0-284A-4146-B0A8-2CC817065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44749-B390-4C74-8785-DA2ED98A8448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97F0-284A-4146-B0A8-2CC817065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44749-B390-4C74-8785-DA2ED98A8448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97F0-284A-4146-B0A8-2CC8170659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44749-B390-4C74-8785-DA2ED98A8448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97F0-284A-4146-B0A8-2CC817065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44749-B390-4C74-8785-DA2ED98A8448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97F0-284A-4146-B0A8-2CC817065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44749-B390-4C74-8785-DA2ED98A8448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97F0-284A-4146-B0A8-2CC817065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44749-B390-4C74-8785-DA2ED98A8448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97F0-284A-4146-B0A8-2CC8170659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2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44749-B390-4C74-8785-DA2ED98A8448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97F0-284A-4146-B0A8-2CC8170659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44749-B390-4C74-8785-DA2ED98A8448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97F0-284A-4146-B0A8-2CC8170659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5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9" y="21104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3" y="1055079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5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C744749-B390-4C74-8785-DA2ED98A8448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2997F0-284A-4146-B0A8-2CC8170659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ay.Klann@pnnl.gov" TargetMode="External"/><Relationship Id="rId2" Type="http://schemas.openxmlformats.org/officeDocument/2006/relationships/hyperlink" Target="mailto:klann@anl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pcappelletti@ans.org" TargetMode="External"/><Relationship Id="rId4" Type="http://schemas.openxmlformats.org/officeDocument/2006/relationships/hyperlink" Target="mailto:hansen@anl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pcappelletti@ans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700" dirty="0" smtClean="0"/>
              <a:t>NPC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(National Program Committee)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724400"/>
            <a:ext cx="740664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Saturday </a:t>
            </a:r>
            <a:r>
              <a:rPr lang="en-US" dirty="0" smtClean="0"/>
              <a:t>June 14</a:t>
            </a:r>
            <a:r>
              <a:rPr lang="en-US" dirty="0" smtClean="0"/>
              <a:t>, 2014</a:t>
            </a:r>
            <a:endParaRPr lang="en-US" dirty="0" smtClean="0"/>
          </a:p>
          <a:p>
            <a:r>
              <a:rPr lang="en-US" dirty="0" smtClean="0"/>
              <a:t>Reno, NV</a:t>
            </a:r>
            <a:endParaRPr lang="en-US" dirty="0" smtClean="0"/>
          </a:p>
          <a:p>
            <a:r>
              <a:rPr lang="en-US" dirty="0" smtClean="0"/>
              <a:t>Professional Divisions Workshop</a:t>
            </a:r>
          </a:p>
          <a:p>
            <a:endParaRPr lang="en-US" dirty="0" smtClean="0"/>
          </a:p>
          <a:p>
            <a:pPr algn="r"/>
            <a:r>
              <a:rPr lang="en-US" dirty="0" smtClean="0"/>
              <a:t>Ray </a:t>
            </a:r>
            <a:r>
              <a:rPr lang="en-US" dirty="0" err="1" smtClean="0"/>
              <a:t>Klann</a:t>
            </a:r>
            <a:r>
              <a:rPr lang="en-US" dirty="0" smtClean="0"/>
              <a:t>, NPC Chair</a:t>
            </a:r>
          </a:p>
          <a:p>
            <a:pPr algn="r"/>
            <a:r>
              <a:rPr lang="en-US" dirty="0" smtClean="0"/>
              <a:t>Linda Hansen, NPC Vice-Chair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67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Recent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Meetings </a:t>
            </a:r>
            <a:r>
              <a:rPr lang="en-US" dirty="0" smtClean="0"/>
              <a:t>Outside the U.S.</a:t>
            </a:r>
          </a:p>
          <a:p>
            <a:pPr lvl="2"/>
            <a:r>
              <a:rPr lang="en-US" dirty="0" smtClean="0"/>
              <a:t>Can now be held as Class I meetings</a:t>
            </a:r>
          </a:p>
          <a:p>
            <a:pPr lvl="1"/>
            <a:r>
              <a:rPr lang="en-US" dirty="0"/>
              <a:t>Professional Development Hours</a:t>
            </a:r>
          </a:p>
          <a:p>
            <a:pPr lvl="2"/>
            <a:r>
              <a:rPr lang="en-US" dirty="0"/>
              <a:t>Receive credit for session </a:t>
            </a:r>
            <a:r>
              <a:rPr lang="en-US" dirty="0" smtClean="0"/>
              <a:t>attendance</a:t>
            </a:r>
          </a:p>
          <a:p>
            <a:pPr lvl="1"/>
            <a:r>
              <a:rPr lang="en-US" dirty="0"/>
              <a:t>Speaker Invitation Policy</a:t>
            </a:r>
          </a:p>
          <a:p>
            <a:pPr lvl="2"/>
            <a:r>
              <a:rPr lang="en-US" dirty="0"/>
              <a:t>Each Division may invite up to 5 speakers</a:t>
            </a:r>
          </a:p>
          <a:p>
            <a:pPr lvl="2"/>
            <a:r>
              <a:rPr lang="en-US" dirty="0"/>
              <a:t>A formal invitation includes a </a:t>
            </a:r>
            <a:r>
              <a:rPr lang="en-US" dirty="0" smtClean="0"/>
              <a:t>comp </a:t>
            </a:r>
            <a:r>
              <a:rPr lang="en-US" dirty="0"/>
              <a:t>1-Day registration</a:t>
            </a:r>
          </a:p>
          <a:p>
            <a:pPr lvl="2"/>
            <a:r>
              <a:rPr lang="en-US" dirty="0"/>
              <a:t>Big change – </a:t>
            </a:r>
            <a:r>
              <a:rPr lang="en-US" u="sng" dirty="0"/>
              <a:t>all invites </a:t>
            </a:r>
            <a:r>
              <a:rPr lang="en-US" dirty="0"/>
              <a:t>include comp 1-day registration </a:t>
            </a:r>
            <a:r>
              <a:rPr lang="en-US" dirty="0" smtClean="0"/>
              <a:t>(even for ANS members)</a:t>
            </a:r>
            <a:endParaRPr lang="en-US" dirty="0"/>
          </a:p>
          <a:p>
            <a:pPr lvl="2"/>
            <a:r>
              <a:rPr lang="en-US" dirty="0"/>
              <a:t>Divisions may invite more speakers – but the division must pay the </a:t>
            </a:r>
            <a:r>
              <a:rPr lang="en-US" dirty="0" err="1"/>
              <a:t>reg</a:t>
            </a:r>
            <a:r>
              <a:rPr lang="en-US" dirty="0"/>
              <a:t> fee</a:t>
            </a:r>
          </a:p>
          <a:p>
            <a:pPr lvl="2"/>
            <a:r>
              <a:rPr lang="en-US" u="sng" dirty="0"/>
              <a:t>Must be an official invite signed by Division Chair before the paper review</a:t>
            </a:r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67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350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 Task Force on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Students</a:t>
            </a:r>
          </a:p>
          <a:p>
            <a:pPr lvl="2"/>
            <a:r>
              <a:rPr lang="en-US" dirty="0" smtClean="0"/>
              <a:t>All students get tickets to the reception and luncheon included with registration</a:t>
            </a:r>
          </a:p>
          <a:p>
            <a:pPr lvl="1"/>
            <a:r>
              <a:rPr lang="en-US" dirty="0" smtClean="0"/>
              <a:t>Student Program</a:t>
            </a:r>
          </a:p>
          <a:p>
            <a:pPr lvl="2"/>
            <a:r>
              <a:rPr lang="en-US" dirty="0" smtClean="0"/>
              <a:t>ANS Students may also receive registration reimbursement (and travel reimbursement) with a minimum level of participation</a:t>
            </a:r>
          </a:p>
          <a:p>
            <a:pPr lvl="3"/>
            <a:r>
              <a:rPr lang="en-US" dirty="0" smtClean="0"/>
              <a:t>Work assignment</a:t>
            </a:r>
          </a:p>
          <a:p>
            <a:pPr lvl="3"/>
            <a:r>
              <a:rPr lang="en-US" dirty="0" smtClean="0"/>
              <a:t>Participation (presentation or attendee a committee meeting)</a:t>
            </a:r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67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439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 Task Force on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Encourage Networking with New Attendees</a:t>
            </a:r>
          </a:p>
          <a:p>
            <a:pPr lvl="2"/>
            <a:r>
              <a:rPr lang="en-US" dirty="0" smtClean="0"/>
              <a:t>Identify first-time attendees on badge</a:t>
            </a:r>
          </a:p>
          <a:p>
            <a:pPr lvl="2"/>
            <a:r>
              <a:rPr lang="en-US" dirty="0" smtClean="0"/>
              <a:t>President welcome during opening plenary</a:t>
            </a:r>
          </a:p>
          <a:p>
            <a:pPr lvl="2"/>
            <a:r>
              <a:rPr lang="en-US" dirty="0" smtClean="0"/>
              <a:t>Division Tables at Expo Luncheon</a:t>
            </a:r>
          </a:p>
          <a:p>
            <a:pPr lvl="1"/>
            <a:r>
              <a:rPr lang="en-US" dirty="0" smtClean="0"/>
              <a:t>Workshops</a:t>
            </a:r>
          </a:p>
          <a:p>
            <a:pPr lvl="2"/>
            <a:r>
              <a:rPr lang="en-US" dirty="0" smtClean="0"/>
              <a:t>Divisions may hold workshops before or after meeting</a:t>
            </a:r>
          </a:p>
          <a:p>
            <a:pPr lvl="2"/>
            <a:r>
              <a:rPr lang="en-US" dirty="0" smtClean="0"/>
              <a:t>Divisions credited as sessions</a:t>
            </a:r>
          </a:p>
          <a:p>
            <a:pPr lvl="2"/>
            <a:r>
              <a:rPr lang="en-US" dirty="0" smtClean="0"/>
              <a:t>Divisions set costs for workshops to only cover costs (can be free)</a:t>
            </a:r>
          </a:p>
          <a:p>
            <a:pPr marL="658368" lvl="2" indent="0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67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4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 Task Force on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Poster Session Reception</a:t>
            </a:r>
          </a:p>
          <a:p>
            <a:pPr lvl="2"/>
            <a:r>
              <a:rPr lang="en-US" dirty="0" smtClean="0"/>
              <a:t>Include large poster session with </a:t>
            </a:r>
            <a:r>
              <a:rPr lang="en-US" dirty="0" smtClean="0"/>
              <a:t>event</a:t>
            </a:r>
            <a:r>
              <a:rPr lang="en-US" dirty="0" smtClean="0"/>
              <a:t> – </a:t>
            </a:r>
          </a:p>
          <a:p>
            <a:pPr lvl="3"/>
            <a:r>
              <a:rPr lang="en-US" dirty="0" smtClean="0"/>
              <a:t>Implement in Anaheim -</a:t>
            </a:r>
            <a:r>
              <a:rPr lang="en-US" dirty="0" smtClean="0"/>
              <a:t>Tuesday lunch in expo</a:t>
            </a:r>
            <a:endParaRPr lang="en-US" dirty="0" smtClean="0"/>
          </a:p>
          <a:p>
            <a:pPr lvl="2"/>
            <a:r>
              <a:rPr lang="en-US" dirty="0"/>
              <a:t>D</a:t>
            </a:r>
            <a:r>
              <a:rPr lang="en-US" dirty="0" smtClean="0"/>
              <a:t>ivisions </a:t>
            </a:r>
            <a:r>
              <a:rPr lang="en-US" dirty="0" smtClean="0"/>
              <a:t>to place full sessions into it</a:t>
            </a:r>
          </a:p>
          <a:p>
            <a:pPr lvl="3"/>
            <a:r>
              <a:rPr lang="en-US" dirty="0"/>
              <a:t>I</a:t>
            </a:r>
            <a:r>
              <a:rPr lang="en-US" dirty="0" smtClean="0"/>
              <a:t>n lieu of having sessions on Thursday</a:t>
            </a:r>
          </a:p>
          <a:p>
            <a:pPr lvl="3"/>
            <a:r>
              <a:rPr lang="en-US" dirty="0" smtClean="0"/>
              <a:t>Goal is to eliminate Thursday </a:t>
            </a:r>
            <a:r>
              <a:rPr lang="en-US" dirty="0" smtClean="0"/>
              <a:t>sessions</a:t>
            </a:r>
            <a:endParaRPr lang="en-US" dirty="0" smtClean="0"/>
          </a:p>
          <a:p>
            <a:pPr lvl="1"/>
            <a:r>
              <a:rPr lang="en-US" dirty="0" smtClean="0"/>
              <a:t>Governance Meetings</a:t>
            </a:r>
          </a:p>
          <a:p>
            <a:pPr lvl="2"/>
            <a:r>
              <a:rPr lang="en-US" dirty="0" smtClean="0"/>
              <a:t>May now schedule governance meetings at any time from Sun 9 am to Weds 4 </a:t>
            </a:r>
            <a:r>
              <a:rPr lang="en-US" dirty="0" smtClean="0"/>
              <a:t>pm</a:t>
            </a:r>
            <a:endParaRPr lang="en-US" dirty="0" smtClean="0"/>
          </a:p>
          <a:p>
            <a:pPr lvl="3"/>
            <a:r>
              <a:rPr lang="en-US" dirty="0" smtClean="0"/>
              <a:t>Not during Opening Plenary or Pres. Special Session</a:t>
            </a:r>
          </a:p>
          <a:p>
            <a:pPr lvl="3"/>
            <a:r>
              <a:rPr lang="en-US" dirty="0" smtClean="0"/>
              <a:t>Based </a:t>
            </a:r>
            <a:r>
              <a:rPr lang="en-US" dirty="0" smtClean="0"/>
              <a:t>on room availability</a:t>
            </a:r>
          </a:p>
          <a:p>
            <a:pPr lvl="3"/>
            <a:r>
              <a:rPr lang="en-US" dirty="0" smtClean="0"/>
              <a:t>Technical sessions still get priority for space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67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4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 Task Force on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Policy for Siting National Meetings</a:t>
            </a:r>
            <a:endParaRPr lang="en-US" dirty="0" smtClean="0"/>
          </a:p>
          <a:p>
            <a:pPr lvl="2"/>
            <a:r>
              <a:rPr lang="en-US" dirty="0" smtClean="0"/>
              <a:t>Rotation in regions – focus on popular destinations</a:t>
            </a:r>
          </a:p>
          <a:p>
            <a:pPr lvl="2"/>
            <a:r>
              <a:rPr lang="en-US" dirty="0" smtClean="0"/>
              <a:t>Approval by National Meeting Committee</a:t>
            </a:r>
          </a:p>
          <a:p>
            <a:pPr lvl="3"/>
            <a:r>
              <a:rPr lang="en-US" dirty="0" smtClean="0"/>
              <a:t>No more Omni in DC (moved to Marriott </a:t>
            </a:r>
            <a:r>
              <a:rPr lang="en-US" dirty="0" err="1" smtClean="0"/>
              <a:t>Wardman</a:t>
            </a:r>
            <a:r>
              <a:rPr lang="en-US" dirty="0" smtClean="0"/>
              <a:t> Park)</a:t>
            </a:r>
          </a:p>
          <a:p>
            <a:pPr lvl="3"/>
            <a:r>
              <a:rPr lang="en-US" dirty="0" smtClean="0"/>
              <a:t>No more Town and Country in San Diego (moved to </a:t>
            </a:r>
            <a:r>
              <a:rPr lang="en-US" dirty="0" err="1" smtClean="0"/>
              <a:t>Caesers</a:t>
            </a:r>
            <a:r>
              <a:rPr lang="en-US" dirty="0" smtClean="0"/>
              <a:t> Palace Las Vegas)</a:t>
            </a:r>
          </a:p>
          <a:p>
            <a:pPr lvl="3"/>
            <a:r>
              <a:rPr lang="en-US" dirty="0" smtClean="0"/>
              <a:t>No more Reno</a:t>
            </a:r>
            <a:endParaRPr lang="en-US" dirty="0" smtClean="0"/>
          </a:p>
          <a:p>
            <a:pPr lvl="1"/>
            <a:r>
              <a:rPr lang="en-US" dirty="0" smtClean="0"/>
              <a:t>Other recommendations to NPC for implementation</a:t>
            </a: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67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284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your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Due to an unsuccessful meeting at the Westin in Charlotte, N.C.  ANS needs to contract 2 meetings with the hotel (for meetings any time in the next 5 years)</a:t>
            </a:r>
          </a:p>
          <a:p>
            <a:pPr lvl="2"/>
            <a:r>
              <a:rPr lang="en-US" dirty="0" smtClean="0"/>
              <a:t>Must sign hotel contract by Jan 1, 2015</a:t>
            </a:r>
          </a:p>
          <a:p>
            <a:pPr lvl="1"/>
            <a:r>
              <a:rPr lang="en-US" dirty="0" smtClean="0"/>
              <a:t>So we would like to ask Divisions to consider this venue for an upcoming topical</a:t>
            </a:r>
          </a:p>
          <a:p>
            <a:pPr lvl="2"/>
            <a:r>
              <a:rPr lang="en-US" dirty="0" smtClean="0"/>
              <a:t>Offering the ANS paper review site at no-charge to meeting!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67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184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here to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Ray Klann, NPC Chair</a:t>
            </a:r>
          </a:p>
          <a:p>
            <a:pPr lvl="2"/>
            <a:r>
              <a:rPr lang="en-US" dirty="0" smtClean="0">
                <a:hlinkClick r:id="rId2"/>
              </a:rPr>
              <a:t>klann@anl.gov</a:t>
            </a:r>
            <a:r>
              <a:rPr lang="en-US" dirty="0" smtClean="0"/>
              <a:t> for now</a:t>
            </a:r>
          </a:p>
          <a:p>
            <a:pPr lvl="2"/>
            <a:r>
              <a:rPr lang="en-US" dirty="0" smtClean="0">
                <a:hlinkClick r:id="rId3"/>
              </a:rPr>
              <a:t>Ray.Klann@pnnl.gov</a:t>
            </a:r>
            <a:r>
              <a:rPr lang="en-US" dirty="0" smtClean="0"/>
              <a:t> after 7/1</a:t>
            </a:r>
            <a:endParaRPr lang="en-US" dirty="0" smtClean="0"/>
          </a:p>
          <a:p>
            <a:pPr lvl="2"/>
            <a:r>
              <a:rPr lang="en-US" dirty="0" smtClean="0"/>
              <a:t>630-863-6988</a:t>
            </a:r>
            <a:endParaRPr lang="en-US" dirty="0" smtClean="0"/>
          </a:p>
          <a:p>
            <a:pPr marL="658368" lvl="2" indent="0">
              <a:buNone/>
            </a:pPr>
            <a:endParaRPr lang="en-US" dirty="0" smtClean="0"/>
          </a:p>
          <a:p>
            <a:pPr lvl="1"/>
            <a:r>
              <a:rPr lang="en-US" dirty="0"/>
              <a:t>Linda Hansen, NPC </a:t>
            </a:r>
            <a:r>
              <a:rPr lang="en-US" dirty="0" smtClean="0"/>
              <a:t>Vice-Chair</a:t>
            </a:r>
            <a:endParaRPr lang="en-US" dirty="0"/>
          </a:p>
          <a:p>
            <a:pPr lvl="2"/>
            <a:r>
              <a:rPr lang="en-US" dirty="0">
                <a:hlinkClick r:id="rId4"/>
              </a:rPr>
              <a:t>hansen@anl.gov</a:t>
            </a:r>
            <a:endParaRPr lang="en-US" dirty="0"/>
          </a:p>
          <a:p>
            <a:pPr lvl="2"/>
            <a:r>
              <a:rPr lang="en-US" dirty="0"/>
              <a:t>630-863-5895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Paula </a:t>
            </a:r>
            <a:r>
              <a:rPr lang="en-US" dirty="0" err="1" smtClean="0"/>
              <a:t>Cappelletti</a:t>
            </a:r>
            <a:r>
              <a:rPr lang="en-US" dirty="0" smtClean="0"/>
              <a:t>, </a:t>
            </a:r>
            <a:r>
              <a:rPr lang="en-US" dirty="0" smtClean="0"/>
              <a:t>ANS Director of Meetings</a:t>
            </a:r>
          </a:p>
          <a:p>
            <a:pPr lvl="2"/>
            <a:r>
              <a:rPr lang="en-US" dirty="0" smtClean="0">
                <a:hlinkClick r:id="rId5"/>
              </a:rPr>
              <a:t>pcappelletti</a:t>
            </a:r>
            <a:r>
              <a:rPr lang="en-US" dirty="0" smtClean="0">
                <a:hlinkClick r:id="rId5"/>
              </a:rPr>
              <a:t>@ans.org</a:t>
            </a:r>
            <a:endParaRPr lang="en-US" dirty="0" smtClean="0"/>
          </a:p>
          <a:p>
            <a:pPr lvl="2"/>
            <a:r>
              <a:rPr lang="en-US" dirty="0" smtClean="0"/>
              <a:t>708-579-8214</a:t>
            </a:r>
          </a:p>
          <a:p>
            <a:pPr lvl="2"/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5867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ANS Director of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Paula </a:t>
            </a:r>
            <a:r>
              <a:rPr lang="en-US" dirty="0" err="1" smtClean="0"/>
              <a:t>Cappelletti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pcappelletti@ans.org</a:t>
            </a:r>
            <a:endParaRPr lang="en-US" dirty="0"/>
          </a:p>
          <a:p>
            <a:pPr lvl="1"/>
            <a:r>
              <a:rPr lang="en-US" dirty="0"/>
              <a:t>708-579-8214</a:t>
            </a:r>
          </a:p>
          <a:p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867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334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Program Committee</a:t>
            </a:r>
          </a:p>
          <a:p>
            <a:pPr lvl="1"/>
            <a:r>
              <a:rPr lang="en-US" dirty="0" smtClean="0"/>
              <a:t>Responsible for assuring that technical meetings sponsored (and co-sponsored) by ANS meet the Society's standards for technical and scientific contributions</a:t>
            </a:r>
          </a:p>
          <a:p>
            <a:pPr lvl="4"/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67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NPC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National Program Committee</a:t>
            </a:r>
          </a:p>
          <a:p>
            <a:pPr lvl="2"/>
            <a:r>
              <a:rPr lang="en-US" dirty="0" smtClean="0"/>
              <a:t>Comprised of standing members and division reps</a:t>
            </a:r>
          </a:p>
          <a:p>
            <a:pPr lvl="2"/>
            <a:r>
              <a:rPr lang="en-US" dirty="0" smtClean="0"/>
              <a:t>Responsible for technical program of National meetings</a:t>
            </a:r>
          </a:p>
          <a:p>
            <a:pPr lvl="1"/>
            <a:r>
              <a:rPr lang="en-US" dirty="0" smtClean="0"/>
              <a:t>Screening Committee</a:t>
            </a:r>
          </a:p>
          <a:p>
            <a:pPr lvl="2"/>
            <a:r>
              <a:rPr lang="en-US" dirty="0" smtClean="0"/>
              <a:t>Comprised of standing members only</a:t>
            </a:r>
          </a:p>
          <a:p>
            <a:pPr lvl="2"/>
            <a:r>
              <a:rPr lang="en-US" dirty="0" smtClean="0"/>
              <a:t>Responsible for all aspects of topical meetings</a:t>
            </a:r>
          </a:p>
          <a:p>
            <a:pPr lvl="1"/>
            <a:r>
              <a:rPr lang="en-US" dirty="0" smtClean="0"/>
              <a:t>National Meetings Committee</a:t>
            </a:r>
          </a:p>
          <a:p>
            <a:pPr lvl="2"/>
            <a:r>
              <a:rPr lang="en-US" dirty="0" smtClean="0"/>
              <a:t>Comprised of standing members only</a:t>
            </a:r>
          </a:p>
          <a:p>
            <a:pPr lvl="2"/>
            <a:r>
              <a:rPr lang="en-US" dirty="0" smtClean="0"/>
              <a:t>Provides recommendations and oversight of National Meetings</a:t>
            </a:r>
          </a:p>
          <a:p>
            <a:pPr lvl="4"/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67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289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National Meetings</a:t>
            </a:r>
          </a:p>
          <a:p>
            <a:r>
              <a:rPr lang="en-US" dirty="0" smtClean="0"/>
              <a:t>Topical Meetings</a:t>
            </a:r>
          </a:p>
          <a:p>
            <a:pPr lvl="1"/>
            <a:r>
              <a:rPr lang="en-US" dirty="0" smtClean="0"/>
              <a:t>Class I – Stand-alone ANS Topical meeting</a:t>
            </a:r>
          </a:p>
          <a:p>
            <a:pPr lvl="1"/>
            <a:r>
              <a:rPr lang="en-US" dirty="0" smtClean="0"/>
              <a:t>Class II – Meeting outside the U.S. run by another organization with strong ANS technical participation (usually rotates to ANS on a recurring basis)</a:t>
            </a:r>
          </a:p>
          <a:p>
            <a:pPr lvl="1"/>
            <a:r>
              <a:rPr lang="en-US" dirty="0" smtClean="0"/>
              <a:t>Class III – Embedded topical meeting at an ANS National Meeting</a:t>
            </a:r>
          </a:p>
          <a:p>
            <a:pPr lvl="1"/>
            <a:r>
              <a:rPr lang="en-US" dirty="0" smtClean="0"/>
              <a:t>Class IV – Meeting run by another organization with ANS co-sponsorship</a:t>
            </a:r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67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Revenue Sharing with Divisions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052140"/>
              </p:ext>
            </p:extLst>
          </p:nvPr>
        </p:nvGraphicFramePr>
        <p:xfrm>
          <a:off x="1524000" y="1501140"/>
          <a:ext cx="7086600" cy="5017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/>
                <a:gridCol w="54102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Meeting </a:t>
                      </a:r>
                      <a:r>
                        <a:rPr lang="en-US" sz="1400" dirty="0" smtClean="0">
                          <a:effectLst/>
                        </a:rPr>
                        <a:t>Type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Division Financial Reward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National </a:t>
                      </a:r>
                      <a:r>
                        <a:rPr lang="en-US" sz="1100" dirty="0" smtClean="0">
                          <a:effectLst/>
                        </a:rPr>
                        <a:t>Meeting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Class I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(Stand-alone topical)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Split of excess revenue - negotiated between ANS HQ, divisions, and host.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Typically,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50% ANS HQ (no negotiation)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25% Technical Division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25% Host (usually local section or ANS HQ)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Class II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(Rotating meeting, 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ANS </a:t>
                      </a:r>
                      <a:r>
                        <a:rPr lang="en-US" sz="1100" dirty="0">
                          <a:effectLst/>
                        </a:rPr>
                        <a:t>cosponsored)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None, No financial liability or reward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Class III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(Embedded topical)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The compensation</a:t>
                      </a:r>
                      <a:r>
                        <a:rPr lang="en-US" sz="1100" baseline="30000" dirty="0">
                          <a:effectLst/>
                        </a:rPr>
                        <a:t>1</a:t>
                      </a:r>
                      <a:r>
                        <a:rPr lang="en-US" sz="1100" dirty="0">
                          <a:effectLst/>
                        </a:rPr>
                        <a:t> is calculated as the sum of the following: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$30 per paper</a:t>
                      </a:r>
                      <a:r>
                        <a:rPr lang="en-US" sz="1100" baseline="300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$50 for each panel session (&lt; 3 </a:t>
                      </a:r>
                      <a:r>
                        <a:rPr lang="en-US" sz="1100" dirty="0" err="1">
                          <a:effectLst/>
                        </a:rPr>
                        <a:t>hrs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$100 for each panel session (≥3 </a:t>
                      </a:r>
                      <a:r>
                        <a:rPr lang="en-US" sz="1100" dirty="0" err="1">
                          <a:effectLst/>
                        </a:rPr>
                        <a:t>hrs</a:t>
                      </a:r>
                      <a:r>
                        <a:rPr lang="en-US" sz="1100" dirty="0">
                          <a:effectLst/>
                        </a:rPr>
                        <a:t>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 addition, the following additional incentives shall also be applied: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$1000 for meeting all of the schedule milestones on-time</a:t>
                      </a:r>
                      <a:r>
                        <a:rPr lang="en-US" sz="1100" baseline="30000" dirty="0">
                          <a:effectLst/>
                        </a:rPr>
                        <a:t>3</a:t>
                      </a:r>
                      <a:r>
                        <a:rPr lang="en-US" sz="1100" dirty="0">
                          <a:effectLst/>
                        </a:rPr>
                        <a:t> (for meetings with summaries)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$2000 for meeting all of the schedule milestones on-time</a:t>
                      </a:r>
                      <a:r>
                        <a:rPr lang="en-US" sz="1100" baseline="30000" dirty="0">
                          <a:effectLst/>
                        </a:rPr>
                        <a:t>3</a:t>
                      </a:r>
                      <a:r>
                        <a:rPr lang="en-US" sz="1100" dirty="0">
                          <a:effectLst/>
                        </a:rPr>
                        <a:t> (for meetings with only full papers)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$1000 for meetings with more than 100 papers presented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Class IV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(ANS cosponsored)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None, No financial liability or reward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44713" y="1501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713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In executing our responsibility,  the NPC considers:</a:t>
            </a:r>
          </a:p>
          <a:p>
            <a:pPr lvl="2"/>
            <a:r>
              <a:rPr lang="en-US" dirty="0" smtClean="0"/>
              <a:t>appropriateness of the proposed subject, </a:t>
            </a:r>
          </a:p>
          <a:p>
            <a:pPr lvl="2"/>
            <a:r>
              <a:rPr lang="en-US" dirty="0" smtClean="0"/>
              <a:t>scheduling, </a:t>
            </a:r>
          </a:p>
          <a:p>
            <a:pPr lvl="2"/>
            <a:r>
              <a:rPr lang="en-US" dirty="0" smtClean="0"/>
              <a:t>publication plans,</a:t>
            </a:r>
          </a:p>
          <a:p>
            <a:pPr lvl="2"/>
            <a:r>
              <a:rPr lang="en-US" dirty="0" smtClean="0"/>
              <a:t>financial viability,</a:t>
            </a:r>
          </a:p>
          <a:p>
            <a:pPr lvl="2"/>
            <a:r>
              <a:rPr lang="en-US" dirty="0" smtClean="0"/>
              <a:t>appropriateness of location,</a:t>
            </a:r>
          </a:p>
          <a:p>
            <a:pPr lvl="2"/>
            <a:r>
              <a:rPr lang="en-US" dirty="0" smtClean="0"/>
              <a:t>ability of the organizing group to fulfill its commitments.</a:t>
            </a:r>
          </a:p>
          <a:p>
            <a:pPr lvl="4"/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67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NPC expect from Divisions – for National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Support the technical program by organizing technical sessions, panel sessions, and special sessions</a:t>
            </a:r>
          </a:p>
          <a:p>
            <a:pPr lvl="1"/>
            <a:r>
              <a:rPr lang="en-US" dirty="0" smtClean="0"/>
              <a:t>Participate on NPC by an appointed Division Representative</a:t>
            </a:r>
          </a:p>
          <a:p>
            <a:pPr lvl="1"/>
            <a:r>
              <a:rPr lang="en-US" dirty="0" smtClean="0"/>
              <a:t>Division Representative Responsibility:</a:t>
            </a:r>
          </a:p>
          <a:p>
            <a:pPr lvl="2"/>
            <a:r>
              <a:rPr lang="en-US" dirty="0" smtClean="0"/>
              <a:t>Attend NPC meetings at National Meetings (2)</a:t>
            </a:r>
          </a:p>
          <a:p>
            <a:pPr lvl="2"/>
            <a:r>
              <a:rPr lang="en-US" dirty="0" smtClean="0"/>
              <a:t>Organize and submit session summaries</a:t>
            </a:r>
          </a:p>
          <a:p>
            <a:pPr lvl="2"/>
            <a:r>
              <a:rPr lang="en-US" dirty="0" smtClean="0"/>
              <a:t>Conduct paper reviews for Division sessions</a:t>
            </a:r>
          </a:p>
          <a:p>
            <a:pPr lvl="2"/>
            <a:endParaRPr lang="en-US" dirty="0" smtClean="0"/>
          </a:p>
          <a:p>
            <a:pPr lvl="4"/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67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NPC expect from Divisions – for Topical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Organize and hold topical meetings</a:t>
            </a:r>
          </a:p>
          <a:p>
            <a:pPr lvl="1"/>
            <a:r>
              <a:rPr lang="en-US" dirty="0" smtClean="0"/>
              <a:t>Ensure that the meeting host/organizer follows the ANS Topical Meeting Manual</a:t>
            </a:r>
          </a:p>
          <a:p>
            <a:pPr lvl="2"/>
            <a:r>
              <a:rPr lang="en-US" dirty="0" smtClean="0"/>
              <a:t>Calendar Placement - ~2 years before</a:t>
            </a:r>
          </a:p>
          <a:p>
            <a:pPr lvl="2"/>
            <a:r>
              <a:rPr lang="en-US" dirty="0" smtClean="0"/>
              <a:t>Preliminary Approval -~12-18 months before</a:t>
            </a:r>
          </a:p>
          <a:p>
            <a:pPr lvl="2"/>
            <a:r>
              <a:rPr lang="en-US" dirty="0" smtClean="0"/>
              <a:t>Final Approval - ~6-8 months before</a:t>
            </a:r>
          </a:p>
          <a:p>
            <a:pPr lvl="2"/>
            <a:r>
              <a:rPr lang="en-US" dirty="0" smtClean="0"/>
              <a:t>Meeting Closeout – Financial Report and Closeout Report- ~3 months after meeting or publication</a:t>
            </a:r>
          </a:p>
          <a:p>
            <a:pPr lvl="1"/>
            <a:r>
              <a:rPr lang="en-US" dirty="0" smtClean="0"/>
              <a:t>Division Representative Responsibility:</a:t>
            </a:r>
          </a:p>
          <a:p>
            <a:pPr lvl="2"/>
            <a:r>
              <a:rPr lang="en-US" dirty="0" smtClean="0"/>
              <a:t>Support the meeting host/organizer in satisfying NPC obligations for meeting paperwork and closeout </a:t>
            </a:r>
          </a:p>
          <a:p>
            <a:pPr lvl="4"/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67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355</TotalTime>
  <Words>874</Words>
  <Application>Microsoft Office PowerPoint</Application>
  <PresentationFormat>On-screen Show (4:3)</PresentationFormat>
  <Paragraphs>171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NPC (National Program Committee)</vt:lpstr>
      <vt:lpstr>New ANS Director of Meetings</vt:lpstr>
      <vt:lpstr>NPC</vt:lpstr>
      <vt:lpstr>NPC Committees</vt:lpstr>
      <vt:lpstr>ANS Meetings</vt:lpstr>
      <vt:lpstr>Revenue Sharing with Divisions</vt:lpstr>
      <vt:lpstr>NPC</vt:lpstr>
      <vt:lpstr>What does NPC expect from Divisions – for National Meetings</vt:lpstr>
      <vt:lpstr>What does NPC expect from Divisions – for Topical Meetings</vt:lpstr>
      <vt:lpstr>Recent Updates</vt:lpstr>
      <vt:lpstr>ANS Task Force on Meetings</vt:lpstr>
      <vt:lpstr>ANS Task Force on Meetings</vt:lpstr>
      <vt:lpstr>ANS Task Force on Meetings</vt:lpstr>
      <vt:lpstr>ANS Task Force on Meetings</vt:lpstr>
      <vt:lpstr>Need your help</vt:lpstr>
      <vt:lpstr>We are here to help</vt:lpstr>
    </vt:vector>
  </TitlesOfParts>
  <Company>Sandia National Laboratories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NPC (National Program Committee)</dc:title>
  <dc:creator>rhgabal</dc:creator>
  <cp:lastModifiedBy>Klann, Raymond</cp:lastModifiedBy>
  <cp:revision>62</cp:revision>
  <dcterms:created xsi:type="dcterms:W3CDTF">2010-10-13T16:02:05Z</dcterms:created>
  <dcterms:modified xsi:type="dcterms:W3CDTF">2014-06-13T23:34:05Z</dcterms:modified>
</cp:coreProperties>
</file>