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33F"/>
    <a:srgbClr val="66B6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660"/>
  </p:normalViewPr>
  <p:slideViewPr>
    <p:cSldViewPr snapToGrid="0" snapToObjects="1">
      <p:cViewPr varScale="1">
        <p:scale>
          <a:sx n="103" d="100"/>
          <a:sy n="103" d="100"/>
        </p:scale>
        <p:origin x="-240" y="-96"/>
      </p:cViewPr>
      <p:guideLst>
        <p:guide orient="horz" pos="2254"/>
        <p:guide pos="289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SC1b\2rk$\My%20Documents\Reid's%20Misc%20Stuff\ANS\Chair\Calculations%20for%20BOD%20Present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C1b\2rk$\My%20Documents\Reid's%20Misc%20Stuff\ANS\Chair\Calculations%20for%20BOD%20Present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C1b\2rk$\My%20Documents\Reid's%20Misc%20Stuff\ANS\Chair\Calculations%20for%20BOD%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'Membership Numbers'!$C$3</c:f>
              <c:strCache>
                <c:ptCount val="1"/>
                <c:pt idx="0">
                  <c:v>Members</c:v>
                </c:pt>
              </c:strCache>
            </c:strRef>
          </c:tx>
          <c:invertIfNegative val="0"/>
          <c:cat>
            <c:numRef>
              <c:f>'Membership Numbers'!$B$4:$B$8</c:f>
              <c:numCache>
                <c:formatCode>General</c:formatCode>
                <c:ptCount val="5"/>
                <c:pt idx="0">
                  <c:v>2008</c:v>
                </c:pt>
                <c:pt idx="1">
                  <c:v>2009</c:v>
                </c:pt>
                <c:pt idx="2">
                  <c:v>2010</c:v>
                </c:pt>
                <c:pt idx="3">
                  <c:v>2011</c:v>
                </c:pt>
                <c:pt idx="4">
                  <c:v>2012</c:v>
                </c:pt>
              </c:numCache>
            </c:numRef>
          </c:cat>
          <c:val>
            <c:numRef>
              <c:f>'Membership Numbers'!$C$4:$C$8</c:f>
              <c:numCache>
                <c:formatCode>General</c:formatCode>
                <c:ptCount val="5"/>
                <c:pt idx="0">
                  <c:v>327</c:v>
                </c:pt>
                <c:pt idx="1">
                  <c:v>323</c:v>
                </c:pt>
                <c:pt idx="2">
                  <c:v>314</c:v>
                </c:pt>
                <c:pt idx="3">
                  <c:v>333</c:v>
                </c:pt>
                <c:pt idx="4">
                  <c:v>341</c:v>
                </c:pt>
              </c:numCache>
            </c:numRef>
          </c:val>
        </c:ser>
        <c:ser>
          <c:idx val="1"/>
          <c:order val="1"/>
          <c:tx>
            <c:strRef>
              <c:f>'Membership Numbers'!$D$3</c:f>
              <c:strCache>
                <c:ptCount val="1"/>
                <c:pt idx="0">
                  <c:v>Student Members</c:v>
                </c:pt>
              </c:strCache>
            </c:strRef>
          </c:tx>
          <c:invertIfNegative val="0"/>
          <c:cat>
            <c:numRef>
              <c:f>'Membership Numbers'!$B$4:$B$8</c:f>
              <c:numCache>
                <c:formatCode>General</c:formatCode>
                <c:ptCount val="5"/>
                <c:pt idx="0">
                  <c:v>2008</c:v>
                </c:pt>
                <c:pt idx="1">
                  <c:v>2009</c:v>
                </c:pt>
                <c:pt idx="2">
                  <c:v>2010</c:v>
                </c:pt>
                <c:pt idx="3">
                  <c:v>2011</c:v>
                </c:pt>
                <c:pt idx="4">
                  <c:v>2012</c:v>
                </c:pt>
              </c:numCache>
            </c:numRef>
          </c:cat>
          <c:val>
            <c:numRef>
              <c:f>'Membership Numbers'!$D$4:$D$8</c:f>
              <c:numCache>
                <c:formatCode>General</c:formatCode>
                <c:ptCount val="5"/>
                <c:pt idx="0">
                  <c:v>62</c:v>
                </c:pt>
                <c:pt idx="1">
                  <c:v>51</c:v>
                </c:pt>
                <c:pt idx="2">
                  <c:v>46</c:v>
                </c:pt>
                <c:pt idx="3">
                  <c:v>57</c:v>
                </c:pt>
                <c:pt idx="4">
                  <c:v>76</c:v>
                </c:pt>
              </c:numCache>
            </c:numRef>
          </c:val>
        </c:ser>
        <c:dLbls>
          <c:showLegendKey val="0"/>
          <c:showVal val="0"/>
          <c:showCatName val="0"/>
          <c:showSerName val="0"/>
          <c:showPercent val="0"/>
          <c:showBubbleSize val="0"/>
        </c:dLbls>
        <c:gapWidth val="150"/>
        <c:shape val="box"/>
        <c:axId val="75774976"/>
        <c:axId val="75895936"/>
        <c:axId val="0"/>
      </c:bar3DChart>
      <c:catAx>
        <c:axId val="75774976"/>
        <c:scaling>
          <c:orientation val="minMax"/>
        </c:scaling>
        <c:delete val="0"/>
        <c:axPos val="b"/>
        <c:title>
          <c:tx>
            <c:rich>
              <a:bodyPr/>
              <a:lstStyle/>
              <a:p>
                <a:pPr>
                  <a:defRPr sz="1800"/>
                </a:pPr>
                <a:r>
                  <a:rPr lang="en-US" sz="1800"/>
                  <a:t>Year</a:t>
                </a:r>
              </a:p>
            </c:rich>
          </c:tx>
          <c:layout/>
          <c:overlay val="0"/>
        </c:title>
        <c:numFmt formatCode="General" sourceLinked="1"/>
        <c:majorTickMark val="out"/>
        <c:minorTickMark val="none"/>
        <c:tickLblPos val="nextTo"/>
        <c:txPr>
          <a:bodyPr/>
          <a:lstStyle/>
          <a:p>
            <a:pPr>
              <a:defRPr sz="1400" b="1"/>
            </a:pPr>
            <a:endParaRPr lang="en-US"/>
          </a:p>
        </c:txPr>
        <c:crossAx val="75895936"/>
        <c:crosses val="autoZero"/>
        <c:auto val="1"/>
        <c:lblAlgn val="ctr"/>
        <c:lblOffset val="100"/>
        <c:noMultiLvlLbl val="0"/>
      </c:catAx>
      <c:valAx>
        <c:axId val="75895936"/>
        <c:scaling>
          <c:orientation val="minMax"/>
        </c:scaling>
        <c:delete val="0"/>
        <c:axPos val="l"/>
        <c:majorGridlines/>
        <c:title>
          <c:tx>
            <c:rich>
              <a:bodyPr rot="-5400000" vert="horz"/>
              <a:lstStyle/>
              <a:p>
                <a:pPr>
                  <a:defRPr sz="1800"/>
                </a:pPr>
                <a:r>
                  <a:rPr lang="en-US" sz="1800"/>
                  <a:t>Total Number</a:t>
                </a:r>
              </a:p>
            </c:rich>
          </c:tx>
          <c:layout/>
          <c:overlay val="0"/>
        </c:title>
        <c:numFmt formatCode="General" sourceLinked="1"/>
        <c:majorTickMark val="out"/>
        <c:minorTickMark val="none"/>
        <c:tickLblPos val="nextTo"/>
        <c:txPr>
          <a:bodyPr/>
          <a:lstStyle/>
          <a:p>
            <a:pPr>
              <a:defRPr sz="1400" b="1"/>
            </a:pPr>
            <a:endParaRPr lang="en-US"/>
          </a:p>
        </c:txPr>
        <c:crossAx val="75774976"/>
        <c:crosses val="autoZero"/>
        <c:crossBetween val="between"/>
      </c:valAx>
    </c:plotArea>
    <c:legend>
      <c:legendPos val="b"/>
      <c:layout/>
      <c:overlay val="0"/>
      <c:txPr>
        <a:bodyPr/>
        <a:lstStyle/>
        <a:p>
          <a:pPr>
            <a:defRPr sz="14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Income (2013)</a:t>
            </a:r>
          </a:p>
        </c:rich>
      </c:tx>
      <c:layout/>
      <c:overlay val="0"/>
    </c:title>
    <c:autoTitleDeleted val="0"/>
    <c:plotArea>
      <c:layout/>
      <c:pieChart>
        <c:varyColors val="1"/>
        <c:ser>
          <c:idx val="0"/>
          <c:order val="0"/>
          <c:dLbls>
            <c:dLbl>
              <c:idx val="1"/>
              <c:layout>
                <c:manualLayout>
                  <c:x val="0.11056444496900414"/>
                  <c:y val="8.7128755095344085E-4"/>
                </c:manualLayout>
              </c:layout>
              <c:showLegendKey val="0"/>
              <c:showVal val="1"/>
              <c:showCatName val="0"/>
              <c:showSerName val="0"/>
              <c:showPercent val="0"/>
              <c:showBubbleSize val="0"/>
            </c:dLbl>
            <c:dLbl>
              <c:idx val="2"/>
              <c:layout>
                <c:manualLayout>
                  <c:x val="0.11570509253795096"/>
                  <c:y val="-7.7802542903952249E-2"/>
                </c:manualLayout>
              </c:layout>
              <c:showLegendKey val="0"/>
              <c:showVal val="1"/>
              <c:showCatName val="0"/>
              <c:showSerName val="0"/>
              <c:showPercent val="0"/>
              <c:showBubbleSize val="0"/>
            </c:dLbl>
            <c:dLbl>
              <c:idx val="3"/>
              <c:layout>
                <c:manualLayout>
                  <c:x val="0.10612071242700657"/>
                  <c:y val="0.11246598661617029"/>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1"/>
          </c:dLbls>
          <c:cat>
            <c:strRef>
              <c:f>Budget!$B$4:$B$7</c:f>
              <c:strCache>
                <c:ptCount val="4"/>
                <c:pt idx="0">
                  <c:v>Carry Forward</c:v>
                </c:pt>
                <c:pt idx="1">
                  <c:v>Member Allocation</c:v>
                </c:pt>
                <c:pt idx="2">
                  <c:v>Interest on Ray Goertz Fund</c:v>
                </c:pt>
                <c:pt idx="3">
                  <c:v>Interest on Student Fund</c:v>
                </c:pt>
              </c:strCache>
            </c:strRef>
          </c:cat>
          <c:val>
            <c:numRef>
              <c:f>Budget!$C$4:$C$7</c:f>
              <c:numCache>
                <c:formatCode>General</c:formatCode>
                <c:ptCount val="4"/>
                <c:pt idx="0">
                  <c:v>4122</c:v>
                </c:pt>
                <c:pt idx="1">
                  <c:v>700</c:v>
                </c:pt>
                <c:pt idx="2">
                  <c:v>1976</c:v>
                </c:pt>
                <c:pt idx="3">
                  <c:v>2004</c:v>
                </c:pt>
              </c:numCache>
            </c:numRef>
          </c:val>
        </c:ser>
        <c:dLbls>
          <c:showLegendKey val="0"/>
          <c:showVal val="0"/>
          <c:showCatName val="0"/>
          <c:showSerName val="0"/>
          <c:showPercent val="0"/>
          <c:showBubbleSize val="0"/>
          <c:showLeaderLines val="1"/>
        </c:dLbls>
        <c:firstSliceAng val="0"/>
      </c:pieChart>
    </c:plotArea>
    <c:legend>
      <c:legendPos val="b"/>
      <c:layout/>
      <c:overlay val="0"/>
      <c:txPr>
        <a:bodyPr/>
        <a:lstStyle/>
        <a:p>
          <a:pPr>
            <a:defRPr sz="14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Expenses (2013)</a:t>
            </a:r>
          </a:p>
        </c:rich>
      </c:tx>
      <c:layout/>
      <c:overlay val="0"/>
    </c:title>
    <c:autoTitleDeleted val="0"/>
    <c:plotArea>
      <c:layout/>
      <c:pieChart>
        <c:varyColors val="1"/>
        <c:ser>
          <c:idx val="0"/>
          <c:order val="0"/>
          <c:dLbls>
            <c:dLbl>
              <c:idx val="0"/>
              <c:layout>
                <c:manualLayout>
                  <c:x val="-0.16722525611717889"/>
                  <c:y val="1.5968011555100737E-2"/>
                </c:manualLayout>
              </c:layout>
              <c:showLegendKey val="0"/>
              <c:showVal val="1"/>
              <c:showCatName val="0"/>
              <c:showSerName val="0"/>
              <c:showPercent val="0"/>
              <c:showBubbleSize val="0"/>
            </c:dLbl>
            <c:dLbl>
              <c:idx val="1"/>
              <c:layout>
                <c:manualLayout>
                  <c:x val="9.9144030978997058E-2"/>
                  <c:y val="-0.11572517067403658"/>
                </c:manualLayout>
              </c:layout>
              <c:showLegendKey val="0"/>
              <c:showVal val="1"/>
              <c:showCatName val="0"/>
              <c:showSerName val="0"/>
              <c:showPercent val="0"/>
              <c:showBubbleSize val="0"/>
            </c:dLbl>
            <c:dLbl>
              <c:idx val="2"/>
              <c:layout>
                <c:manualLayout>
                  <c:x val="0.11201549403098801"/>
                  <c:y val="7.5745581442686671E-2"/>
                </c:manualLayout>
              </c:layout>
              <c:showLegendKey val="0"/>
              <c:showVal val="1"/>
              <c:showCatName val="0"/>
              <c:showSerName val="0"/>
              <c:showPercent val="0"/>
              <c:showBubbleSize val="0"/>
            </c:dLbl>
            <c:dLbl>
              <c:idx val="3"/>
              <c:layout>
                <c:manualLayout>
                  <c:x val="-8.5171109499963524E-2"/>
                  <c:y val="3.724265624833413E-2"/>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1"/>
          </c:dLbls>
          <c:cat>
            <c:strRef>
              <c:f>Budget!$J$4:$J$7</c:f>
              <c:strCache>
                <c:ptCount val="4"/>
                <c:pt idx="0">
                  <c:v>Booth at Student Conference</c:v>
                </c:pt>
                <c:pt idx="1">
                  <c:v>Student Travel Support</c:v>
                </c:pt>
                <c:pt idx="2">
                  <c:v>K-12 Lego Teams</c:v>
                </c:pt>
                <c:pt idx="3">
                  <c:v>Plaques for Outgoing Ex Com</c:v>
                </c:pt>
              </c:strCache>
            </c:strRef>
          </c:cat>
          <c:val>
            <c:numRef>
              <c:f>Budget!$K$4:$K$7</c:f>
              <c:numCache>
                <c:formatCode>General</c:formatCode>
                <c:ptCount val="4"/>
                <c:pt idx="0">
                  <c:v>1500</c:v>
                </c:pt>
                <c:pt idx="1">
                  <c:v>800</c:v>
                </c:pt>
                <c:pt idx="2">
                  <c:v>500</c:v>
                </c:pt>
                <c:pt idx="3">
                  <c:v>255</c:v>
                </c:pt>
              </c:numCache>
            </c:numRef>
          </c:val>
        </c:ser>
        <c:dLbls>
          <c:showLegendKey val="0"/>
          <c:showVal val="0"/>
          <c:showCatName val="0"/>
          <c:showSerName val="0"/>
          <c:showPercent val="0"/>
          <c:showBubbleSize val="0"/>
          <c:showLeaderLines val="1"/>
        </c:dLbls>
        <c:firstSliceAng val="0"/>
      </c:pieChart>
    </c:plotArea>
    <c:legend>
      <c:legendPos val="b"/>
      <c:layout/>
      <c:overlay val="0"/>
      <c:txPr>
        <a:bodyPr/>
        <a:lstStyle/>
        <a:p>
          <a:pPr>
            <a:defRPr sz="1400" b="1"/>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6997" y="2130425"/>
            <a:ext cx="7431202" cy="1470025"/>
          </a:xfrm>
          <a:prstGeom prst="rect">
            <a:avLst/>
          </a:prstGeo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1026995" y="3886200"/>
            <a:ext cx="7431203"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49498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090" y="1763990"/>
            <a:ext cx="7425110" cy="43621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3794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B981EE-C3D8-694F-97FF-F68C7832F9E8}"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6022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B981EE-C3D8-694F-97FF-F68C7832F9E8}" type="datetimeFigureOut">
              <a:rPr lang="en-US" smtClean="0"/>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20347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10233F"/>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lumMod val="65000"/>
                  </a:schemeClr>
                </a:solidFill>
              </a:defRPr>
            </a:lvl1pPr>
          </a:lstStyle>
          <a:p>
            <a:fld id="{14B981EE-C3D8-694F-97FF-F68C7832F9E8}" type="datetimeFigureOut">
              <a:rPr lang="en-US" smtClean="0"/>
              <a:pPr/>
              <a:t>5/28/2013</a:t>
            </a:fld>
            <a:endParaRPr lang="en-US" dirty="0"/>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0282314-900F-3548-907F-397C26204449}" type="slidenum">
              <a:rPr lang="en-US" smtClean="0"/>
              <a:t>‹#›</a:t>
            </a:fld>
            <a:endParaRPr lang="en-US" dirty="0"/>
          </a:p>
        </p:txBody>
      </p:sp>
    </p:spTree>
    <p:extLst>
      <p:ext uri="{BB962C8B-B14F-4D97-AF65-F5344CB8AC3E}">
        <p14:creationId xmlns:p14="http://schemas.microsoft.com/office/powerpoint/2010/main" val="164645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110"/>
            <a:ext cx="3008313" cy="737344"/>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53288" y="1709110"/>
            <a:ext cx="4821400" cy="4417053"/>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63666"/>
            <a:ext cx="3008313" cy="3562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41795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34837" y="1615030"/>
            <a:ext cx="7416332" cy="394349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34837" y="5762366"/>
            <a:ext cx="7416332" cy="409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25011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solidFill>
          <a:srgbClr val="10233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34837" y="1615030"/>
            <a:ext cx="7416332" cy="394349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34837" y="5762366"/>
            <a:ext cx="7416332" cy="40983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5/28/2013</a:t>
            </a:fld>
            <a:endParaRPr lang="en-US" dirty="0"/>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40282314-900F-3548-907F-397C26204449}" type="slidenum">
              <a:rPr lang="en-US" smtClean="0"/>
              <a:pPr/>
              <a:t>‹#›</a:t>
            </a:fld>
            <a:endParaRPr lang="en-US" dirty="0"/>
          </a:p>
        </p:txBody>
      </p:sp>
    </p:spTree>
    <p:extLst>
      <p:ext uri="{BB962C8B-B14F-4D97-AF65-F5344CB8AC3E}">
        <p14:creationId xmlns:p14="http://schemas.microsoft.com/office/powerpoint/2010/main" val="117405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A7420-594F-4ECE-93A6-1FABBF4CDD00}" type="datetimeFigureOut">
              <a:rPr lang="en-US" smtClean="0"/>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5ACFA3-595F-45CC-94E2-FF680E62AA40}" type="slidenum">
              <a:rPr lang="en-US" smtClean="0"/>
              <a:t>‹#›</a:t>
            </a:fld>
            <a:endParaRPr lang="en-US" dirty="0"/>
          </a:p>
        </p:txBody>
      </p:sp>
    </p:spTree>
    <p:extLst>
      <p:ext uri="{BB962C8B-B14F-4D97-AF65-F5344CB8AC3E}">
        <p14:creationId xmlns:p14="http://schemas.microsoft.com/office/powerpoint/2010/main" val="242660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3090" y="1763990"/>
            <a:ext cx="7425110" cy="43621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981EE-C3D8-694F-97FF-F68C7832F9E8}" type="datetimeFigureOut">
              <a:rPr lang="en-US" smtClean="0"/>
              <a:t>5/28/2013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82314-900F-3548-907F-397C26204449}" type="slidenum">
              <a:rPr lang="en-US" smtClean="0"/>
              <a:t>‹#›</a:t>
            </a:fld>
            <a:endParaRPr lang="en-US"/>
          </a:p>
        </p:txBody>
      </p:sp>
      <p:sp>
        <p:nvSpPr>
          <p:cNvPr id="7" name="Round Same Side Corner Rectangle 6"/>
          <p:cNvSpPr/>
          <p:nvPr/>
        </p:nvSpPr>
        <p:spPr>
          <a:xfrm rot="5400000">
            <a:off x="3877107" y="-3490126"/>
            <a:ext cx="1051276" cy="8805488"/>
          </a:xfrm>
          <a:prstGeom prst="round2SameRect">
            <a:avLst/>
          </a:prstGeom>
          <a:gradFill>
            <a:gsLst>
              <a:gs pos="0">
                <a:schemeClr val="tx1">
                  <a:lumMod val="50000"/>
                  <a:lumOff val="50000"/>
                </a:schemeClr>
              </a:gs>
              <a:gs pos="100000">
                <a:schemeClr val="bg1">
                  <a:lumMod val="85000"/>
                </a:schemeClr>
              </a:gs>
            </a:gsLst>
          </a:gradFill>
          <a:ln>
            <a:no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10" name="Picture 9" descr="Master_ANS_Icon_4C.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54646" y="660814"/>
            <a:ext cx="1403554" cy="518050"/>
          </a:xfrm>
          <a:prstGeom prst="rect">
            <a:avLst/>
          </a:prstGeom>
        </p:spPr>
      </p:pic>
    </p:spTree>
    <p:extLst>
      <p:ext uri="{BB962C8B-B14F-4D97-AF65-F5344CB8AC3E}">
        <p14:creationId xmlns:p14="http://schemas.microsoft.com/office/powerpoint/2010/main" val="36997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666779" y="1474643"/>
            <a:ext cx="7431202" cy="1933575"/>
          </a:xfrm>
        </p:spPr>
        <p:txBody>
          <a:bodyPr>
            <a:normAutofit fontScale="90000"/>
          </a:bodyPr>
          <a:lstStyle/>
          <a:p>
            <a:pPr eaLnBrk="1" hangingPunct="1"/>
            <a:r>
              <a:rPr lang="en-US" b="1" dirty="0" smtClean="0"/>
              <a:t>American Nuclear Society</a:t>
            </a:r>
            <a:br>
              <a:rPr lang="en-US" b="1" dirty="0" smtClean="0"/>
            </a:br>
            <a:r>
              <a:rPr lang="en-US" b="1" dirty="0" smtClean="0"/>
              <a:t>Robotics and Remote Systems Division</a:t>
            </a:r>
          </a:p>
        </p:txBody>
      </p:sp>
      <p:sp>
        <p:nvSpPr>
          <p:cNvPr id="6" name="Rectangle 3"/>
          <p:cNvSpPr>
            <a:spLocks noGrp="1" noChangeArrowheads="1"/>
          </p:cNvSpPr>
          <p:nvPr>
            <p:ph type="subTitle" idx="1"/>
          </p:nvPr>
        </p:nvSpPr>
        <p:spPr>
          <a:xfrm>
            <a:off x="749904" y="3886200"/>
            <a:ext cx="7431203" cy="1752600"/>
          </a:xfrm>
        </p:spPr>
        <p:txBody>
          <a:bodyPr>
            <a:normAutofit fontScale="85000" lnSpcReduction="20000"/>
          </a:bodyPr>
          <a:lstStyle/>
          <a:p>
            <a:r>
              <a:rPr lang="en-US" dirty="0" smtClean="0">
                <a:solidFill>
                  <a:schemeClr val="tx1"/>
                </a:solidFill>
              </a:rPr>
              <a:t>Presentation to the</a:t>
            </a:r>
          </a:p>
          <a:p>
            <a:r>
              <a:rPr lang="en-US" dirty="0" smtClean="0">
                <a:solidFill>
                  <a:schemeClr val="tx1"/>
                </a:solidFill>
              </a:rPr>
              <a:t>ANS Board of Directors</a:t>
            </a:r>
          </a:p>
          <a:p>
            <a:r>
              <a:rPr lang="en-US" dirty="0" smtClean="0">
                <a:solidFill>
                  <a:schemeClr val="tx1"/>
                </a:solidFill>
              </a:rPr>
              <a:t>Presenter: Reid Kress, PhD, PE</a:t>
            </a:r>
          </a:p>
          <a:p>
            <a:r>
              <a:rPr lang="en-US" dirty="0" smtClean="0">
                <a:solidFill>
                  <a:schemeClr val="tx1"/>
                </a:solidFill>
              </a:rPr>
              <a:t>June 19, 2013 Atlanta, GA</a:t>
            </a:r>
          </a:p>
        </p:txBody>
      </p:sp>
    </p:spTree>
    <p:extLst>
      <p:ext uri="{BB962C8B-B14F-4D97-AF65-F5344CB8AC3E}">
        <p14:creationId xmlns:p14="http://schemas.microsoft.com/office/powerpoint/2010/main" val="111713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461818"/>
            <a:ext cx="2941782" cy="895927"/>
          </a:xfrm>
        </p:spPr>
        <p:txBody>
          <a:bodyPr/>
          <a:lstStyle/>
          <a:p>
            <a:pPr algn="l"/>
            <a:r>
              <a:rPr lang="en-US" dirty="0" smtClean="0"/>
              <a:t>Summary</a:t>
            </a:r>
          </a:p>
        </p:txBody>
      </p:sp>
      <p:sp>
        <p:nvSpPr>
          <p:cNvPr id="5" name="Rectangle 3"/>
          <p:cNvSpPr>
            <a:spLocks noGrp="1" noChangeArrowheads="1"/>
          </p:cNvSpPr>
          <p:nvPr>
            <p:ph idx="1"/>
          </p:nvPr>
        </p:nvSpPr>
        <p:spPr>
          <a:xfrm>
            <a:off x="457200" y="1570168"/>
            <a:ext cx="8382000" cy="5105400"/>
          </a:xfrm>
        </p:spPr>
        <p:txBody>
          <a:bodyPr>
            <a:normAutofit fontScale="62500" lnSpcReduction="20000"/>
          </a:bodyPr>
          <a:lstStyle/>
          <a:p>
            <a:r>
              <a:rPr lang="en-US" dirty="0" smtClean="0"/>
              <a:t>Biggest</a:t>
            </a:r>
            <a:r>
              <a:rPr lang="en-US" dirty="0" smtClean="0">
                <a:solidFill>
                  <a:schemeClr val="tx1"/>
                </a:solidFill>
              </a:rPr>
              <a:t> Success – Membership has grown primarily by targeting students (65% increase in student members since 2010)</a:t>
            </a:r>
            <a:br>
              <a:rPr lang="en-US" dirty="0" smtClean="0">
                <a:solidFill>
                  <a:schemeClr val="tx1"/>
                </a:solidFill>
              </a:rPr>
            </a:br>
            <a:endParaRPr lang="en-US" dirty="0" smtClean="0">
              <a:solidFill>
                <a:schemeClr val="tx1"/>
              </a:solidFill>
            </a:endParaRPr>
          </a:p>
          <a:p>
            <a:r>
              <a:rPr lang="en-US" dirty="0" smtClean="0"/>
              <a:t>2011 Topical Statistics</a:t>
            </a:r>
          </a:p>
          <a:p>
            <a:pPr lvl="1"/>
            <a:r>
              <a:rPr lang="en-US" dirty="0" smtClean="0">
                <a:solidFill>
                  <a:schemeClr val="tx1"/>
                </a:solidFill>
              </a:rPr>
              <a:t>&gt;150 attendees, &gt; 120 papers and talks, 17 exhibitors, 3 panel sessions</a:t>
            </a:r>
          </a:p>
          <a:p>
            <a:pPr lvl="1"/>
            <a:r>
              <a:rPr lang="en-US" dirty="0" smtClean="0">
                <a:solidFill>
                  <a:schemeClr val="tx1"/>
                </a:solidFill>
              </a:rPr>
              <a:t>Sponsorship of robotics contest concurrent with conference, total of $2000 of prizes</a:t>
            </a:r>
          </a:p>
          <a:p>
            <a:pPr lvl="1"/>
            <a:r>
              <a:rPr lang="en-US" dirty="0" smtClean="0">
                <a:solidFill>
                  <a:schemeClr val="tx1"/>
                </a:solidFill>
              </a:rPr>
              <a:t>Total of $1200 of best student paper awards</a:t>
            </a:r>
            <a:r>
              <a:rPr lang="en-US" dirty="0" smtClean="0"/>
              <a:t/>
            </a:r>
            <a:br>
              <a:rPr lang="en-US" dirty="0" smtClean="0"/>
            </a:br>
            <a:endParaRPr lang="en-US" dirty="0" smtClean="0">
              <a:solidFill>
                <a:schemeClr val="tx1"/>
              </a:solidFill>
            </a:endParaRPr>
          </a:p>
          <a:p>
            <a:r>
              <a:rPr lang="en-US" dirty="0" smtClean="0">
                <a:solidFill>
                  <a:schemeClr val="tx1"/>
                </a:solidFill>
              </a:rPr>
              <a:t>Focus for Future Action</a:t>
            </a:r>
          </a:p>
          <a:p>
            <a:pPr lvl="1"/>
            <a:r>
              <a:rPr lang="en-US" dirty="0" smtClean="0">
                <a:solidFill>
                  <a:schemeClr val="tx1"/>
                </a:solidFill>
              </a:rPr>
              <a:t>Continue to target student membership as area for growth</a:t>
            </a:r>
          </a:p>
          <a:p>
            <a:pPr lvl="1"/>
            <a:r>
              <a:rPr lang="en-US" dirty="0" smtClean="0">
                <a:solidFill>
                  <a:schemeClr val="tx1"/>
                </a:solidFill>
              </a:rPr>
              <a:t>Hold a successful embedded topical in 2014</a:t>
            </a:r>
          </a:p>
          <a:p>
            <a:pPr lvl="1"/>
            <a:r>
              <a:rPr lang="en-US" dirty="0" smtClean="0">
                <a:solidFill>
                  <a:schemeClr val="tx1"/>
                </a:solidFill>
              </a:rPr>
              <a:t>Continue our collaboration with DD&amp;R</a:t>
            </a:r>
            <a:br>
              <a:rPr lang="en-US" dirty="0" smtClean="0">
                <a:solidFill>
                  <a:schemeClr val="tx1"/>
                </a:solidFill>
              </a:rPr>
            </a:br>
            <a:endParaRPr lang="en-US" dirty="0" smtClean="0">
              <a:solidFill>
                <a:schemeClr val="tx1"/>
              </a:solidFill>
            </a:endParaRPr>
          </a:p>
          <a:p>
            <a:r>
              <a:rPr lang="en-US" dirty="0"/>
              <a:t>I</a:t>
            </a:r>
            <a:r>
              <a:rPr lang="en-US" dirty="0" smtClean="0">
                <a:solidFill>
                  <a:schemeClr val="tx1"/>
                </a:solidFill>
              </a:rPr>
              <a:t>nformation for the BOD</a:t>
            </a:r>
          </a:p>
          <a:p>
            <a:pPr lvl="1"/>
            <a:r>
              <a:rPr lang="en-US" dirty="0" smtClean="0">
                <a:solidFill>
                  <a:schemeClr val="tx1"/>
                </a:solidFill>
              </a:rPr>
              <a:t>DOE travel restrictions hurt RRSD: ~1/3 of Ex Com are from DOE and generally ~1/2 of our papers (52/120 at last topical) from DOE</a:t>
            </a:r>
          </a:p>
          <a:p>
            <a:pPr lvl="1"/>
            <a:r>
              <a:rPr lang="en-US" dirty="0" smtClean="0">
                <a:solidFill>
                  <a:schemeClr val="tx1"/>
                </a:solidFill>
              </a:rPr>
              <a:t>Becoming ANS fellow is difficult for RRSD members</a:t>
            </a:r>
          </a:p>
        </p:txBody>
      </p:sp>
    </p:spTree>
    <p:extLst>
      <p:ext uri="{BB962C8B-B14F-4D97-AF65-F5344CB8AC3E}">
        <p14:creationId xmlns:p14="http://schemas.microsoft.com/office/powerpoint/2010/main" val="11914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0291"/>
            <a:ext cx="8229600" cy="3657600"/>
          </a:xfrm>
        </p:spPr>
        <p:txBody>
          <a:bodyPr>
            <a:normAutofit fontScale="92500" lnSpcReduction="20000"/>
          </a:bodyPr>
          <a:lstStyle/>
          <a:p>
            <a:pPr marL="109728" indent="0">
              <a:buNone/>
            </a:pPr>
            <a:r>
              <a:rPr lang="en-US" b="1" dirty="0" smtClean="0"/>
              <a:t>Taken from the RRSD Website:</a:t>
            </a:r>
            <a:endParaRPr lang="en-US" b="1" dirty="0"/>
          </a:p>
          <a:p>
            <a:pPr marL="109728" indent="0">
              <a:buNone/>
            </a:pPr>
            <a:r>
              <a:rPr lang="en-US" dirty="0"/>
              <a:t>The Mission of the Robotics and Remote Systems Division is to promote the development and application of robotic and remote systems for hazardous environments for the purpose of reducing hazardous exposure to individuals, reducing environmental hazards and reducing the cost of performing work</a:t>
            </a:r>
            <a:r>
              <a:rPr lang="en-US" dirty="0" smtClean="0"/>
              <a:t>.</a:t>
            </a:r>
            <a:endParaRPr lang="en-US" dirty="0"/>
          </a:p>
        </p:txBody>
      </p:sp>
      <p:sp>
        <p:nvSpPr>
          <p:cNvPr id="4" name="Rectangle 1026"/>
          <p:cNvSpPr>
            <a:spLocks noGrp="1" noChangeArrowheads="1"/>
          </p:cNvSpPr>
          <p:nvPr>
            <p:ph type="title"/>
          </p:nvPr>
        </p:nvSpPr>
        <p:spPr>
          <a:xfrm>
            <a:off x="147780" y="390238"/>
            <a:ext cx="6989637" cy="1066800"/>
          </a:xfrm>
        </p:spPr>
        <p:txBody>
          <a:bodyPr>
            <a:noAutofit/>
          </a:bodyPr>
          <a:lstStyle/>
          <a:p>
            <a:r>
              <a:rPr lang="en-US" sz="3600" dirty="0" smtClean="0"/>
              <a:t>Robotics and Remote Systems Division (RRSD) Mission</a:t>
            </a:r>
          </a:p>
        </p:txBody>
      </p:sp>
      <p:sp>
        <p:nvSpPr>
          <p:cNvPr id="2" name="TextBox 1"/>
          <p:cNvSpPr txBox="1"/>
          <p:nvPr/>
        </p:nvSpPr>
        <p:spPr>
          <a:xfrm>
            <a:off x="533400" y="5338636"/>
            <a:ext cx="7315200" cy="954107"/>
          </a:xfrm>
          <a:prstGeom prst="rect">
            <a:avLst/>
          </a:prstGeom>
          <a:noFill/>
        </p:spPr>
        <p:txBody>
          <a:bodyPr wrap="square" rtlCol="0">
            <a:spAutoFit/>
          </a:bodyPr>
          <a:lstStyle/>
          <a:p>
            <a:r>
              <a:rPr lang="en-US" sz="2800" dirty="0" smtClean="0"/>
              <a:t>We are a small division (3% of ANS), but we work hard!</a:t>
            </a:r>
            <a:endParaRPr lang="en-US" sz="2800" dirty="0"/>
          </a:p>
        </p:txBody>
      </p:sp>
    </p:spTree>
    <p:extLst>
      <p:ext uri="{BB962C8B-B14F-4D97-AF65-F5344CB8AC3E}">
        <p14:creationId xmlns:p14="http://schemas.microsoft.com/office/powerpoint/2010/main" val="31376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81000" y="533400"/>
            <a:ext cx="8229600" cy="1066800"/>
          </a:xfrm>
        </p:spPr>
        <p:txBody>
          <a:bodyPr/>
          <a:lstStyle/>
          <a:p>
            <a:r>
              <a:rPr lang="en-US" dirty="0" smtClean="0"/>
              <a:t>RRSD Governance</a:t>
            </a:r>
          </a:p>
        </p:txBody>
      </p:sp>
      <p:sp>
        <p:nvSpPr>
          <p:cNvPr id="6" name="Rectangle 3"/>
          <p:cNvSpPr>
            <a:spLocks noGrp="1" noChangeArrowheads="1"/>
          </p:cNvSpPr>
          <p:nvPr>
            <p:ph idx="1"/>
          </p:nvPr>
        </p:nvSpPr>
        <p:spPr>
          <a:xfrm>
            <a:off x="228600" y="1524000"/>
            <a:ext cx="8686800" cy="4325112"/>
          </a:xfrm>
        </p:spPr>
        <p:txBody>
          <a:bodyPr>
            <a:normAutofit fontScale="92500" lnSpcReduction="10000"/>
          </a:bodyPr>
          <a:lstStyle/>
          <a:p>
            <a:r>
              <a:rPr lang="en-US" sz="2400" dirty="0" smtClean="0">
                <a:solidFill>
                  <a:schemeClr val="tx1"/>
                </a:solidFill>
              </a:rPr>
              <a:t>Officers (all move into next position after June 2013)</a:t>
            </a:r>
          </a:p>
          <a:p>
            <a:pPr marL="411480" lvl="1" indent="0">
              <a:buNone/>
            </a:pPr>
            <a:r>
              <a:rPr lang="en-US" sz="1800" dirty="0" smtClean="0"/>
              <a:t>Chair</a:t>
            </a:r>
            <a:r>
              <a:rPr lang="en-US" sz="1800" dirty="0"/>
              <a:t>:	</a:t>
            </a:r>
            <a:r>
              <a:rPr lang="en-US" sz="1800" dirty="0" smtClean="0"/>
              <a:t>Reid </a:t>
            </a:r>
            <a:r>
              <a:rPr lang="en-US" sz="1800" dirty="0"/>
              <a:t>L. </a:t>
            </a:r>
            <a:r>
              <a:rPr lang="en-US" sz="1800" dirty="0" smtClean="0"/>
              <a:t>Kress (Past Chair: Tom Nance)</a:t>
            </a:r>
            <a:endParaRPr lang="en-US" sz="1800" dirty="0"/>
          </a:p>
          <a:p>
            <a:pPr marL="411480" lvl="1" indent="0">
              <a:buNone/>
            </a:pPr>
            <a:r>
              <a:rPr lang="en-US" sz="1800" dirty="0"/>
              <a:t>Vice-Chair:	</a:t>
            </a:r>
            <a:r>
              <a:rPr lang="en-US" sz="1800" dirty="0" smtClean="0"/>
              <a:t>James </a:t>
            </a:r>
            <a:r>
              <a:rPr lang="en-US" sz="1800" dirty="0"/>
              <a:t>S. Tulenko</a:t>
            </a:r>
          </a:p>
          <a:p>
            <a:pPr marL="411480" lvl="1" indent="0">
              <a:buNone/>
            </a:pPr>
            <a:r>
              <a:rPr lang="en-US" sz="1800" dirty="0"/>
              <a:t>Secretary:	</a:t>
            </a:r>
            <a:r>
              <a:rPr lang="en-US" sz="1800" dirty="0" smtClean="0"/>
              <a:t>Mark </a:t>
            </a:r>
            <a:r>
              <a:rPr lang="en-US" sz="1800" dirty="0"/>
              <a:t>W. Noakes</a:t>
            </a:r>
          </a:p>
          <a:p>
            <a:pPr marL="411480" lvl="1" indent="0">
              <a:buNone/>
            </a:pPr>
            <a:r>
              <a:rPr lang="en-US" sz="1800" dirty="0"/>
              <a:t>Treasurer:	</a:t>
            </a:r>
            <a:r>
              <a:rPr lang="en-US" sz="1800" dirty="0" smtClean="0"/>
              <a:t>William </a:t>
            </a:r>
            <a:r>
              <a:rPr lang="en-US" sz="1800" dirty="0"/>
              <a:t>Chris </a:t>
            </a:r>
            <a:r>
              <a:rPr lang="en-US" sz="1800" dirty="0" smtClean="0"/>
              <a:t>Eason (Future Treasurer:  Mitch Pryor)</a:t>
            </a:r>
            <a:r>
              <a:rPr lang="en-US" sz="2200" dirty="0" smtClean="0"/>
              <a:t/>
            </a:r>
            <a:br>
              <a:rPr lang="en-US" sz="2200" dirty="0" smtClean="0"/>
            </a:br>
            <a:endParaRPr lang="en-US" sz="2200" dirty="0" smtClean="0">
              <a:solidFill>
                <a:schemeClr val="tx1"/>
              </a:solidFill>
            </a:endParaRPr>
          </a:p>
          <a:p>
            <a:pPr>
              <a:lnSpc>
                <a:spcPct val="90000"/>
              </a:lnSpc>
            </a:pPr>
            <a:r>
              <a:rPr lang="en-US" sz="2400" dirty="0" smtClean="0">
                <a:solidFill>
                  <a:schemeClr val="tx1"/>
                </a:solidFill>
              </a:rPr>
              <a:t>Executive Committee (Leave Exec. Com. in June of year listed)</a:t>
            </a:r>
          </a:p>
          <a:p>
            <a:pPr marL="411480" lvl="1" indent="0">
              <a:buNone/>
            </a:pPr>
            <a:r>
              <a:rPr lang="en-US" sz="1800" b="1" u="sng" dirty="0" smtClean="0"/>
              <a:t>Just Left-2013</a:t>
            </a:r>
            <a:r>
              <a:rPr lang="en-US" sz="1800" b="1" dirty="0" smtClean="0"/>
              <a:t>                   </a:t>
            </a:r>
            <a:r>
              <a:rPr lang="en-US" sz="1900" b="1" u="sng" dirty="0" smtClean="0"/>
              <a:t>2014</a:t>
            </a:r>
            <a:r>
              <a:rPr lang="en-US" sz="1900" b="1" dirty="0"/>
              <a:t>	</a:t>
            </a:r>
            <a:r>
              <a:rPr lang="en-US" sz="1900" b="1" dirty="0" smtClean="0"/>
              <a:t>                      </a:t>
            </a:r>
            <a:r>
              <a:rPr lang="en-US" sz="1900" b="1" u="sng" dirty="0" smtClean="0"/>
              <a:t>2015</a:t>
            </a:r>
            <a:r>
              <a:rPr lang="en-US" sz="1900" b="1" dirty="0" smtClean="0"/>
              <a:t>        </a:t>
            </a:r>
            <a:r>
              <a:rPr lang="en-US" sz="1900" b="1" u="sng" dirty="0" smtClean="0"/>
              <a:t>Just Started-2016</a:t>
            </a:r>
            <a:endParaRPr lang="en-US" sz="1900" u="sng" dirty="0"/>
          </a:p>
          <a:p>
            <a:pPr marL="411480" lvl="1" indent="0">
              <a:buNone/>
            </a:pPr>
            <a:r>
              <a:rPr lang="en-US" sz="1900" dirty="0"/>
              <a:t>Sean </a:t>
            </a:r>
            <a:r>
              <a:rPr lang="en-US" sz="1900" dirty="0" smtClean="0"/>
              <a:t>Peterson        Richard Minichan</a:t>
            </a:r>
            <a:r>
              <a:rPr lang="en-US" sz="1900" dirty="0"/>
              <a:t> </a:t>
            </a:r>
            <a:r>
              <a:rPr lang="en-US" sz="1900" dirty="0" smtClean="0"/>
              <a:t>        Miles Close         Steven Canfield</a:t>
            </a:r>
            <a:endParaRPr lang="en-US" sz="1900" dirty="0"/>
          </a:p>
          <a:p>
            <a:pPr marL="411480" lvl="1" indent="0">
              <a:buNone/>
            </a:pPr>
            <a:r>
              <a:rPr lang="en-US" sz="1900" dirty="0"/>
              <a:t>Mitch </a:t>
            </a:r>
            <a:r>
              <a:rPr lang="en-US" sz="1900" dirty="0" smtClean="0"/>
              <a:t>Pryor</a:t>
            </a:r>
            <a:r>
              <a:rPr lang="en-US" sz="1900" dirty="0"/>
              <a:t> </a:t>
            </a:r>
            <a:r>
              <a:rPr lang="en-US" sz="1900" dirty="0" smtClean="0"/>
              <a:t>           Timothy </a:t>
            </a:r>
            <a:r>
              <a:rPr lang="en-US" sz="1900" dirty="0"/>
              <a:t>McJunkin	</a:t>
            </a:r>
            <a:r>
              <a:rPr lang="en-US" sz="1900" dirty="0" smtClean="0"/>
              <a:t> John Jansen      Matthew Cole</a:t>
            </a:r>
            <a:endParaRPr lang="en-US" sz="1900" dirty="0"/>
          </a:p>
          <a:p>
            <a:pPr marL="411480" lvl="1" indent="0">
              <a:buNone/>
            </a:pPr>
            <a:r>
              <a:rPr lang="en-US" sz="1900" dirty="0"/>
              <a:t>Duane </a:t>
            </a:r>
            <a:r>
              <a:rPr lang="en-US" sz="1900" dirty="0" smtClean="0"/>
              <a:t>Schmoker   Jeffrey </a:t>
            </a:r>
            <a:r>
              <a:rPr lang="en-US" sz="1900" dirty="0"/>
              <a:t>Coughlin	</a:t>
            </a:r>
            <a:r>
              <a:rPr lang="en-US" sz="1900" dirty="0" smtClean="0"/>
              <a:t> Bruce Legge       Leonel Lagos</a:t>
            </a:r>
            <a:endParaRPr lang="en-US" sz="1900" dirty="0"/>
          </a:p>
          <a:p>
            <a:pPr>
              <a:lnSpc>
                <a:spcPct val="90000"/>
              </a:lnSpc>
            </a:pPr>
            <a:endParaRPr lang="en-US" sz="2400" dirty="0" smtClean="0">
              <a:solidFill>
                <a:schemeClr val="tx1"/>
              </a:solidFill>
            </a:endParaRPr>
          </a:p>
          <a:p>
            <a:pPr>
              <a:lnSpc>
                <a:spcPct val="90000"/>
              </a:lnSpc>
            </a:pPr>
            <a:r>
              <a:rPr lang="en-US" sz="2400" dirty="0" smtClean="0">
                <a:solidFill>
                  <a:schemeClr val="tx1"/>
                </a:solidFill>
              </a:rPr>
              <a:t>BOD Liaison</a:t>
            </a:r>
          </a:p>
          <a:p>
            <a:pPr marL="411480" lvl="1" indent="0">
              <a:lnSpc>
                <a:spcPct val="90000"/>
              </a:lnSpc>
              <a:buNone/>
            </a:pPr>
            <a:r>
              <a:rPr lang="en-US" sz="2200" dirty="0" smtClean="0"/>
              <a:t>Mingguang Zheng</a:t>
            </a:r>
            <a:endParaRPr lang="en-US" sz="2200" dirty="0" smtClean="0">
              <a:solidFill>
                <a:schemeClr val="tx1"/>
              </a:solidFill>
            </a:endParaRPr>
          </a:p>
        </p:txBody>
      </p:sp>
    </p:spTree>
    <p:extLst>
      <p:ext uri="{BB962C8B-B14F-4D97-AF65-F5344CB8AC3E}">
        <p14:creationId xmlns:p14="http://schemas.microsoft.com/office/powerpoint/2010/main" val="97893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6218" y="480290"/>
            <a:ext cx="6059055" cy="886691"/>
          </a:xfrm>
        </p:spPr>
        <p:txBody>
          <a:bodyPr/>
          <a:lstStyle/>
          <a:p>
            <a:r>
              <a:rPr lang="en-US" dirty="0" smtClean="0"/>
              <a:t>Division Governance</a:t>
            </a:r>
            <a:endParaRPr lang="en-US" dirty="0" smtClean="0">
              <a:solidFill>
                <a:schemeClr val="accent6"/>
              </a:solidFill>
            </a:endParaRPr>
          </a:p>
        </p:txBody>
      </p:sp>
      <p:sp>
        <p:nvSpPr>
          <p:cNvPr id="5" name="Rectangle 3"/>
          <p:cNvSpPr>
            <a:spLocks noGrp="1" noChangeArrowheads="1"/>
          </p:cNvSpPr>
          <p:nvPr>
            <p:ph idx="1"/>
          </p:nvPr>
        </p:nvSpPr>
        <p:spPr>
          <a:xfrm>
            <a:off x="644220" y="1646368"/>
            <a:ext cx="7899400" cy="4893434"/>
          </a:xfrm>
        </p:spPr>
        <p:txBody>
          <a:bodyPr>
            <a:normAutofit fontScale="77500" lnSpcReduction="20000"/>
          </a:bodyPr>
          <a:lstStyle/>
          <a:p>
            <a:pPr marL="0" indent="0">
              <a:lnSpc>
                <a:spcPct val="90000"/>
              </a:lnSpc>
            </a:pPr>
            <a:r>
              <a:rPr lang="en-US" sz="2400" dirty="0" smtClean="0">
                <a:solidFill>
                  <a:schemeClr val="tx1"/>
                </a:solidFill>
              </a:rPr>
              <a:t>Bylaws &amp; Rules</a:t>
            </a:r>
            <a:r>
              <a:rPr lang="en-US" sz="1400" dirty="0" smtClean="0">
                <a:solidFill>
                  <a:schemeClr val="tx1"/>
                </a:solidFill>
              </a:rPr>
              <a:t> </a:t>
            </a:r>
            <a:r>
              <a:rPr lang="en-US" sz="2400" dirty="0" smtClean="0">
                <a:solidFill>
                  <a:schemeClr val="tx1"/>
                </a:solidFill>
              </a:rPr>
              <a:t>submitted/approved in 2007</a:t>
            </a:r>
            <a:br>
              <a:rPr lang="en-US" sz="2400" dirty="0" smtClean="0">
                <a:solidFill>
                  <a:schemeClr val="tx1"/>
                </a:solidFill>
              </a:rPr>
            </a:br>
            <a:endParaRPr lang="en-US" sz="2400" dirty="0" smtClean="0">
              <a:solidFill>
                <a:schemeClr val="tx1"/>
              </a:solidFill>
            </a:endParaRPr>
          </a:p>
          <a:p>
            <a:pPr marL="0" indent="0">
              <a:lnSpc>
                <a:spcPct val="90000"/>
              </a:lnSpc>
            </a:pPr>
            <a:r>
              <a:rPr lang="en-US" sz="2400" dirty="0" smtClean="0">
                <a:solidFill>
                  <a:schemeClr val="tx1"/>
                </a:solidFill>
              </a:rPr>
              <a:t>Strategic Planning Status</a:t>
            </a:r>
            <a:endParaRPr lang="en-US" sz="1400" dirty="0"/>
          </a:p>
          <a:p>
            <a:pPr marL="292608" lvl="1" indent="0">
              <a:lnSpc>
                <a:spcPct val="90000"/>
              </a:lnSpc>
            </a:pPr>
            <a:r>
              <a:rPr lang="en-US" sz="2400" dirty="0" smtClean="0">
                <a:solidFill>
                  <a:schemeClr val="tx1"/>
                </a:solidFill>
              </a:rPr>
              <a:t>Div. 1-yr: Update Jan. 2013 and 5-yr: </a:t>
            </a:r>
            <a:r>
              <a:rPr lang="en-US" sz="2400" dirty="0">
                <a:solidFill>
                  <a:schemeClr val="tx1"/>
                </a:solidFill>
              </a:rPr>
              <a:t>G</a:t>
            </a:r>
            <a:r>
              <a:rPr lang="en-US" sz="2400" dirty="0" smtClean="0">
                <a:solidFill>
                  <a:schemeClr val="tx1"/>
                </a:solidFill>
              </a:rPr>
              <a:t>ood</a:t>
            </a:r>
            <a:r>
              <a:rPr lang="en-US" sz="2400" dirty="0" smtClean="0"/>
              <a:t> </a:t>
            </a:r>
            <a:r>
              <a:rPr lang="en-US" sz="2400" dirty="0" smtClean="0">
                <a:solidFill>
                  <a:schemeClr val="tx1"/>
                </a:solidFill>
              </a:rPr>
              <a:t>through 2014</a:t>
            </a:r>
            <a:endParaRPr lang="en-US" sz="2400" dirty="0">
              <a:solidFill>
                <a:schemeClr val="tx1"/>
              </a:solidFill>
            </a:endParaRPr>
          </a:p>
          <a:p>
            <a:pPr marL="292608" lvl="1" indent="0">
              <a:lnSpc>
                <a:spcPct val="90000"/>
              </a:lnSpc>
            </a:pPr>
            <a:r>
              <a:rPr lang="en-US" sz="2400" dirty="0" smtClean="0">
                <a:solidFill>
                  <a:schemeClr val="tx1"/>
                </a:solidFill>
              </a:rPr>
              <a:t>RRSD supports </a:t>
            </a:r>
            <a:r>
              <a:rPr lang="en-US" sz="2000" dirty="0" smtClean="0">
                <a:solidFill>
                  <a:schemeClr val="tx1"/>
                </a:solidFill>
              </a:rPr>
              <a:t>ANS Strategic Plan goals/objectives</a:t>
            </a:r>
          </a:p>
          <a:p>
            <a:pPr marL="557784" lvl="2" indent="0">
              <a:lnSpc>
                <a:spcPct val="90000"/>
              </a:lnSpc>
            </a:pPr>
            <a:r>
              <a:rPr lang="en-US" sz="1800" dirty="0" smtClean="0">
                <a:solidFill>
                  <a:schemeClr val="tx1"/>
                </a:solidFill>
              </a:rPr>
              <a:t>Professional Development</a:t>
            </a:r>
          </a:p>
          <a:p>
            <a:pPr marL="813816" lvl="3" indent="0">
              <a:lnSpc>
                <a:spcPct val="90000"/>
              </a:lnSpc>
            </a:pPr>
            <a:r>
              <a:rPr lang="en-US" sz="1600" dirty="0" smtClean="0">
                <a:solidFill>
                  <a:schemeClr val="tx1"/>
                </a:solidFill>
              </a:rPr>
              <a:t>Topical 2011, embedded topical with Decom., Decon. &amp; Reutil. (DD&amp;R) in 2014</a:t>
            </a:r>
          </a:p>
          <a:p>
            <a:pPr marL="813816" lvl="3" indent="0">
              <a:lnSpc>
                <a:spcPct val="90000"/>
              </a:lnSpc>
            </a:pPr>
            <a:r>
              <a:rPr lang="en-US" sz="1600" dirty="0" smtClean="0">
                <a:solidFill>
                  <a:schemeClr val="tx1"/>
                </a:solidFill>
              </a:rPr>
              <a:t>Ray Goertz: 2011 Norbert Grant; 2014 planned for award at embedded topical</a:t>
            </a:r>
          </a:p>
          <a:p>
            <a:pPr marL="813816" lvl="3" indent="0">
              <a:lnSpc>
                <a:spcPct val="90000"/>
              </a:lnSpc>
            </a:pPr>
            <a:r>
              <a:rPr lang="en-US" sz="1600" dirty="0" smtClean="0">
                <a:solidFill>
                  <a:schemeClr val="tx1"/>
                </a:solidFill>
              </a:rPr>
              <a:t>Student Support: travel, best paper awards, booth at student conference</a:t>
            </a:r>
          </a:p>
          <a:p>
            <a:pPr marL="557784" lvl="2" indent="0">
              <a:lnSpc>
                <a:spcPct val="90000"/>
              </a:lnSpc>
            </a:pPr>
            <a:r>
              <a:rPr lang="en-US" sz="1800" dirty="0" smtClean="0">
                <a:solidFill>
                  <a:schemeClr val="tx1"/>
                </a:solidFill>
              </a:rPr>
              <a:t>Sharing Information and Technology</a:t>
            </a:r>
          </a:p>
          <a:p>
            <a:pPr marL="813816" lvl="3" indent="0">
              <a:lnSpc>
                <a:spcPct val="90000"/>
              </a:lnSpc>
            </a:pPr>
            <a:r>
              <a:rPr lang="en-US" sz="1600" dirty="0" smtClean="0">
                <a:solidFill>
                  <a:schemeClr val="tx1"/>
                </a:solidFill>
              </a:rPr>
              <a:t>RRSD website</a:t>
            </a:r>
          </a:p>
          <a:p>
            <a:pPr marL="813816" lvl="3" indent="0">
              <a:lnSpc>
                <a:spcPct val="90000"/>
              </a:lnSpc>
            </a:pPr>
            <a:r>
              <a:rPr lang="en-US" sz="1600" dirty="0" smtClean="0">
                <a:solidFill>
                  <a:schemeClr val="tx1"/>
                </a:solidFill>
              </a:rPr>
              <a:t>Newsletter</a:t>
            </a:r>
          </a:p>
          <a:p>
            <a:pPr marL="557784" lvl="2" indent="0">
              <a:lnSpc>
                <a:spcPct val="90000"/>
              </a:lnSpc>
            </a:pPr>
            <a:r>
              <a:rPr lang="en-US" sz="1800" dirty="0" smtClean="0">
                <a:solidFill>
                  <a:schemeClr val="tx1"/>
                </a:solidFill>
              </a:rPr>
              <a:t>Engaging the Public</a:t>
            </a:r>
          </a:p>
          <a:p>
            <a:pPr marL="813816" lvl="3" indent="0">
              <a:lnSpc>
                <a:spcPct val="90000"/>
              </a:lnSpc>
            </a:pPr>
            <a:r>
              <a:rPr lang="en-US" sz="1600" dirty="0" smtClean="0">
                <a:solidFill>
                  <a:schemeClr val="tx1"/>
                </a:solidFill>
              </a:rPr>
              <a:t>Sponsorship of K-12 lego robotics teams: 4 awards totaling </a:t>
            </a:r>
            <a:br>
              <a:rPr lang="en-US" sz="1600" dirty="0" smtClean="0">
                <a:solidFill>
                  <a:schemeClr val="tx1"/>
                </a:solidFill>
              </a:rPr>
            </a:br>
            <a:r>
              <a:rPr lang="en-US" sz="1600" dirty="0" smtClean="0">
                <a:solidFill>
                  <a:schemeClr val="tx1"/>
                </a:solidFill>
              </a:rPr>
              <a:t> $1750 in 2012</a:t>
            </a:r>
          </a:p>
          <a:p>
            <a:pPr marL="557784" lvl="2" indent="0">
              <a:lnSpc>
                <a:spcPct val="90000"/>
              </a:lnSpc>
            </a:pPr>
            <a:r>
              <a:rPr lang="en-US" sz="1800" dirty="0" smtClean="0">
                <a:solidFill>
                  <a:schemeClr val="tx1"/>
                </a:solidFill>
              </a:rPr>
              <a:t>Engaging Policy Makers</a:t>
            </a:r>
          </a:p>
          <a:p>
            <a:pPr marL="813816" lvl="3" indent="0">
              <a:lnSpc>
                <a:spcPct val="90000"/>
              </a:lnSpc>
            </a:pPr>
            <a:r>
              <a:rPr lang="en-US" sz="1600" dirty="0" smtClean="0">
                <a:solidFill>
                  <a:schemeClr val="tx1"/>
                </a:solidFill>
              </a:rPr>
              <a:t>Planning to coordinate with ANS HQ on emergency </a:t>
            </a:r>
            <a:br>
              <a:rPr lang="en-US" sz="1600" dirty="0" smtClean="0">
                <a:solidFill>
                  <a:schemeClr val="tx1"/>
                </a:solidFill>
              </a:rPr>
            </a:br>
            <a:r>
              <a:rPr lang="en-US" sz="1600" dirty="0" smtClean="0">
                <a:solidFill>
                  <a:schemeClr val="tx1"/>
                </a:solidFill>
              </a:rPr>
              <a:t>  response robotics</a:t>
            </a:r>
            <a:br>
              <a:rPr lang="en-US" sz="1600" dirty="0" smtClean="0">
                <a:solidFill>
                  <a:schemeClr val="tx1"/>
                </a:solidFill>
              </a:rPr>
            </a:br>
            <a:endParaRPr lang="en-US" sz="1600" dirty="0" smtClean="0">
              <a:solidFill>
                <a:schemeClr val="tx1"/>
              </a:solidFill>
            </a:endParaRPr>
          </a:p>
          <a:p>
            <a:pPr marL="0" indent="0">
              <a:lnSpc>
                <a:spcPct val="90000"/>
              </a:lnSpc>
            </a:pPr>
            <a:r>
              <a:rPr lang="en-US" sz="2400" dirty="0" smtClean="0">
                <a:solidFill>
                  <a:schemeClr val="tx1"/>
                </a:solidFill>
              </a:rPr>
              <a:t>Communication: </a:t>
            </a:r>
            <a:endParaRPr lang="en-US" sz="2400" dirty="0"/>
          </a:p>
          <a:p>
            <a:pPr marL="292608" lvl="1" indent="0">
              <a:lnSpc>
                <a:spcPct val="90000"/>
              </a:lnSpc>
            </a:pPr>
            <a:r>
              <a:rPr lang="en-US" sz="1800" dirty="0" smtClean="0">
                <a:solidFill>
                  <a:schemeClr val="tx1"/>
                </a:solidFill>
              </a:rPr>
              <a:t>Website </a:t>
            </a:r>
            <a:r>
              <a:rPr lang="en-US" sz="1800" dirty="0">
                <a:solidFill>
                  <a:schemeClr val="accent1"/>
                </a:solidFill>
              </a:rPr>
              <a:t>(http://rrsd.ans.org/)</a:t>
            </a:r>
            <a:r>
              <a:rPr lang="en-US" sz="1800" dirty="0"/>
              <a:t> </a:t>
            </a:r>
            <a:endParaRPr lang="en-US" sz="1800" dirty="0">
              <a:solidFill>
                <a:schemeClr val="tx1"/>
              </a:solidFill>
            </a:endParaRPr>
          </a:p>
          <a:p>
            <a:pPr marL="292608" lvl="1" indent="0">
              <a:lnSpc>
                <a:spcPct val="90000"/>
              </a:lnSpc>
            </a:pPr>
            <a:r>
              <a:rPr lang="en-US" sz="1800" dirty="0" smtClean="0">
                <a:solidFill>
                  <a:schemeClr val="tx1"/>
                </a:solidFill>
              </a:rPr>
              <a:t>Newsletter</a:t>
            </a:r>
          </a:p>
          <a:p>
            <a:pPr marL="557784" lvl="2" indent="0">
              <a:lnSpc>
                <a:spcPct val="90000"/>
              </a:lnSpc>
            </a:pPr>
            <a:r>
              <a:rPr lang="en-US" sz="1600" dirty="0" smtClean="0">
                <a:solidFill>
                  <a:schemeClr val="tx1"/>
                </a:solidFill>
              </a:rPr>
              <a:t>Most Recent is Winter/Spring 2013</a:t>
            </a:r>
          </a:p>
          <a:p>
            <a:pPr marL="557784" lvl="2" indent="0">
              <a:lnSpc>
                <a:spcPct val="90000"/>
              </a:lnSpc>
            </a:pPr>
            <a:r>
              <a:rPr lang="en-US" sz="1600" dirty="0" smtClean="0">
                <a:solidFill>
                  <a:schemeClr val="tx1"/>
                </a:solidFill>
              </a:rPr>
              <a:t>All available at: </a:t>
            </a:r>
            <a:r>
              <a:rPr lang="en-US" sz="1600" dirty="0" smtClean="0"/>
              <a:t>(http</a:t>
            </a:r>
            <a:r>
              <a:rPr lang="en-US" sz="1600" dirty="0"/>
              <a:t>://</a:t>
            </a:r>
            <a:r>
              <a:rPr lang="en-US" sz="1600" dirty="0" smtClean="0"/>
              <a:t>rrsd.ans.org/pages/newsletters.html)</a:t>
            </a:r>
            <a:endParaRPr lang="en-US" sz="1600" dirty="0" smtClean="0">
              <a:solidFill>
                <a:schemeClr val="tx1"/>
              </a:solidFill>
            </a:endParaRPr>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8182" y="3979203"/>
            <a:ext cx="1752600" cy="2251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310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val="2005509915"/>
              </p:ext>
            </p:extLst>
          </p:nvPr>
        </p:nvGraphicFramePr>
        <p:xfrm>
          <a:off x="76200" y="2440632"/>
          <a:ext cx="51308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2"/>
          <p:cNvSpPr>
            <a:spLocks noGrp="1" noChangeArrowheads="1"/>
          </p:cNvSpPr>
          <p:nvPr>
            <p:ph type="title"/>
          </p:nvPr>
        </p:nvSpPr>
        <p:spPr>
          <a:xfrm>
            <a:off x="63453" y="434109"/>
            <a:ext cx="6511637" cy="1177637"/>
          </a:xfrm>
        </p:spPr>
        <p:txBody>
          <a:bodyPr>
            <a:noAutofit/>
          </a:bodyPr>
          <a:lstStyle/>
          <a:p>
            <a:r>
              <a:rPr lang="en-US" sz="3600" dirty="0" smtClean="0"/>
              <a:t>Division Membership Trend – </a:t>
            </a:r>
            <a:r>
              <a:rPr lang="en-US" sz="3600" dirty="0" smtClean="0"/>
              <a:t/>
            </a:r>
            <a:br>
              <a:rPr lang="en-US" sz="3600" dirty="0" smtClean="0"/>
            </a:br>
            <a:r>
              <a:rPr lang="en-US" sz="3600" dirty="0" smtClean="0"/>
              <a:t>RRSD </a:t>
            </a:r>
            <a:r>
              <a:rPr lang="en-US" sz="3600" dirty="0" smtClean="0"/>
              <a:t>is growing</a:t>
            </a:r>
          </a:p>
        </p:txBody>
      </p:sp>
      <p:sp>
        <p:nvSpPr>
          <p:cNvPr id="3" name="TextBox 2"/>
          <p:cNvSpPr txBox="1"/>
          <p:nvPr/>
        </p:nvSpPr>
        <p:spPr>
          <a:xfrm>
            <a:off x="1520371" y="1877291"/>
            <a:ext cx="1891865" cy="461665"/>
          </a:xfrm>
          <a:prstGeom prst="rect">
            <a:avLst/>
          </a:prstGeom>
          <a:noFill/>
        </p:spPr>
        <p:txBody>
          <a:bodyPr wrap="none" rtlCol="0">
            <a:spAutoFit/>
          </a:bodyPr>
          <a:lstStyle/>
          <a:p>
            <a:r>
              <a:rPr lang="en-US" sz="2400" dirty="0" smtClean="0"/>
              <a:t>2011 Topical</a:t>
            </a:r>
            <a:endParaRPr lang="en-US" sz="2400" dirty="0"/>
          </a:p>
        </p:txBody>
      </p:sp>
      <p:cxnSp>
        <p:nvCxnSpPr>
          <p:cNvPr id="9" name="Straight Arrow Connector 8"/>
          <p:cNvCxnSpPr/>
          <p:nvPr/>
        </p:nvCxnSpPr>
        <p:spPr>
          <a:xfrm>
            <a:off x="3319272" y="2516910"/>
            <a:ext cx="185928" cy="4249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549140" y="3322843"/>
            <a:ext cx="582168" cy="16441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4207164" y="1695658"/>
            <a:ext cx="4800600" cy="1489948"/>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3">
                    <a:lumMod val="50000"/>
                  </a:schemeClr>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Increase since 2010</a:t>
            </a:r>
          </a:p>
          <a:p>
            <a:pPr lvl="1"/>
            <a:r>
              <a:rPr lang="en-US" dirty="0" smtClean="0"/>
              <a:t>Members: 8.5%</a:t>
            </a:r>
          </a:p>
          <a:p>
            <a:pPr lvl="1"/>
            <a:r>
              <a:rPr lang="en-US" dirty="0" smtClean="0"/>
              <a:t>Student Members: 65.2%</a:t>
            </a:r>
          </a:p>
        </p:txBody>
      </p:sp>
      <p:sp>
        <p:nvSpPr>
          <p:cNvPr id="10" name="Content Placeholder 2"/>
          <p:cNvSpPr txBox="1">
            <a:spLocks/>
          </p:cNvSpPr>
          <p:nvPr/>
        </p:nvSpPr>
        <p:spPr>
          <a:xfrm>
            <a:off x="4840224" y="3486726"/>
            <a:ext cx="4151376" cy="2960501"/>
          </a:xfrm>
          <a:prstGeom prst="rect">
            <a:avLst/>
          </a:prstGeom>
        </p:spPr>
        <p:txBody>
          <a:bodyPr vert="horz">
            <a:normAutofit fontScale="62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3">
                    <a:lumMod val="50000"/>
                  </a:schemeClr>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Targeting Students (e.g. in 2012/3)</a:t>
            </a:r>
          </a:p>
          <a:p>
            <a:pPr lvl="1"/>
            <a:r>
              <a:rPr lang="en-US" dirty="0" smtClean="0"/>
              <a:t>Current secretary (Mark Noakes) made presentation to UTK chapter of IEEE Robotics and Remote Systems</a:t>
            </a:r>
          </a:p>
          <a:p>
            <a:pPr lvl="1"/>
            <a:r>
              <a:rPr lang="en-US" dirty="0" smtClean="0"/>
              <a:t>Future treasurer (Mitch Pryor) worked heavily at UTA with students and student papers</a:t>
            </a:r>
          </a:p>
          <a:p>
            <a:pPr lvl="1"/>
            <a:r>
              <a:rPr lang="en-US" dirty="0" smtClean="0"/>
              <a:t>Current treasurer (Chris Eason) and future treasurer (Mitch Pryor) worked with student conference at MIT hosting an RRSD booth</a:t>
            </a:r>
          </a:p>
        </p:txBody>
      </p:sp>
    </p:spTree>
    <p:extLst>
      <p:ext uri="{BB962C8B-B14F-4D97-AF65-F5344CB8AC3E}">
        <p14:creationId xmlns:p14="http://schemas.microsoft.com/office/powerpoint/2010/main" val="260400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381000"/>
            <a:ext cx="5578764" cy="995218"/>
          </a:xfrm>
        </p:spPr>
        <p:txBody>
          <a:bodyPr/>
          <a:lstStyle/>
          <a:p>
            <a:pPr algn="l"/>
            <a:r>
              <a:rPr lang="en-US" dirty="0" smtClean="0"/>
              <a:t>Division Membership</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61648"/>
            <a:ext cx="6564014" cy="5264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109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0945" y="521855"/>
            <a:ext cx="4752537" cy="688109"/>
          </a:xfrm>
        </p:spPr>
        <p:txBody>
          <a:bodyPr/>
          <a:lstStyle/>
          <a:p>
            <a:pPr algn="l"/>
            <a:r>
              <a:rPr lang="en-US" dirty="0" smtClean="0"/>
              <a:t>Division Finances</a:t>
            </a:r>
          </a:p>
        </p:txBody>
      </p:sp>
      <p:sp>
        <p:nvSpPr>
          <p:cNvPr id="5" name="Content Placeholder 2"/>
          <p:cNvSpPr txBox="1">
            <a:spLocks/>
          </p:cNvSpPr>
          <p:nvPr/>
        </p:nvSpPr>
        <p:spPr>
          <a:xfrm>
            <a:off x="4191000" y="1828800"/>
            <a:ext cx="4572000" cy="4114800"/>
          </a:xfrm>
          <a:prstGeom prst="rect">
            <a:avLst/>
          </a:prstGeom>
        </p:spPr>
        <p:txBody>
          <a:bodyPr vert="horz">
            <a:normAutofit fontScale="77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3">
                    <a:lumMod val="50000"/>
                  </a:schemeClr>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Meetings</a:t>
            </a:r>
          </a:p>
          <a:p>
            <a:pPr lvl="1"/>
            <a:r>
              <a:rPr lang="en-US" sz="2800" dirty="0" smtClean="0">
                <a:solidFill>
                  <a:schemeClr val="tx1"/>
                </a:solidFill>
              </a:rPr>
              <a:t>Class </a:t>
            </a:r>
            <a:r>
              <a:rPr lang="en-US" sz="2800" dirty="0">
                <a:solidFill>
                  <a:schemeClr val="tx1"/>
                </a:solidFill>
              </a:rPr>
              <a:t>III Embedded Topical with DD&amp;R </a:t>
            </a:r>
            <a:r>
              <a:rPr lang="en-US" sz="2800" dirty="0" smtClean="0">
                <a:solidFill>
                  <a:schemeClr val="tx1"/>
                </a:solidFill>
              </a:rPr>
              <a:t>June 2014</a:t>
            </a:r>
          </a:p>
          <a:p>
            <a:pPr lvl="1"/>
            <a:r>
              <a:rPr lang="en-US" dirty="0" smtClean="0">
                <a:solidFill>
                  <a:schemeClr val="tx1"/>
                </a:solidFill>
              </a:rPr>
              <a:t>Class </a:t>
            </a:r>
            <a:r>
              <a:rPr lang="en-US" dirty="0">
                <a:solidFill>
                  <a:schemeClr val="tx1"/>
                </a:solidFill>
              </a:rPr>
              <a:t>I Joint Topical with </a:t>
            </a:r>
            <a:r>
              <a:rPr lang="en-US" dirty="0" smtClean="0">
                <a:solidFill>
                  <a:schemeClr val="tx1"/>
                </a:solidFill>
              </a:rPr>
              <a:t>ESD September </a:t>
            </a:r>
            <a:r>
              <a:rPr lang="en-US" dirty="0">
                <a:solidFill>
                  <a:schemeClr val="tx1"/>
                </a:solidFill>
              </a:rPr>
              <a:t>2011</a:t>
            </a:r>
          </a:p>
          <a:p>
            <a:pPr lvl="1"/>
            <a:endParaRPr lang="en-US" dirty="0" smtClean="0">
              <a:solidFill>
                <a:schemeClr val="tx1"/>
              </a:solidFill>
            </a:endParaRPr>
          </a:p>
          <a:p>
            <a:r>
              <a:rPr lang="en-US" dirty="0" smtClean="0"/>
              <a:t>Sessions at National Meetings</a:t>
            </a:r>
          </a:p>
          <a:p>
            <a:pPr lvl="1"/>
            <a:r>
              <a:rPr lang="en-US" dirty="0" smtClean="0">
                <a:solidFill>
                  <a:schemeClr val="tx1"/>
                </a:solidFill>
              </a:rPr>
              <a:t>2013 Summer – 1</a:t>
            </a:r>
          </a:p>
          <a:p>
            <a:pPr lvl="1"/>
            <a:r>
              <a:rPr lang="en-US" dirty="0" smtClean="0">
                <a:solidFill>
                  <a:schemeClr val="tx1"/>
                </a:solidFill>
              </a:rPr>
              <a:t>2012 Summer - 1</a:t>
            </a:r>
          </a:p>
          <a:p>
            <a:pPr lvl="1"/>
            <a:r>
              <a:rPr lang="en-US" dirty="0" smtClean="0">
                <a:solidFill>
                  <a:schemeClr val="tx1"/>
                </a:solidFill>
              </a:rPr>
              <a:t>2011 Winter – 1</a:t>
            </a:r>
            <a:br>
              <a:rPr lang="en-US" dirty="0" smtClean="0">
                <a:solidFill>
                  <a:schemeClr val="tx1"/>
                </a:solidFill>
              </a:rPr>
            </a:br>
            <a:endParaRPr lang="en-US" dirty="0" smtClean="0">
              <a:solidFill>
                <a:schemeClr val="tx1"/>
              </a:solidFill>
            </a:endParaRPr>
          </a:p>
          <a:p>
            <a:r>
              <a:rPr lang="en-US" dirty="0" smtClean="0">
                <a:solidFill>
                  <a:schemeClr val="tx1"/>
                </a:solidFill>
              </a:rPr>
              <a:t>Endowed Funds at Start of 2013</a:t>
            </a:r>
          </a:p>
          <a:p>
            <a:pPr lvl="1"/>
            <a:r>
              <a:rPr lang="en-US" dirty="0" smtClean="0">
                <a:solidFill>
                  <a:schemeClr val="tx1"/>
                </a:solidFill>
              </a:rPr>
              <a:t>Ray Goertz $57,623</a:t>
            </a:r>
          </a:p>
          <a:p>
            <a:pPr lvl="1"/>
            <a:r>
              <a:rPr lang="en-US" dirty="0" smtClean="0">
                <a:solidFill>
                  <a:schemeClr val="tx1"/>
                </a:solidFill>
              </a:rPr>
              <a:t>Student Support $58,031</a:t>
            </a:r>
          </a:p>
          <a:p>
            <a:endParaRPr lang="en-US" dirty="0" smtClean="0">
              <a:solidFill>
                <a:schemeClr val="tx1"/>
              </a:solidFill>
            </a:endParaRPr>
          </a:p>
        </p:txBody>
      </p:sp>
      <p:graphicFrame>
        <p:nvGraphicFramePr>
          <p:cNvPr id="10" name="Chart 9"/>
          <p:cNvGraphicFramePr>
            <a:graphicFrameLocks/>
          </p:cNvGraphicFramePr>
          <p:nvPr>
            <p:extLst>
              <p:ext uri="{D42A27DB-BD31-4B8C-83A1-F6EECF244321}">
                <p14:modId xmlns:p14="http://schemas.microsoft.com/office/powerpoint/2010/main" val="2001730546"/>
              </p:ext>
            </p:extLst>
          </p:nvPr>
        </p:nvGraphicFramePr>
        <p:xfrm>
          <a:off x="24384" y="1981200"/>
          <a:ext cx="5019098"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3043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510308"/>
            <a:ext cx="4717473" cy="792018"/>
          </a:xfrm>
        </p:spPr>
        <p:txBody>
          <a:bodyPr/>
          <a:lstStyle/>
          <a:p>
            <a:pPr algn="l"/>
            <a:r>
              <a:rPr lang="en-US" dirty="0" smtClean="0"/>
              <a:t>Division Finances</a:t>
            </a:r>
          </a:p>
        </p:txBody>
      </p:sp>
      <p:graphicFrame>
        <p:nvGraphicFramePr>
          <p:cNvPr id="7" name="Chart 6"/>
          <p:cNvGraphicFramePr>
            <a:graphicFrameLocks/>
          </p:cNvGraphicFramePr>
          <p:nvPr>
            <p:extLst>
              <p:ext uri="{D42A27DB-BD31-4B8C-83A1-F6EECF244321}">
                <p14:modId xmlns:p14="http://schemas.microsoft.com/office/powerpoint/2010/main" val="2913198047"/>
              </p:ext>
            </p:extLst>
          </p:nvPr>
        </p:nvGraphicFramePr>
        <p:xfrm>
          <a:off x="76200" y="1978752"/>
          <a:ext cx="4724400" cy="3586295"/>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p:cNvSpPr txBox="1">
            <a:spLocks/>
          </p:cNvSpPr>
          <p:nvPr/>
        </p:nvSpPr>
        <p:spPr>
          <a:xfrm>
            <a:off x="4191000" y="1981200"/>
            <a:ext cx="4495800" cy="3810000"/>
          </a:xfrm>
          <a:prstGeom prst="rect">
            <a:avLst/>
          </a:prstGeom>
        </p:spPr>
        <p:txBody>
          <a:bodyPr vert="horz">
            <a:normAutofit fontScale="77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3">
                    <a:lumMod val="50000"/>
                  </a:schemeClr>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solidFill>
                  <a:schemeClr val="tx1"/>
                </a:solidFill>
              </a:rPr>
              <a:t>Entire 2013 budget focus is on student support (except for $255 for plaques)</a:t>
            </a:r>
            <a:br>
              <a:rPr lang="en-US" dirty="0" smtClean="0">
                <a:solidFill>
                  <a:schemeClr val="tx1"/>
                </a:solidFill>
              </a:rPr>
            </a:br>
            <a:endParaRPr lang="en-US" dirty="0" smtClean="0">
              <a:solidFill>
                <a:schemeClr val="tx1"/>
              </a:solidFill>
            </a:endParaRPr>
          </a:p>
          <a:p>
            <a:r>
              <a:rPr lang="en-US" dirty="0" smtClean="0"/>
              <a:t>2011 topical income for RRSD (after student support) ~$3000</a:t>
            </a:r>
            <a:br>
              <a:rPr lang="en-US" dirty="0" smtClean="0"/>
            </a:br>
            <a:endParaRPr lang="en-US" dirty="0" smtClean="0"/>
          </a:p>
          <a:p>
            <a:r>
              <a:rPr lang="en-US" dirty="0" smtClean="0">
                <a:solidFill>
                  <a:schemeClr val="tx1"/>
                </a:solidFill>
              </a:rPr>
              <a:t>2014 embedded topical should bring additional funds</a:t>
            </a:r>
            <a:br>
              <a:rPr lang="en-US" dirty="0" smtClean="0">
                <a:solidFill>
                  <a:schemeClr val="tx1"/>
                </a:solidFill>
              </a:rPr>
            </a:br>
            <a:endParaRPr lang="en-US" dirty="0" smtClean="0">
              <a:solidFill>
                <a:schemeClr val="tx1"/>
              </a:solidFill>
            </a:endParaRPr>
          </a:p>
          <a:p>
            <a:r>
              <a:rPr lang="en-US" dirty="0" smtClean="0"/>
              <a:t>Will give Ray Goertz award of $2500 from endowed fund in 2014</a:t>
            </a:r>
            <a:endParaRPr lang="en-US"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6955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7746" y="526473"/>
            <a:ext cx="8229600" cy="729672"/>
          </a:xfrm>
        </p:spPr>
        <p:txBody>
          <a:bodyPr/>
          <a:lstStyle/>
          <a:p>
            <a:pPr algn="l"/>
            <a:r>
              <a:rPr lang="en-US" sz="3600" dirty="0" smtClean="0"/>
              <a:t>Division Contributions to Society</a:t>
            </a:r>
          </a:p>
        </p:txBody>
      </p:sp>
      <p:sp>
        <p:nvSpPr>
          <p:cNvPr id="5" name="Content Placeholder 2"/>
          <p:cNvSpPr>
            <a:spLocks noGrp="1"/>
          </p:cNvSpPr>
          <p:nvPr>
            <p:ph idx="1"/>
          </p:nvPr>
        </p:nvSpPr>
        <p:spPr>
          <a:xfrm>
            <a:off x="457200" y="1676400"/>
            <a:ext cx="7726218" cy="4556342"/>
          </a:xfrm>
        </p:spPr>
        <p:txBody>
          <a:bodyPr>
            <a:normAutofit lnSpcReduction="10000"/>
          </a:bodyPr>
          <a:lstStyle/>
          <a:p>
            <a:r>
              <a:rPr lang="en-US" sz="2400" dirty="0" smtClean="0"/>
              <a:t>Student Support through conference support, travel money, K-12 lego team support, best paper awards</a:t>
            </a:r>
            <a:br>
              <a:rPr lang="en-US" sz="2400" dirty="0" smtClean="0"/>
            </a:br>
            <a:endParaRPr lang="en-US" sz="2400" dirty="0" smtClean="0"/>
          </a:p>
          <a:p>
            <a:r>
              <a:rPr lang="en-US" sz="2400" dirty="0" smtClean="0"/>
              <a:t>Topical (2011) and embedded topical (2014)</a:t>
            </a:r>
            <a:br>
              <a:rPr lang="en-US" sz="2400" dirty="0" smtClean="0"/>
            </a:br>
            <a:endParaRPr lang="en-US" sz="2400" dirty="0" smtClean="0"/>
          </a:p>
          <a:p>
            <a:r>
              <a:rPr lang="en-US" sz="2400" dirty="0" smtClean="0"/>
              <a:t>Sessions at national meetings</a:t>
            </a:r>
            <a:br>
              <a:rPr lang="en-US" sz="2400" dirty="0" smtClean="0"/>
            </a:br>
            <a:endParaRPr lang="en-US" sz="2400" dirty="0" smtClean="0"/>
          </a:p>
          <a:p>
            <a:r>
              <a:rPr lang="en-US" sz="2400" dirty="0" smtClean="0"/>
              <a:t>Information disbursement through website, newsletters, and blog</a:t>
            </a:r>
            <a:br>
              <a:rPr lang="en-US" sz="2400" dirty="0" smtClean="0"/>
            </a:br>
            <a:endParaRPr lang="en-US" sz="2400" dirty="0" smtClean="0"/>
          </a:p>
          <a:p>
            <a:r>
              <a:rPr lang="en-US" sz="2400" dirty="0" smtClean="0"/>
              <a:t>Exploring an affiliation with IEEE Robotics and Automation Society</a:t>
            </a:r>
          </a:p>
        </p:txBody>
      </p:sp>
    </p:spTree>
    <p:extLst>
      <p:ext uri="{BB962C8B-B14F-4D97-AF65-F5344CB8AC3E}">
        <p14:creationId xmlns:p14="http://schemas.microsoft.com/office/powerpoint/2010/main" val="2419886601"/>
      </p:ext>
    </p:extLst>
  </p:cSld>
  <p:clrMapOvr>
    <a:masterClrMapping/>
  </p:clrMapOvr>
</p:sld>
</file>

<file path=ppt/theme/theme1.xml><?xml version="1.0" encoding="utf-8"?>
<a:theme xmlns:a="http://schemas.openxmlformats.org/drawingml/2006/main" name="1-ANS-PP-template">
  <a:themeElements>
    <a:clrScheme name="Custom 1">
      <a:dk1>
        <a:sysClr val="windowText" lastClr="000000"/>
      </a:dk1>
      <a:lt1>
        <a:sysClr val="window" lastClr="FFFFFF"/>
      </a:lt1>
      <a:dk2>
        <a:srgbClr val="10233F"/>
      </a:dk2>
      <a:lt2>
        <a:srgbClr val="B3B3B3"/>
      </a:lt2>
      <a:accent1>
        <a:srgbClr val="4F81BD"/>
      </a:accent1>
      <a:accent2>
        <a:srgbClr val="C0504D"/>
      </a:accent2>
      <a:accent3>
        <a:srgbClr val="7D9646"/>
      </a:accent3>
      <a:accent4>
        <a:srgbClr val="8064A2"/>
      </a:accent4>
      <a:accent5>
        <a:srgbClr val="4BACC6"/>
      </a:accent5>
      <a:accent6>
        <a:srgbClr val="E1AC3F"/>
      </a:accent6>
      <a:hlink>
        <a:srgbClr val="3271C9"/>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1-ANS-PP-template</Template>
  <TotalTime>9</TotalTime>
  <Words>320</Words>
  <Application>Microsoft Office PowerPoint</Application>
  <PresentationFormat>On-screen Show (4:3)</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1-ANS-PP-template</vt:lpstr>
      <vt:lpstr>American Nuclear Society Robotics and Remote Systems Division</vt:lpstr>
      <vt:lpstr>Robotics and Remote Systems Division (RRSD) Mission</vt:lpstr>
      <vt:lpstr>RRSD Governance</vt:lpstr>
      <vt:lpstr>Division Governance</vt:lpstr>
      <vt:lpstr>Division Membership Trend –  RRSD is growing</vt:lpstr>
      <vt:lpstr>Division Membership</vt:lpstr>
      <vt:lpstr>Division Finances</vt:lpstr>
      <vt:lpstr>Division Finances</vt:lpstr>
      <vt:lpstr>Division Contributions to Society</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Nuclear Society Robotics and Remote Systems Division</dc:title>
  <dc:creator>Bishop Toni</dc:creator>
  <cp:lastModifiedBy>Bishop Toni</cp:lastModifiedBy>
  <cp:revision>6</cp:revision>
  <dcterms:created xsi:type="dcterms:W3CDTF">2013-05-28T17:27:18Z</dcterms:created>
  <dcterms:modified xsi:type="dcterms:W3CDTF">2013-05-28T17:37:10Z</dcterms:modified>
</cp:coreProperties>
</file>