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6" r:id="rId15"/>
    <p:sldId id="272" r:id="rId16"/>
    <p:sldId id="273" r:id="rId17"/>
    <p:sldId id="274"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33F"/>
    <a:srgbClr val="66B6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snapToObjects="1">
      <p:cViewPr varScale="1">
        <p:scale>
          <a:sx n="103" d="100"/>
          <a:sy n="103" d="100"/>
        </p:scale>
        <p:origin x="-240" y="-96"/>
      </p:cViewPr>
      <p:guideLst>
        <p:guide orient="horz" pos="2254"/>
        <p:guide pos="289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bishop\AppData\Local\Temp\XPgrpwise\IRD%20Isotopes%20Membership%20by%20Month%202000-2013_1.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tbishop\AppData\Local\Temp\XPgrpwise\IRD%20Isotopes%20&amp;%20Radiation%20divisionby%20industry%20as%20of%20Apr%202013.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78204689951353"/>
          <c:y val="0.2686088386946911"/>
          <c:w val="0.87552285296807575"/>
          <c:h val="0.56958018807548938"/>
        </c:manualLayout>
      </c:layout>
      <c:barChart>
        <c:barDir val="col"/>
        <c:grouping val="clustered"/>
        <c:varyColors val="0"/>
        <c:ser>
          <c:idx val="0"/>
          <c:order val="0"/>
          <c:tx>
            <c:v>IRD Membership</c:v>
          </c:tx>
          <c:spPr>
            <a:solidFill>
              <a:srgbClr val="000000"/>
            </a:solidFill>
            <a:ln w="12700">
              <a:solidFill>
                <a:srgbClr val="000000"/>
              </a:solidFill>
              <a:prstDash val="solid"/>
            </a:ln>
          </c:spPr>
          <c:invertIfNegative val="0"/>
          <c:dLbls>
            <c:spPr>
              <a:noFill/>
              <a:ln w="25400">
                <a:noFill/>
              </a:ln>
            </c:spPr>
            <c:txPr>
              <a:bodyPr/>
              <a:lstStyle/>
              <a:p>
                <a:pPr>
                  <a:defRPr sz="18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All!$B$3:$N$3</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All!$B$34:$N$34</c:f>
              <c:numCache>
                <c:formatCode>General</c:formatCode>
                <c:ptCount val="13"/>
                <c:pt idx="0">
                  <c:v>780</c:v>
                </c:pt>
                <c:pt idx="1">
                  <c:v>805</c:v>
                </c:pt>
                <c:pt idx="2">
                  <c:v>760</c:v>
                </c:pt>
                <c:pt idx="3">
                  <c:v>825</c:v>
                </c:pt>
                <c:pt idx="4" formatCode="#,##0">
                  <c:v>825</c:v>
                </c:pt>
                <c:pt idx="5">
                  <c:v>820</c:v>
                </c:pt>
                <c:pt idx="6">
                  <c:v>814</c:v>
                </c:pt>
                <c:pt idx="7">
                  <c:v>816</c:v>
                </c:pt>
                <c:pt idx="8">
                  <c:v>807</c:v>
                </c:pt>
                <c:pt idx="9">
                  <c:v>826</c:v>
                </c:pt>
                <c:pt idx="10">
                  <c:v>862</c:v>
                </c:pt>
                <c:pt idx="11">
                  <c:v>835</c:v>
                </c:pt>
                <c:pt idx="12">
                  <c:v>849</c:v>
                </c:pt>
              </c:numCache>
            </c:numRef>
          </c:val>
        </c:ser>
        <c:dLbls>
          <c:showLegendKey val="0"/>
          <c:showVal val="0"/>
          <c:showCatName val="0"/>
          <c:showSerName val="0"/>
          <c:showPercent val="0"/>
          <c:showBubbleSize val="0"/>
        </c:dLbls>
        <c:gapWidth val="150"/>
        <c:axId val="143659392"/>
        <c:axId val="143660928"/>
      </c:barChart>
      <c:catAx>
        <c:axId val="14365939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43660928"/>
        <c:crossesAt val="0"/>
        <c:auto val="1"/>
        <c:lblAlgn val="ctr"/>
        <c:lblOffset val="100"/>
        <c:tickLblSkip val="1"/>
        <c:tickMarkSkip val="1"/>
        <c:noMultiLvlLbl val="0"/>
      </c:catAx>
      <c:valAx>
        <c:axId val="143660928"/>
        <c:scaling>
          <c:orientation val="minMax"/>
          <c:max val="1000"/>
          <c:min val="0"/>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43659392"/>
        <c:crosses val="autoZero"/>
        <c:crossBetween val="between"/>
        <c:majorUnit val="200"/>
        <c:minorUnit val="50"/>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3825"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sz="2400" u="sng" dirty="0"/>
              <a:t>Isotopes &amp;</a:t>
            </a:r>
            <a:r>
              <a:rPr lang="en-US" sz="2400" u="sng" baseline="0" dirty="0"/>
              <a:t> Radiation</a:t>
            </a:r>
          </a:p>
          <a:p>
            <a:pPr>
              <a:defRPr/>
            </a:pPr>
            <a:r>
              <a:rPr lang="en-US" sz="2000" u="none" baseline="0" dirty="0"/>
              <a:t>Division by Industry as of April 30, 2013</a:t>
            </a:r>
          </a:p>
          <a:p>
            <a:pPr>
              <a:defRPr/>
            </a:pPr>
            <a:endParaRPr lang="en-US" sz="2400" u="sng" dirty="0"/>
          </a:p>
        </c:rich>
      </c:tx>
      <c:layout>
        <c:manualLayout>
          <c:xMode val="edge"/>
          <c:yMode val="edge"/>
          <c:x val="0.15868851463011568"/>
          <c:y val="2.1966307075051757E-3"/>
        </c:manualLayout>
      </c:layout>
      <c:overlay val="0"/>
    </c:title>
    <c:autoTitleDeleted val="0"/>
    <c:plotArea>
      <c:layout>
        <c:manualLayout>
          <c:layoutTarget val="inner"/>
          <c:xMode val="edge"/>
          <c:yMode val="edge"/>
          <c:x val="0.18027298649102169"/>
          <c:y val="0.18273598577999534"/>
          <c:w val="0.57735822113317581"/>
          <c:h val="0.7376005361930299"/>
        </c:manualLayout>
      </c:layout>
      <c:pieChart>
        <c:varyColors val="1"/>
        <c:ser>
          <c:idx val="0"/>
          <c:order val="0"/>
          <c:dLbls>
            <c:dLbl>
              <c:idx val="0"/>
              <c:layout>
                <c:manualLayout>
                  <c:x val="-1.6694525026476954E-2"/>
                  <c:y val="-1.4301418844383582E-2"/>
                </c:manualLayout>
              </c:layout>
              <c:showLegendKey val="0"/>
              <c:showVal val="1"/>
              <c:showCatName val="1"/>
              <c:showSerName val="0"/>
              <c:showPercent val="0"/>
              <c:showBubbleSize val="0"/>
              <c:separator>, </c:separator>
            </c:dLbl>
            <c:dLbl>
              <c:idx val="1"/>
              <c:layout>
                <c:manualLayout>
                  <c:x val="1.2285115303983234E-2"/>
                  <c:y val="3.9700521044566783E-2"/>
                </c:manualLayout>
              </c:layout>
              <c:showLegendKey val="0"/>
              <c:showVal val="1"/>
              <c:showCatName val="1"/>
              <c:showSerName val="0"/>
              <c:showPercent val="0"/>
              <c:showBubbleSize val="0"/>
              <c:separator>, </c:separator>
            </c:dLbl>
            <c:dLbl>
              <c:idx val="2"/>
              <c:layout>
                <c:manualLayout>
                  <c:x val="-1.02737747404216E-2"/>
                  <c:y val="3.7118710558489587E-2"/>
                </c:manualLayout>
              </c:layout>
              <c:showLegendKey val="0"/>
              <c:showVal val="1"/>
              <c:showCatName val="1"/>
              <c:showSerName val="0"/>
              <c:showPercent val="0"/>
              <c:showBubbleSize val="0"/>
              <c:separator>, </c:separator>
            </c:dLbl>
            <c:dLbl>
              <c:idx val="3"/>
              <c:layout>
                <c:manualLayout>
                  <c:x val="1.4288154809051243E-4"/>
                  <c:y val="9.2192263845807167E-3"/>
                </c:manualLayout>
              </c:layout>
              <c:showLegendKey val="0"/>
              <c:showVal val="1"/>
              <c:showCatName val="1"/>
              <c:showSerName val="0"/>
              <c:showPercent val="0"/>
              <c:showBubbleSize val="0"/>
              <c:separator>, </c:separator>
            </c:dLbl>
            <c:dLbl>
              <c:idx val="4"/>
              <c:layout>
                <c:manualLayout>
                  <c:x val="-2.0243830467937082E-2"/>
                  <c:y val="4.0187880555334635E-2"/>
                </c:manualLayout>
              </c:layout>
              <c:showLegendKey val="0"/>
              <c:showVal val="1"/>
              <c:showCatName val="1"/>
              <c:showSerName val="0"/>
              <c:showPercent val="0"/>
              <c:showBubbleSize val="0"/>
              <c:separator>, </c:separator>
            </c:dLbl>
            <c:dLbl>
              <c:idx val="5"/>
              <c:layout>
                <c:manualLayout>
                  <c:x val="-2.1175324782515405E-2"/>
                  <c:y val="3.1542700435506554E-2"/>
                </c:manualLayout>
              </c:layout>
              <c:showLegendKey val="0"/>
              <c:showVal val="1"/>
              <c:showCatName val="1"/>
              <c:showSerName val="0"/>
              <c:showPercent val="0"/>
              <c:showBubbleSize val="0"/>
              <c:separator>, </c:separator>
            </c:dLbl>
            <c:dLbl>
              <c:idx val="6"/>
              <c:layout>
                <c:manualLayout>
                  <c:x val="-8.4565686685614035E-3"/>
                  <c:y val="1.0487199201109963E-2"/>
                </c:manualLayout>
              </c:layout>
              <c:showLegendKey val="0"/>
              <c:showVal val="1"/>
              <c:showCatName val="1"/>
              <c:showSerName val="0"/>
              <c:showPercent val="0"/>
              <c:showBubbleSize val="0"/>
              <c:separator>, </c:separator>
            </c:dLbl>
            <c:dLbl>
              <c:idx val="7"/>
              <c:layout>
                <c:manualLayout>
                  <c:x val="-1.0767367096864374E-2"/>
                  <c:y val="1.1322322083476941E-3"/>
                </c:manualLayout>
              </c:layout>
              <c:showLegendKey val="0"/>
              <c:showVal val="1"/>
              <c:showCatName val="1"/>
              <c:showSerName val="0"/>
              <c:showPercent val="0"/>
              <c:showBubbleSize val="0"/>
              <c:separator>, </c:separator>
            </c:dLbl>
            <c:dLbl>
              <c:idx val="8"/>
              <c:layout>
                <c:manualLayout>
                  <c:x val="5.8713444843063317E-3"/>
                  <c:y val="1.5099796735934321E-2"/>
                </c:manualLayout>
              </c:layout>
              <c:showLegendKey val="0"/>
              <c:showVal val="1"/>
              <c:showCatName val="1"/>
              <c:showSerName val="0"/>
              <c:showPercent val="0"/>
              <c:showBubbleSize val="0"/>
              <c:separator>, </c:separator>
            </c:dLbl>
            <c:dLbl>
              <c:idx val="9"/>
              <c:layout>
                <c:manualLayout>
                  <c:x val="1.4997592756526736E-2"/>
                  <c:y val="4.05191017789443E-2"/>
                </c:manualLayout>
              </c:layout>
              <c:showLegendKey val="0"/>
              <c:showVal val="1"/>
              <c:showCatName val="1"/>
              <c:showSerName val="0"/>
              <c:showPercent val="0"/>
              <c:showBubbleSize val="0"/>
              <c:separator>, </c:separator>
            </c:dLbl>
            <c:dLbl>
              <c:idx val="10"/>
              <c:layout>
                <c:manualLayout>
                  <c:x val="2.2179098914410857E-2"/>
                  <c:y val="5.7850243467041471E-2"/>
                </c:manualLayout>
              </c:layout>
              <c:showLegendKey val="0"/>
              <c:showVal val="1"/>
              <c:showCatName val="1"/>
              <c:showSerName val="0"/>
              <c:showPercent val="0"/>
              <c:showBubbleSize val="0"/>
              <c:separator>, </c:separator>
            </c:dLbl>
            <c:dLbl>
              <c:idx val="11"/>
              <c:layout>
                <c:manualLayout>
                  <c:x val="2.9345229775272184E-2"/>
                  <c:y val="8.8133301519128293E-2"/>
                </c:manualLayout>
              </c:layout>
              <c:showLegendKey val="0"/>
              <c:showVal val="1"/>
              <c:showCatName val="1"/>
              <c:showSerName val="0"/>
              <c:showPercent val="0"/>
              <c:showBubbleSize val="0"/>
              <c:separator>, </c:separator>
            </c:dLbl>
            <c:dLbl>
              <c:idx val="12"/>
              <c:layout>
                <c:manualLayout>
                  <c:x val="4.4580906676606274E-2"/>
                  <c:y val="0.12850570446370968"/>
                </c:manualLayout>
              </c:layout>
              <c:showLegendKey val="0"/>
              <c:showVal val="1"/>
              <c:showCatName val="1"/>
              <c:showSerName val="0"/>
              <c:showPercent val="0"/>
              <c:showBubbleSize val="0"/>
              <c:separator>, </c:separator>
            </c:dLbl>
            <c:dLbl>
              <c:idx val="13"/>
              <c:layout>
                <c:manualLayout>
                  <c:x val="4.8262746742456009E-2"/>
                  <c:y val="0.16582747863587757"/>
                </c:manualLayout>
              </c:layout>
              <c:tx>
                <c:rich>
                  <a:bodyPr/>
                  <a:lstStyle/>
                  <a:p>
                    <a:r>
                      <a:rPr lang="en-US" dirty="0"/>
                      <a:t>Test Lab, &lt; 1%</a:t>
                    </a:r>
                  </a:p>
                </c:rich>
              </c:tx>
              <c:showLegendKey val="0"/>
              <c:showVal val="1"/>
              <c:showCatName val="1"/>
              <c:showSerName val="0"/>
              <c:showPercent val="0"/>
              <c:showBubbleSize val="0"/>
              <c:separator>, </c:separator>
            </c:dLbl>
            <c:dLbl>
              <c:idx val="14"/>
              <c:layout>
                <c:manualLayout>
                  <c:x val="5.110733199770149E-2"/>
                  <c:y val="0.2062397641935137"/>
                </c:manualLayout>
              </c:layout>
              <c:tx>
                <c:rich>
                  <a:bodyPr/>
                  <a:lstStyle/>
                  <a:p>
                    <a:r>
                      <a:rPr lang="en-US" dirty="0"/>
                      <a:t>Construction Co., &lt; 1%</a:t>
                    </a:r>
                  </a:p>
                </c:rich>
              </c:tx>
              <c:showLegendKey val="0"/>
              <c:showVal val="1"/>
              <c:showCatName val="1"/>
              <c:showSerName val="0"/>
              <c:showPercent val="0"/>
              <c:showBubbleSize val="0"/>
              <c:separator>, </c:separator>
            </c:dLbl>
            <c:txPr>
              <a:bodyPr/>
              <a:lstStyle/>
              <a:p>
                <a:pPr>
                  <a:defRPr sz="1400" b="1"/>
                </a:pPr>
                <a:endParaRPr lang="en-US"/>
              </a:p>
            </c:txPr>
            <c:showLegendKey val="0"/>
            <c:showVal val="1"/>
            <c:showCatName val="1"/>
            <c:showSerName val="0"/>
            <c:showPercent val="0"/>
            <c:showBubbleSize val="0"/>
            <c:separator>, </c:separator>
            <c:showLeaderLines val="1"/>
          </c:dLbls>
          <c:cat>
            <c:strRef>
              <c:f>Sheet1!$A$2:$A$16</c:f>
              <c:strCache>
                <c:ptCount val="15"/>
                <c:pt idx="0">
                  <c:v>Educational Inst.</c:v>
                </c:pt>
                <c:pt idx="1">
                  <c:v>National Lab</c:v>
                </c:pt>
                <c:pt idx="2">
                  <c:v>Retired</c:v>
                </c:pt>
                <c:pt idx="3">
                  <c:v>Govt. Agency</c:v>
                </c:pt>
                <c:pt idx="4">
                  <c:v>Manufacturer</c:v>
                </c:pt>
                <c:pt idx="5">
                  <c:v>Consulting Co.</c:v>
                </c:pt>
                <c:pt idx="6">
                  <c:v>Utility</c:v>
                </c:pt>
                <c:pt idx="7">
                  <c:v>Other</c:v>
                </c:pt>
                <c:pt idx="8">
                  <c:v>Prvt. Research Lab</c:v>
                </c:pt>
                <c:pt idx="9">
                  <c:v>Service Co.</c:v>
                </c:pt>
                <c:pt idx="10">
                  <c:v>Arch./Engr.</c:v>
                </c:pt>
                <c:pt idx="11">
                  <c:v>Medical Inst.</c:v>
                </c:pt>
                <c:pt idx="12">
                  <c:v>Supplier</c:v>
                </c:pt>
                <c:pt idx="13">
                  <c:v>Test Lab</c:v>
                </c:pt>
                <c:pt idx="14">
                  <c:v>Construction Co.</c:v>
                </c:pt>
              </c:strCache>
            </c:strRef>
          </c:cat>
          <c:val>
            <c:numRef>
              <c:f>Sheet1!$B$2:$B$16</c:f>
              <c:numCache>
                <c:formatCode>0%</c:formatCode>
                <c:ptCount val="15"/>
                <c:pt idx="0">
                  <c:v>0.35405105438401785</c:v>
                </c:pt>
                <c:pt idx="1">
                  <c:v>0.14428412874583796</c:v>
                </c:pt>
                <c:pt idx="2">
                  <c:v>0.10876803551609326</c:v>
                </c:pt>
                <c:pt idx="3">
                  <c:v>9.5449500554938949E-2</c:v>
                </c:pt>
                <c:pt idx="4">
                  <c:v>7.3251942286348501E-2</c:v>
                </c:pt>
                <c:pt idx="5">
                  <c:v>6.6592674805771426E-2</c:v>
                </c:pt>
                <c:pt idx="6">
                  <c:v>4.5504994450610445E-2</c:v>
                </c:pt>
                <c:pt idx="7">
                  <c:v>2.6637069922308555E-2</c:v>
                </c:pt>
                <c:pt idx="8">
                  <c:v>2.3307436182019983E-2</c:v>
                </c:pt>
                <c:pt idx="9">
                  <c:v>1.9977802441731418E-2</c:v>
                </c:pt>
                <c:pt idx="10">
                  <c:v>1.3318534961154272E-2</c:v>
                </c:pt>
                <c:pt idx="11">
                  <c:v>1.3318534961154272E-2</c:v>
                </c:pt>
                <c:pt idx="12">
                  <c:v>1.1098779134295227E-2</c:v>
                </c:pt>
                <c:pt idx="13" formatCode="0.0%">
                  <c:v>2.2197558268590447E-3</c:v>
                </c:pt>
                <c:pt idx="14" formatCode="0.0%">
                  <c:v>2.2197558268590447E-3</c:v>
                </c:pt>
              </c:numCache>
            </c:numRef>
          </c:val>
        </c:ser>
        <c:ser>
          <c:idx val="1"/>
          <c:order val="1"/>
          <c:dLbls>
            <c:showLegendKey val="0"/>
            <c:showVal val="1"/>
            <c:showCatName val="0"/>
            <c:showSerName val="0"/>
            <c:showPercent val="0"/>
            <c:showBubbleSize val="0"/>
            <c:showLeaderLines val="1"/>
          </c:dLbls>
          <c:cat>
            <c:strRef>
              <c:f>Sheet1!$A$2:$A$16</c:f>
              <c:strCache>
                <c:ptCount val="15"/>
                <c:pt idx="0">
                  <c:v>Educational Inst.</c:v>
                </c:pt>
                <c:pt idx="1">
                  <c:v>National Lab</c:v>
                </c:pt>
                <c:pt idx="2">
                  <c:v>Retired</c:v>
                </c:pt>
                <c:pt idx="3">
                  <c:v>Govt. Agency</c:v>
                </c:pt>
                <c:pt idx="4">
                  <c:v>Manufacturer</c:v>
                </c:pt>
                <c:pt idx="5">
                  <c:v>Consulting Co.</c:v>
                </c:pt>
                <c:pt idx="6">
                  <c:v>Utility</c:v>
                </c:pt>
                <c:pt idx="7">
                  <c:v>Other</c:v>
                </c:pt>
                <c:pt idx="8">
                  <c:v>Prvt. Research Lab</c:v>
                </c:pt>
                <c:pt idx="9">
                  <c:v>Service Co.</c:v>
                </c:pt>
                <c:pt idx="10">
                  <c:v>Arch./Engr.</c:v>
                </c:pt>
                <c:pt idx="11">
                  <c:v>Medical Inst.</c:v>
                </c:pt>
                <c:pt idx="12">
                  <c:v>Supplier</c:v>
                </c:pt>
                <c:pt idx="13">
                  <c:v>Test Lab</c:v>
                </c:pt>
                <c:pt idx="14">
                  <c:v>Construction Co.</c:v>
                </c:pt>
              </c:strCache>
            </c:strRef>
          </c:cat>
          <c:val>
            <c:numRef>
              <c:f>Sheet1!$C$2:$C$16</c:f>
              <c:numCache>
                <c:formatCode>#,##0</c:formatCode>
                <c:ptCount val="15"/>
                <c:pt idx="0">
                  <c:v>319</c:v>
                </c:pt>
                <c:pt idx="1">
                  <c:v>130</c:v>
                </c:pt>
                <c:pt idx="2">
                  <c:v>98</c:v>
                </c:pt>
                <c:pt idx="3">
                  <c:v>86</c:v>
                </c:pt>
                <c:pt idx="4">
                  <c:v>66</c:v>
                </c:pt>
                <c:pt idx="5">
                  <c:v>60</c:v>
                </c:pt>
                <c:pt idx="6">
                  <c:v>41</c:v>
                </c:pt>
                <c:pt idx="7">
                  <c:v>24</c:v>
                </c:pt>
                <c:pt idx="8">
                  <c:v>21</c:v>
                </c:pt>
                <c:pt idx="9">
                  <c:v>18</c:v>
                </c:pt>
                <c:pt idx="10">
                  <c:v>12</c:v>
                </c:pt>
                <c:pt idx="11">
                  <c:v>12</c:v>
                </c:pt>
                <c:pt idx="12">
                  <c:v>10</c:v>
                </c:pt>
                <c:pt idx="13">
                  <c:v>2</c:v>
                </c:pt>
                <c:pt idx="14">
                  <c:v>2</c:v>
                </c:pt>
              </c:numCache>
            </c:numRef>
          </c:val>
        </c:ser>
        <c:dLbls>
          <c:showLegendKey val="0"/>
          <c:showVal val="1"/>
          <c:showCatName val="0"/>
          <c:showSerName val="0"/>
          <c:showPercent val="0"/>
          <c:showBubbleSize val="0"/>
          <c:showLeaderLines val="1"/>
        </c:dLbls>
        <c:firstSliceAng val="124"/>
      </c:pieChart>
    </c:plotArea>
    <c:plotVisOnly val="1"/>
    <c:dispBlanksAs val="zero"/>
    <c:showDLblsOverMax val="0"/>
  </c:chart>
  <c:spPr>
    <a:solidFill>
      <a:schemeClr val="tx2">
        <a:lumMod val="20000"/>
        <a:lumOff val="80000"/>
      </a:schemeClr>
    </a:solidFill>
  </c:spPr>
  <c:txPr>
    <a:bodyPr/>
    <a:lstStyle/>
    <a:p>
      <a:pPr>
        <a:defRPr>
          <a:effectLst/>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0.53509</cdr:x>
      <cdr:y>0.82609</cdr:y>
    </cdr:from>
    <cdr:to>
      <cdr:x>0.64035</cdr:x>
      <cdr:y>1</cdr:y>
    </cdr:to>
    <cdr:sp macro="" textlink="">
      <cdr:nvSpPr>
        <cdr:cNvPr id="2" name="TextBox 1"/>
        <cdr:cNvSpPr txBox="1"/>
      </cdr:nvSpPr>
      <cdr:spPr>
        <a:xfrm xmlns:a="http://schemas.openxmlformats.org/drawingml/2006/main">
          <a:off x="4648200" y="5029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93CB89-36DA-407E-A3D9-9E8E83C8A785}" type="datetimeFigureOut">
              <a:rPr lang="en-US" smtClean="0"/>
              <a:t>5/28/2013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213E5-92B0-4414-B217-A62FD85D59E7}" type="slidenum">
              <a:rPr lang="en-US" smtClean="0"/>
              <a:t>‹#›</a:t>
            </a:fld>
            <a:endParaRPr lang="en-US"/>
          </a:p>
        </p:txBody>
      </p:sp>
    </p:spTree>
    <p:extLst>
      <p:ext uri="{BB962C8B-B14F-4D97-AF65-F5344CB8AC3E}">
        <p14:creationId xmlns:p14="http://schemas.microsoft.com/office/powerpoint/2010/main" val="2732862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0000"/>
                </a:solidFill>
                <a:latin typeface="Times New Roman" pitchFamily="18" charset="0"/>
              </a:defRPr>
            </a:lvl1pPr>
            <a:lvl2pPr marL="742950" indent="-285750" eaLnBrk="0" hangingPunct="0">
              <a:defRPr sz="2400">
                <a:solidFill>
                  <a:srgbClr val="FF0000"/>
                </a:solidFill>
                <a:latin typeface="Times New Roman" pitchFamily="18" charset="0"/>
              </a:defRPr>
            </a:lvl2pPr>
            <a:lvl3pPr marL="1143000" indent="-228600" eaLnBrk="0" hangingPunct="0">
              <a:defRPr sz="2400">
                <a:solidFill>
                  <a:srgbClr val="FF0000"/>
                </a:solidFill>
                <a:latin typeface="Times New Roman" pitchFamily="18" charset="0"/>
              </a:defRPr>
            </a:lvl3pPr>
            <a:lvl4pPr marL="1600200" indent="-228600" eaLnBrk="0" hangingPunct="0">
              <a:defRPr sz="2400">
                <a:solidFill>
                  <a:srgbClr val="FF0000"/>
                </a:solidFill>
                <a:latin typeface="Times New Roman" pitchFamily="18" charset="0"/>
              </a:defRPr>
            </a:lvl4pPr>
            <a:lvl5pPr marL="2057400" indent="-228600" eaLnBrk="0" hangingPunct="0">
              <a:defRPr sz="2400">
                <a:solidFill>
                  <a:srgbClr val="FF0000"/>
                </a:solidFill>
                <a:latin typeface="Times New Roman" pitchFamily="18" charset="0"/>
              </a:defRPr>
            </a:lvl5pPr>
            <a:lvl6pPr marL="2514600" indent="-228600" eaLnBrk="0" fontAlgn="base" hangingPunct="0">
              <a:spcBef>
                <a:spcPct val="0"/>
              </a:spcBef>
              <a:spcAft>
                <a:spcPct val="0"/>
              </a:spcAft>
              <a:defRPr sz="2400">
                <a:solidFill>
                  <a:srgbClr val="FF0000"/>
                </a:solidFill>
                <a:latin typeface="Times New Roman" pitchFamily="18" charset="0"/>
              </a:defRPr>
            </a:lvl6pPr>
            <a:lvl7pPr marL="2971800" indent="-228600" eaLnBrk="0" fontAlgn="base" hangingPunct="0">
              <a:spcBef>
                <a:spcPct val="0"/>
              </a:spcBef>
              <a:spcAft>
                <a:spcPct val="0"/>
              </a:spcAft>
              <a:defRPr sz="2400">
                <a:solidFill>
                  <a:srgbClr val="FF0000"/>
                </a:solidFill>
                <a:latin typeface="Times New Roman" pitchFamily="18" charset="0"/>
              </a:defRPr>
            </a:lvl7pPr>
            <a:lvl8pPr marL="3429000" indent="-228600" eaLnBrk="0" fontAlgn="base" hangingPunct="0">
              <a:spcBef>
                <a:spcPct val="0"/>
              </a:spcBef>
              <a:spcAft>
                <a:spcPct val="0"/>
              </a:spcAft>
              <a:defRPr sz="2400">
                <a:solidFill>
                  <a:srgbClr val="FF0000"/>
                </a:solidFill>
                <a:latin typeface="Times New Roman" pitchFamily="18" charset="0"/>
              </a:defRPr>
            </a:lvl8pPr>
            <a:lvl9pPr marL="3886200" indent="-228600" eaLnBrk="0" fontAlgn="base" hangingPunct="0">
              <a:spcBef>
                <a:spcPct val="0"/>
              </a:spcBef>
              <a:spcAft>
                <a:spcPct val="0"/>
              </a:spcAft>
              <a:defRPr sz="2400">
                <a:solidFill>
                  <a:srgbClr val="FF0000"/>
                </a:solidFill>
                <a:latin typeface="Times New Roman" pitchFamily="18" charset="0"/>
              </a:defRPr>
            </a:lvl9pPr>
          </a:lstStyle>
          <a:p>
            <a:fld id="{1E7788ED-B43A-4737-9021-262B6DBA1EE3}" type="slidenum">
              <a:rPr lang="en-US" sz="1200" smtClean="0">
                <a:solidFill>
                  <a:schemeClr val="tx1"/>
                </a:solidFill>
              </a:rPr>
              <a:pPr/>
              <a:t>3</a:t>
            </a:fld>
            <a:endParaRPr lang="en-US" sz="1200" smtClean="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0000"/>
                </a:solidFill>
                <a:latin typeface="Times New Roman" pitchFamily="18" charset="0"/>
              </a:defRPr>
            </a:lvl1pPr>
            <a:lvl2pPr marL="742950" indent="-285750" eaLnBrk="0" hangingPunct="0">
              <a:defRPr sz="2400">
                <a:solidFill>
                  <a:srgbClr val="FF0000"/>
                </a:solidFill>
                <a:latin typeface="Times New Roman" pitchFamily="18" charset="0"/>
              </a:defRPr>
            </a:lvl2pPr>
            <a:lvl3pPr marL="1143000" indent="-228600" eaLnBrk="0" hangingPunct="0">
              <a:defRPr sz="2400">
                <a:solidFill>
                  <a:srgbClr val="FF0000"/>
                </a:solidFill>
                <a:latin typeface="Times New Roman" pitchFamily="18" charset="0"/>
              </a:defRPr>
            </a:lvl3pPr>
            <a:lvl4pPr marL="1600200" indent="-228600" eaLnBrk="0" hangingPunct="0">
              <a:defRPr sz="2400">
                <a:solidFill>
                  <a:srgbClr val="FF0000"/>
                </a:solidFill>
                <a:latin typeface="Times New Roman" pitchFamily="18" charset="0"/>
              </a:defRPr>
            </a:lvl4pPr>
            <a:lvl5pPr marL="2057400" indent="-228600" eaLnBrk="0" hangingPunct="0">
              <a:defRPr sz="2400">
                <a:solidFill>
                  <a:srgbClr val="FF0000"/>
                </a:solidFill>
                <a:latin typeface="Times New Roman" pitchFamily="18" charset="0"/>
              </a:defRPr>
            </a:lvl5pPr>
            <a:lvl6pPr marL="2514600" indent="-228600" eaLnBrk="0" fontAlgn="base" hangingPunct="0">
              <a:spcBef>
                <a:spcPct val="0"/>
              </a:spcBef>
              <a:spcAft>
                <a:spcPct val="0"/>
              </a:spcAft>
              <a:defRPr sz="2400">
                <a:solidFill>
                  <a:srgbClr val="FF0000"/>
                </a:solidFill>
                <a:latin typeface="Times New Roman" pitchFamily="18" charset="0"/>
              </a:defRPr>
            </a:lvl6pPr>
            <a:lvl7pPr marL="2971800" indent="-228600" eaLnBrk="0" fontAlgn="base" hangingPunct="0">
              <a:spcBef>
                <a:spcPct val="0"/>
              </a:spcBef>
              <a:spcAft>
                <a:spcPct val="0"/>
              </a:spcAft>
              <a:defRPr sz="2400">
                <a:solidFill>
                  <a:srgbClr val="FF0000"/>
                </a:solidFill>
                <a:latin typeface="Times New Roman" pitchFamily="18" charset="0"/>
              </a:defRPr>
            </a:lvl7pPr>
            <a:lvl8pPr marL="3429000" indent="-228600" eaLnBrk="0" fontAlgn="base" hangingPunct="0">
              <a:spcBef>
                <a:spcPct val="0"/>
              </a:spcBef>
              <a:spcAft>
                <a:spcPct val="0"/>
              </a:spcAft>
              <a:defRPr sz="2400">
                <a:solidFill>
                  <a:srgbClr val="FF0000"/>
                </a:solidFill>
                <a:latin typeface="Times New Roman" pitchFamily="18" charset="0"/>
              </a:defRPr>
            </a:lvl8pPr>
            <a:lvl9pPr marL="3886200" indent="-228600" eaLnBrk="0" fontAlgn="base" hangingPunct="0">
              <a:spcBef>
                <a:spcPct val="0"/>
              </a:spcBef>
              <a:spcAft>
                <a:spcPct val="0"/>
              </a:spcAft>
              <a:defRPr sz="2400">
                <a:solidFill>
                  <a:srgbClr val="FF0000"/>
                </a:solidFill>
                <a:latin typeface="Times New Roman" pitchFamily="18" charset="0"/>
              </a:defRPr>
            </a:lvl9pPr>
          </a:lstStyle>
          <a:p>
            <a:fld id="{DE338988-DFFD-4D7C-9DBE-2BC2F3849BB5}" type="slidenum">
              <a:rPr lang="en-US" sz="1200" smtClean="0">
                <a:solidFill>
                  <a:schemeClr val="tx1"/>
                </a:solidFill>
              </a:rPr>
              <a:pPr/>
              <a:t>4</a:t>
            </a:fld>
            <a:endParaRPr lang="en-US" sz="1200" smtClean="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6213E5-92B0-4414-B217-A62FD85D59E7}" type="slidenum">
              <a:rPr lang="en-US" smtClean="0"/>
              <a:t>18</a:t>
            </a:fld>
            <a:endParaRPr lang="en-US"/>
          </a:p>
        </p:txBody>
      </p:sp>
    </p:spTree>
    <p:extLst>
      <p:ext uri="{BB962C8B-B14F-4D97-AF65-F5344CB8AC3E}">
        <p14:creationId xmlns:p14="http://schemas.microsoft.com/office/powerpoint/2010/main" val="164791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6997" y="2130425"/>
            <a:ext cx="7431202" cy="1470025"/>
          </a:xfrm>
          <a:prstGeom prst="rect">
            <a:avLst/>
          </a:prstGeo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1026995" y="3886200"/>
            <a:ext cx="7431203"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B981EE-C3D8-694F-97FF-F68C7832F9E8}"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82314-900F-3548-907F-397C26204449}" type="slidenum">
              <a:rPr lang="en-US" smtClean="0"/>
              <a:t>‹#›</a:t>
            </a:fld>
            <a:endParaRPr lang="en-US"/>
          </a:p>
        </p:txBody>
      </p:sp>
    </p:spTree>
    <p:extLst>
      <p:ext uri="{BB962C8B-B14F-4D97-AF65-F5344CB8AC3E}">
        <p14:creationId xmlns:p14="http://schemas.microsoft.com/office/powerpoint/2010/main" val="349498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DCBE77D-341C-41FD-B033-975EB395275C}" type="datetimeFigureOut">
              <a:rPr lang="en-US"/>
              <a:pPr>
                <a:defRPr/>
              </a:pPr>
              <a:t>5/28/2013</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9553B73-8919-4ADD-BE24-E5BC477A14FE}" type="slidenum">
              <a:rPr lang="en-US"/>
              <a:pPr>
                <a:defRPr/>
              </a:pPr>
              <a:t>‹#›</a:t>
            </a:fld>
            <a:endParaRPr lang="en-US" dirty="0"/>
          </a:p>
        </p:txBody>
      </p:sp>
    </p:spTree>
    <p:extLst>
      <p:ext uri="{BB962C8B-B14F-4D97-AF65-F5344CB8AC3E}">
        <p14:creationId xmlns:p14="http://schemas.microsoft.com/office/powerpoint/2010/main" val="292201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3090" y="1763990"/>
            <a:ext cx="7425110" cy="43621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B981EE-C3D8-694F-97FF-F68C7832F9E8}"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82314-900F-3548-907F-397C26204449}" type="slidenum">
              <a:rPr lang="en-US" smtClean="0"/>
              <a:t>‹#›</a:t>
            </a:fld>
            <a:endParaRPr lang="en-US"/>
          </a:p>
        </p:txBody>
      </p:sp>
    </p:spTree>
    <p:extLst>
      <p:ext uri="{BB962C8B-B14F-4D97-AF65-F5344CB8AC3E}">
        <p14:creationId xmlns:p14="http://schemas.microsoft.com/office/powerpoint/2010/main" val="137949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B981EE-C3D8-694F-97FF-F68C7832F9E8}"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82314-900F-3548-907F-397C26204449}" type="slidenum">
              <a:rPr lang="en-US" smtClean="0"/>
              <a:t>‹#›</a:t>
            </a:fld>
            <a:endParaRPr lang="en-US"/>
          </a:p>
        </p:txBody>
      </p:sp>
    </p:spTree>
    <p:extLst>
      <p:ext uri="{BB962C8B-B14F-4D97-AF65-F5344CB8AC3E}">
        <p14:creationId xmlns:p14="http://schemas.microsoft.com/office/powerpoint/2010/main" val="60222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Georgia"/>
              </a:defRPr>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B981EE-C3D8-694F-97FF-F68C7832F9E8}" type="datetimeFigureOut">
              <a:rPr lang="en-US" smtClean="0"/>
              <a:t>5/28/2013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82314-900F-3548-907F-397C26204449}" type="slidenum">
              <a:rPr lang="en-US" smtClean="0"/>
              <a:t>‹#›</a:t>
            </a:fld>
            <a:endParaRPr lang="en-US"/>
          </a:p>
        </p:txBody>
      </p:sp>
    </p:spTree>
    <p:extLst>
      <p:ext uri="{BB962C8B-B14F-4D97-AF65-F5344CB8AC3E}">
        <p14:creationId xmlns:p14="http://schemas.microsoft.com/office/powerpoint/2010/main" val="320347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10233F"/>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lumMod val="65000"/>
                  </a:schemeClr>
                </a:solidFill>
              </a:defRPr>
            </a:lvl1pPr>
          </a:lstStyle>
          <a:p>
            <a:fld id="{14B981EE-C3D8-694F-97FF-F68C7832F9E8}" type="datetimeFigureOut">
              <a:rPr lang="en-US" smtClean="0"/>
              <a:pPr/>
              <a:t>5/28/2013</a:t>
            </a:fld>
            <a:endParaRPr lang="en-US" dirty="0"/>
          </a:p>
        </p:txBody>
      </p:sp>
      <p:sp>
        <p:nvSpPr>
          <p:cNvPr id="4" name="Footer Placeholder 3"/>
          <p:cNvSpPr>
            <a:spLocks noGrp="1"/>
          </p:cNvSpPr>
          <p:nvPr>
            <p:ph type="ftr" sz="quarter" idx="11"/>
          </p:nvPr>
        </p:nvSpPr>
        <p:spPr/>
        <p:txBody>
          <a:bodyPr/>
          <a:lstStyle>
            <a:lvl1pPr>
              <a:defRPr>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0282314-900F-3548-907F-397C26204449}" type="slidenum">
              <a:rPr lang="en-US" smtClean="0"/>
              <a:t>‹#›</a:t>
            </a:fld>
            <a:endParaRPr lang="en-US" dirty="0"/>
          </a:p>
        </p:txBody>
      </p:sp>
    </p:spTree>
    <p:extLst>
      <p:ext uri="{BB962C8B-B14F-4D97-AF65-F5344CB8AC3E}">
        <p14:creationId xmlns:p14="http://schemas.microsoft.com/office/powerpoint/2010/main" val="164645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110"/>
            <a:ext cx="3008313" cy="737344"/>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53288" y="1709110"/>
            <a:ext cx="4821400" cy="4417053"/>
          </a:xfrm>
        </p:spPr>
        <p:txBody>
          <a:bodyPr/>
          <a:lstStyle>
            <a:lvl1pPr>
              <a:defRPr sz="3200"/>
            </a:lvl1pPr>
            <a:lvl2pPr>
              <a:defRPr sz="2800">
                <a:solidFill>
                  <a:schemeClr val="bg1">
                    <a:lumMod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63666"/>
            <a:ext cx="3008313" cy="3562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82314-900F-3548-907F-397C26204449}" type="slidenum">
              <a:rPr lang="en-US" smtClean="0"/>
              <a:t>‹#›</a:t>
            </a:fld>
            <a:endParaRPr lang="en-US"/>
          </a:p>
        </p:txBody>
      </p:sp>
    </p:spTree>
    <p:extLst>
      <p:ext uri="{BB962C8B-B14F-4D97-AF65-F5344CB8AC3E}">
        <p14:creationId xmlns:p14="http://schemas.microsoft.com/office/powerpoint/2010/main" val="141795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34837" y="1615030"/>
            <a:ext cx="7416332" cy="39434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34837" y="5762366"/>
            <a:ext cx="7416332" cy="409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82314-900F-3548-907F-397C26204449}" type="slidenum">
              <a:rPr lang="en-US" smtClean="0"/>
              <a:t>‹#›</a:t>
            </a:fld>
            <a:endParaRPr lang="en-US"/>
          </a:p>
        </p:txBody>
      </p:sp>
    </p:spTree>
    <p:extLst>
      <p:ext uri="{BB962C8B-B14F-4D97-AF65-F5344CB8AC3E}">
        <p14:creationId xmlns:p14="http://schemas.microsoft.com/office/powerpoint/2010/main" val="125011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rgbClr val="10233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34837" y="1615030"/>
            <a:ext cx="7416332" cy="3943497"/>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34837" y="5762366"/>
            <a:ext cx="7416332" cy="40983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t>5/28/2013</a:t>
            </a:fld>
            <a:endParaRPr lang="en-US" dirty="0"/>
          </a:p>
        </p:txBody>
      </p:sp>
      <p:sp>
        <p:nvSpPr>
          <p:cNvPr id="6" name="Footer Placeholder 5"/>
          <p:cNvSpPr>
            <a:spLocks noGrp="1"/>
          </p:cNvSpPr>
          <p:nvPr>
            <p:ph type="ftr" sz="quarter" idx="11"/>
          </p:nvPr>
        </p:nvSpPr>
        <p:spPr/>
        <p:txBody>
          <a:bodyPr/>
          <a:lstStyle>
            <a:lvl1pPr>
              <a:defRPr>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40282314-900F-3548-907F-397C26204449}" type="slidenum">
              <a:rPr lang="en-US" smtClean="0"/>
              <a:pPr/>
              <a:t>‹#›</a:t>
            </a:fld>
            <a:endParaRPr lang="en-US" dirty="0"/>
          </a:p>
        </p:txBody>
      </p:sp>
    </p:spTree>
    <p:extLst>
      <p:ext uri="{BB962C8B-B14F-4D97-AF65-F5344CB8AC3E}">
        <p14:creationId xmlns:p14="http://schemas.microsoft.com/office/powerpoint/2010/main" val="117405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2FC56E0-9DEB-4B1E-983B-60A838FA3BDF}" type="datetimeFigureOut">
              <a:rPr lang="en-US"/>
              <a:pPr>
                <a:defRPr/>
              </a:pPr>
              <a:t>5/28/2013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330988-F8DF-45F1-9C8F-AB1CD7AB8CBF}" type="slidenum">
              <a:rPr lang="en-US"/>
              <a:pPr>
                <a:defRPr/>
              </a:pPr>
              <a:t>‹#›</a:t>
            </a:fld>
            <a:endParaRPr lang="en-US" dirty="0"/>
          </a:p>
        </p:txBody>
      </p:sp>
    </p:spTree>
    <p:extLst>
      <p:ext uri="{BB962C8B-B14F-4D97-AF65-F5344CB8AC3E}">
        <p14:creationId xmlns:p14="http://schemas.microsoft.com/office/powerpoint/2010/main" val="70124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33090" y="1763990"/>
            <a:ext cx="7425110" cy="43621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981EE-C3D8-694F-97FF-F68C7832F9E8}" type="datetimeFigureOut">
              <a:rPr lang="en-US" smtClean="0"/>
              <a:t>5/28/2013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82314-900F-3548-907F-397C26204449}" type="slidenum">
              <a:rPr lang="en-US" smtClean="0"/>
              <a:t>‹#›</a:t>
            </a:fld>
            <a:endParaRPr lang="en-US"/>
          </a:p>
        </p:txBody>
      </p:sp>
      <p:sp>
        <p:nvSpPr>
          <p:cNvPr id="7" name="Round Same Side Corner Rectangle 6"/>
          <p:cNvSpPr/>
          <p:nvPr/>
        </p:nvSpPr>
        <p:spPr>
          <a:xfrm rot="5400000">
            <a:off x="3877107" y="-3490126"/>
            <a:ext cx="1051276" cy="8805488"/>
          </a:xfrm>
          <a:prstGeom prst="round2SameRect">
            <a:avLst/>
          </a:prstGeom>
          <a:gradFill>
            <a:gsLst>
              <a:gs pos="0">
                <a:schemeClr val="tx1">
                  <a:lumMod val="50000"/>
                  <a:lumOff val="50000"/>
                </a:schemeClr>
              </a:gs>
              <a:gs pos="100000">
                <a:schemeClr val="bg1">
                  <a:lumMod val="85000"/>
                </a:schemeClr>
              </a:gs>
            </a:gsLst>
          </a:gradFill>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 name="Picture 9" descr="Master_ANS_Icon_4C.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54646" y="660814"/>
            <a:ext cx="1403554" cy="518050"/>
          </a:xfrm>
          <a:prstGeom prst="rect">
            <a:avLst/>
          </a:prstGeom>
        </p:spPr>
      </p:pic>
    </p:spTree>
    <p:extLst>
      <p:ext uri="{BB962C8B-B14F-4D97-AF65-F5344CB8AC3E}">
        <p14:creationId xmlns:p14="http://schemas.microsoft.com/office/powerpoint/2010/main" val="369974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1477818"/>
            <a:ext cx="7772400" cy="2514600"/>
          </a:xfrm>
        </p:spPr>
        <p:txBody>
          <a:bodyPr/>
          <a:lstStyle/>
          <a:p>
            <a:pPr eaLnBrk="1" hangingPunct="1"/>
            <a:r>
              <a:rPr lang="en-US" b="1" dirty="0" smtClean="0">
                <a:solidFill>
                  <a:schemeClr val="tx1"/>
                </a:solidFill>
                <a:latin typeface="Arial" charset="0"/>
                <a:cs typeface="Arial" charset="0"/>
              </a:rPr>
              <a:t>American Nuclear Society</a:t>
            </a:r>
            <a:br>
              <a:rPr lang="en-US" b="1" dirty="0" smtClean="0">
                <a:solidFill>
                  <a:schemeClr val="tx1"/>
                </a:solidFill>
                <a:latin typeface="Arial" charset="0"/>
                <a:cs typeface="Arial" charset="0"/>
              </a:rPr>
            </a:br>
            <a:r>
              <a:rPr lang="en-US" b="1" dirty="0" smtClean="0">
                <a:solidFill>
                  <a:schemeClr val="tx1"/>
                </a:solidFill>
                <a:latin typeface="Arial" charset="0"/>
                <a:cs typeface="Arial" charset="0"/>
              </a:rPr>
              <a:t>Isotopes and Radiation Division (IRD)</a:t>
            </a:r>
          </a:p>
        </p:txBody>
      </p:sp>
      <p:sp>
        <p:nvSpPr>
          <p:cNvPr id="5123" name="Rectangle 3"/>
          <p:cNvSpPr>
            <a:spLocks noGrp="1" noChangeArrowheads="1"/>
          </p:cNvSpPr>
          <p:nvPr>
            <p:ph type="subTitle" idx="1"/>
          </p:nvPr>
        </p:nvSpPr>
        <p:spPr>
          <a:xfrm>
            <a:off x="609600" y="3872345"/>
            <a:ext cx="7848600" cy="2586182"/>
          </a:xfrm>
        </p:spPr>
        <p:txBody>
          <a:bodyPr>
            <a:normAutofit/>
          </a:bodyPr>
          <a:lstStyle/>
          <a:p>
            <a:r>
              <a:rPr lang="en-US" sz="2800" dirty="0" smtClean="0">
                <a:solidFill>
                  <a:schemeClr val="tx1"/>
                </a:solidFill>
                <a:latin typeface="Arial" charset="0"/>
                <a:cs typeface="Arial" charset="0"/>
              </a:rPr>
              <a:t>Presentation to the</a:t>
            </a:r>
          </a:p>
          <a:p>
            <a:r>
              <a:rPr lang="en-US" sz="2800" dirty="0" smtClean="0">
                <a:solidFill>
                  <a:schemeClr val="tx1"/>
                </a:solidFill>
                <a:latin typeface="Arial" charset="0"/>
                <a:cs typeface="Arial" charset="0"/>
              </a:rPr>
              <a:t>ANS Board of Directors</a:t>
            </a:r>
          </a:p>
          <a:p>
            <a:r>
              <a:rPr lang="en-US" sz="2800" dirty="0" smtClean="0">
                <a:solidFill>
                  <a:schemeClr val="tx1"/>
                </a:solidFill>
                <a:latin typeface="Arial" charset="0"/>
                <a:cs typeface="Arial" charset="0"/>
              </a:rPr>
              <a:t>Ned </a:t>
            </a:r>
            <a:r>
              <a:rPr lang="en-US" sz="2800" dirty="0" err="1" smtClean="0">
                <a:solidFill>
                  <a:schemeClr val="tx1"/>
                </a:solidFill>
                <a:latin typeface="Arial" charset="0"/>
                <a:cs typeface="Arial" charset="0"/>
              </a:rPr>
              <a:t>Wogman</a:t>
            </a:r>
            <a:r>
              <a:rPr lang="en-US" sz="2800" dirty="0" smtClean="0">
                <a:solidFill>
                  <a:schemeClr val="tx1"/>
                </a:solidFill>
                <a:latin typeface="Arial" charset="0"/>
                <a:cs typeface="Arial" charset="0"/>
              </a:rPr>
              <a:t>; Acting Chair</a:t>
            </a:r>
          </a:p>
          <a:p>
            <a:r>
              <a:rPr lang="en-US" sz="2800" dirty="0" smtClean="0">
                <a:solidFill>
                  <a:schemeClr val="tx1"/>
                </a:solidFill>
                <a:latin typeface="Arial" charset="0"/>
                <a:cs typeface="Arial" charset="0"/>
              </a:rPr>
              <a:t>John Metzger Chair - deceased</a:t>
            </a:r>
          </a:p>
          <a:p>
            <a:r>
              <a:rPr lang="en-US" sz="2800" dirty="0" smtClean="0">
                <a:solidFill>
                  <a:schemeClr val="tx1"/>
                </a:solidFill>
                <a:latin typeface="Arial" charset="0"/>
                <a:cs typeface="Arial" charset="0"/>
              </a:rPr>
              <a:t>June 2013 - Atlanta, Georgia</a:t>
            </a:r>
          </a:p>
        </p:txBody>
      </p:sp>
    </p:spTree>
    <p:extLst>
      <p:ext uri="{BB962C8B-B14F-4D97-AF65-F5344CB8AC3E}">
        <p14:creationId xmlns:p14="http://schemas.microsoft.com/office/powerpoint/2010/main" val="2455419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latin typeface="Arial" charset="0"/>
                <a:cs typeface="Arial" charset="0"/>
              </a:rPr>
              <a:t>IRD Finances</a:t>
            </a:r>
          </a:p>
        </p:txBody>
      </p:sp>
      <p:graphicFrame>
        <p:nvGraphicFramePr>
          <p:cNvPr id="14339" name="Content Placeholder 3"/>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2057" r:id="rId3" imgW="8327858" imgH="4627265" progId="Excel.Chart.8">
                  <p:embed/>
                </p:oleObj>
              </mc:Choice>
              <mc:Fallback>
                <p:oleObj r:id="rId3" imgW="8327858" imgH="462726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0" name="TextBox 3"/>
          <p:cNvSpPr txBox="1">
            <a:spLocks noChangeArrowheads="1"/>
          </p:cNvSpPr>
          <p:nvPr/>
        </p:nvSpPr>
        <p:spPr bwMode="auto">
          <a:xfrm>
            <a:off x="5334000" y="5181600"/>
            <a:ext cx="3200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0000"/>
                </a:solidFill>
                <a:latin typeface="Times New Roman" pitchFamily="18" charset="0"/>
              </a:defRPr>
            </a:lvl1pPr>
            <a:lvl2pPr marL="742950" indent="-285750" eaLnBrk="0" hangingPunct="0">
              <a:defRPr sz="2400">
                <a:solidFill>
                  <a:srgbClr val="FF0000"/>
                </a:solidFill>
                <a:latin typeface="Times New Roman" pitchFamily="18" charset="0"/>
              </a:defRPr>
            </a:lvl2pPr>
            <a:lvl3pPr marL="1143000" indent="-228600" eaLnBrk="0" hangingPunct="0">
              <a:defRPr sz="2400">
                <a:solidFill>
                  <a:srgbClr val="FF0000"/>
                </a:solidFill>
                <a:latin typeface="Times New Roman" pitchFamily="18" charset="0"/>
              </a:defRPr>
            </a:lvl3pPr>
            <a:lvl4pPr marL="1600200" indent="-228600" eaLnBrk="0" hangingPunct="0">
              <a:defRPr sz="2400">
                <a:solidFill>
                  <a:srgbClr val="FF0000"/>
                </a:solidFill>
                <a:latin typeface="Times New Roman" pitchFamily="18" charset="0"/>
              </a:defRPr>
            </a:lvl4pPr>
            <a:lvl5pPr marL="2057400" indent="-228600" eaLnBrk="0" hangingPunct="0">
              <a:defRPr sz="2400">
                <a:solidFill>
                  <a:srgbClr val="FF0000"/>
                </a:solidFill>
                <a:latin typeface="Times New Roman" pitchFamily="18" charset="0"/>
              </a:defRPr>
            </a:lvl5pPr>
            <a:lvl6pPr marL="2514600" indent="-228600" eaLnBrk="0" fontAlgn="base" hangingPunct="0">
              <a:spcBef>
                <a:spcPct val="0"/>
              </a:spcBef>
              <a:spcAft>
                <a:spcPct val="0"/>
              </a:spcAft>
              <a:defRPr sz="2400">
                <a:solidFill>
                  <a:srgbClr val="FF0000"/>
                </a:solidFill>
                <a:latin typeface="Times New Roman" pitchFamily="18" charset="0"/>
              </a:defRPr>
            </a:lvl6pPr>
            <a:lvl7pPr marL="2971800" indent="-228600" eaLnBrk="0" fontAlgn="base" hangingPunct="0">
              <a:spcBef>
                <a:spcPct val="0"/>
              </a:spcBef>
              <a:spcAft>
                <a:spcPct val="0"/>
              </a:spcAft>
              <a:defRPr sz="2400">
                <a:solidFill>
                  <a:srgbClr val="FF0000"/>
                </a:solidFill>
                <a:latin typeface="Times New Roman" pitchFamily="18" charset="0"/>
              </a:defRPr>
            </a:lvl7pPr>
            <a:lvl8pPr marL="3429000" indent="-228600" eaLnBrk="0" fontAlgn="base" hangingPunct="0">
              <a:spcBef>
                <a:spcPct val="0"/>
              </a:spcBef>
              <a:spcAft>
                <a:spcPct val="0"/>
              </a:spcAft>
              <a:defRPr sz="2400">
                <a:solidFill>
                  <a:srgbClr val="FF0000"/>
                </a:solidFill>
                <a:latin typeface="Times New Roman" pitchFamily="18" charset="0"/>
              </a:defRPr>
            </a:lvl8pPr>
            <a:lvl9pPr marL="3886200" indent="-228600" eaLnBrk="0" fontAlgn="base" hangingPunct="0">
              <a:spcBef>
                <a:spcPct val="0"/>
              </a:spcBef>
              <a:spcAft>
                <a:spcPct val="0"/>
              </a:spcAft>
              <a:defRPr sz="2400">
                <a:solidFill>
                  <a:srgbClr val="FF0000"/>
                </a:solidFill>
                <a:latin typeface="Times New Roman" pitchFamily="18" charset="0"/>
              </a:defRPr>
            </a:lvl9pPr>
          </a:lstStyle>
          <a:p>
            <a:pPr eaLnBrk="1" hangingPunct="1"/>
            <a:r>
              <a:rPr lang="en-US" sz="1600">
                <a:latin typeface="Arial" charset="0"/>
                <a:cs typeface="Arial" charset="0"/>
              </a:rPr>
              <a:t>See Conferences/Topicals/Awards VG for details on  Class I, II, III, IV meetings; detail on National meetings, and Professional Development/Workshops</a:t>
            </a:r>
          </a:p>
        </p:txBody>
      </p:sp>
    </p:spTree>
    <p:extLst>
      <p:ext uri="{BB962C8B-B14F-4D97-AF65-F5344CB8AC3E}">
        <p14:creationId xmlns:p14="http://schemas.microsoft.com/office/powerpoint/2010/main" val="219894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40145" y="544945"/>
            <a:ext cx="6779491" cy="812800"/>
          </a:xfrm>
        </p:spPr>
        <p:txBody>
          <a:bodyPr/>
          <a:lstStyle/>
          <a:p>
            <a:pPr eaLnBrk="1" hangingPunct="1"/>
            <a:r>
              <a:rPr lang="en-US" dirty="0" smtClean="0">
                <a:latin typeface="Arial" charset="0"/>
                <a:cs typeface="Arial" charset="0"/>
              </a:rPr>
              <a:t>IRD Finances - continued</a:t>
            </a:r>
          </a:p>
        </p:txBody>
      </p:sp>
      <p:graphicFrame>
        <p:nvGraphicFramePr>
          <p:cNvPr id="15363" name="Content Placeholder 3"/>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3081" r:id="rId3" imgW="8327858" imgH="4627265" progId="Excel.Chart.8">
                  <p:embed/>
                </p:oleObj>
              </mc:Choice>
              <mc:Fallback>
                <p:oleObj r:id="rId3" imgW="8327858" imgH="462726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4" name="TextBox 4"/>
          <p:cNvSpPr txBox="1">
            <a:spLocks noChangeArrowheads="1"/>
          </p:cNvSpPr>
          <p:nvPr/>
        </p:nvSpPr>
        <p:spPr bwMode="auto">
          <a:xfrm>
            <a:off x="304800" y="1752600"/>
            <a:ext cx="1828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0000"/>
                </a:solidFill>
                <a:latin typeface="Times New Roman" pitchFamily="18" charset="0"/>
              </a:defRPr>
            </a:lvl1pPr>
            <a:lvl2pPr marL="742950" indent="-285750" eaLnBrk="0" hangingPunct="0">
              <a:defRPr sz="2400">
                <a:solidFill>
                  <a:srgbClr val="FF0000"/>
                </a:solidFill>
                <a:latin typeface="Times New Roman" pitchFamily="18" charset="0"/>
              </a:defRPr>
            </a:lvl2pPr>
            <a:lvl3pPr marL="1143000" indent="-228600" eaLnBrk="0" hangingPunct="0">
              <a:defRPr sz="2400">
                <a:solidFill>
                  <a:srgbClr val="FF0000"/>
                </a:solidFill>
                <a:latin typeface="Times New Roman" pitchFamily="18" charset="0"/>
              </a:defRPr>
            </a:lvl3pPr>
            <a:lvl4pPr marL="1600200" indent="-228600" eaLnBrk="0" hangingPunct="0">
              <a:defRPr sz="2400">
                <a:solidFill>
                  <a:srgbClr val="FF0000"/>
                </a:solidFill>
                <a:latin typeface="Times New Roman" pitchFamily="18" charset="0"/>
              </a:defRPr>
            </a:lvl4pPr>
            <a:lvl5pPr marL="2057400" indent="-228600" eaLnBrk="0" hangingPunct="0">
              <a:defRPr sz="2400">
                <a:solidFill>
                  <a:srgbClr val="FF0000"/>
                </a:solidFill>
                <a:latin typeface="Times New Roman" pitchFamily="18" charset="0"/>
              </a:defRPr>
            </a:lvl5pPr>
            <a:lvl6pPr marL="2514600" indent="-228600" eaLnBrk="0" fontAlgn="base" hangingPunct="0">
              <a:spcBef>
                <a:spcPct val="0"/>
              </a:spcBef>
              <a:spcAft>
                <a:spcPct val="0"/>
              </a:spcAft>
              <a:defRPr sz="2400">
                <a:solidFill>
                  <a:srgbClr val="FF0000"/>
                </a:solidFill>
                <a:latin typeface="Times New Roman" pitchFamily="18" charset="0"/>
              </a:defRPr>
            </a:lvl6pPr>
            <a:lvl7pPr marL="2971800" indent="-228600" eaLnBrk="0" fontAlgn="base" hangingPunct="0">
              <a:spcBef>
                <a:spcPct val="0"/>
              </a:spcBef>
              <a:spcAft>
                <a:spcPct val="0"/>
              </a:spcAft>
              <a:defRPr sz="2400">
                <a:solidFill>
                  <a:srgbClr val="FF0000"/>
                </a:solidFill>
                <a:latin typeface="Times New Roman" pitchFamily="18" charset="0"/>
              </a:defRPr>
            </a:lvl7pPr>
            <a:lvl8pPr marL="3429000" indent="-228600" eaLnBrk="0" fontAlgn="base" hangingPunct="0">
              <a:spcBef>
                <a:spcPct val="0"/>
              </a:spcBef>
              <a:spcAft>
                <a:spcPct val="0"/>
              </a:spcAft>
              <a:defRPr sz="2400">
                <a:solidFill>
                  <a:srgbClr val="FF0000"/>
                </a:solidFill>
                <a:latin typeface="Times New Roman" pitchFamily="18" charset="0"/>
              </a:defRPr>
            </a:lvl8pPr>
            <a:lvl9pPr marL="3886200" indent="-228600" eaLnBrk="0" fontAlgn="base" hangingPunct="0">
              <a:spcBef>
                <a:spcPct val="0"/>
              </a:spcBef>
              <a:spcAft>
                <a:spcPct val="0"/>
              </a:spcAft>
              <a:defRPr sz="2400">
                <a:solidFill>
                  <a:srgbClr val="FF0000"/>
                </a:solidFill>
                <a:latin typeface="Times New Roman" pitchFamily="18" charset="0"/>
              </a:defRPr>
            </a:lvl9pPr>
          </a:lstStyle>
          <a:p>
            <a:pPr eaLnBrk="1" hangingPunct="1"/>
            <a:r>
              <a:rPr lang="en-US" sz="1600">
                <a:latin typeface="Arial" charset="0"/>
                <a:cs typeface="Arial" charset="0"/>
              </a:rPr>
              <a:t>IRD Award and Vogt Award are endowed.  Honors/Awards given at Topicals/National Meetings in IRD Sessions.  Student support given to Topicals and Student Conferences.  Website is up with new data being entered.</a:t>
            </a:r>
          </a:p>
        </p:txBody>
      </p:sp>
    </p:spTree>
    <p:extLst>
      <p:ext uri="{BB962C8B-B14F-4D97-AF65-F5344CB8AC3E}">
        <p14:creationId xmlns:p14="http://schemas.microsoft.com/office/powerpoint/2010/main" val="323773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6254" y="508000"/>
            <a:ext cx="6862619" cy="720436"/>
          </a:xfrm>
        </p:spPr>
        <p:txBody>
          <a:bodyPr/>
          <a:lstStyle/>
          <a:p>
            <a:r>
              <a:rPr lang="en-US" sz="4000" dirty="0" smtClean="0">
                <a:solidFill>
                  <a:schemeClr val="tx1"/>
                </a:solidFill>
                <a:latin typeface="Arial" charset="0"/>
                <a:cs typeface="Arial" charset="0"/>
              </a:rPr>
              <a:t>IRD Contributions to Society</a:t>
            </a:r>
          </a:p>
        </p:txBody>
      </p:sp>
      <p:sp>
        <p:nvSpPr>
          <p:cNvPr id="11267" name="Content Placeholder 2"/>
          <p:cNvSpPr>
            <a:spLocks noGrp="1"/>
          </p:cNvSpPr>
          <p:nvPr>
            <p:ph idx="1"/>
          </p:nvPr>
        </p:nvSpPr>
        <p:spPr>
          <a:xfrm>
            <a:off x="685800" y="2057400"/>
            <a:ext cx="7772400" cy="4114800"/>
          </a:xfrm>
        </p:spPr>
        <p:txBody>
          <a:bodyPr>
            <a:normAutofit lnSpcReduction="10000"/>
          </a:bodyPr>
          <a:lstStyle/>
          <a:p>
            <a:pPr>
              <a:defRPr/>
            </a:pPr>
            <a:r>
              <a:rPr lang="en-US" sz="2000" dirty="0" smtClean="0">
                <a:solidFill>
                  <a:schemeClr val="tx1"/>
                </a:solidFill>
                <a:latin typeface="Arial" pitchFamily="34" charset="0"/>
                <a:cs typeface="Arial" pitchFamily="34" charset="0"/>
              </a:rPr>
              <a:t>Standards</a:t>
            </a:r>
          </a:p>
          <a:p>
            <a:pPr lvl="1">
              <a:defRPr/>
            </a:pPr>
            <a:r>
              <a:rPr lang="en-US" sz="2000" dirty="0" smtClean="0">
                <a:solidFill>
                  <a:schemeClr val="tx1"/>
                </a:solidFill>
                <a:latin typeface="Arial" pitchFamily="34" charset="0"/>
                <a:cs typeface="Arial" pitchFamily="34" charset="0"/>
              </a:rPr>
              <a:t>Work on Radiation Standards, Standards discussed/pursued by IRD are typically those produced by NIST(NBS), the IAEA, and Euratom; our members often make measurements that confirm/modify these standards  per NIST protocols.</a:t>
            </a:r>
          </a:p>
          <a:p>
            <a:pPr>
              <a:defRPr/>
            </a:pPr>
            <a:r>
              <a:rPr lang="en-US" sz="2000" dirty="0" smtClean="0">
                <a:solidFill>
                  <a:schemeClr val="tx1"/>
                </a:solidFill>
                <a:latin typeface="Arial" pitchFamily="34" charset="0"/>
                <a:cs typeface="Arial" pitchFamily="34" charset="0"/>
              </a:rPr>
              <a:t>Position Statements</a:t>
            </a:r>
          </a:p>
          <a:p>
            <a:pPr lvl="1">
              <a:defRPr/>
            </a:pPr>
            <a:r>
              <a:rPr lang="en-US" sz="2000" dirty="0" smtClean="0">
                <a:solidFill>
                  <a:schemeClr val="tx1"/>
                </a:solidFill>
                <a:latin typeface="Arial" pitchFamily="34" charset="0"/>
                <a:cs typeface="Arial" pitchFamily="34" charset="0"/>
              </a:rPr>
              <a:t>IRD has supported ANS Position Statements via review and comment – none specific to creation by IRD recently.</a:t>
            </a:r>
          </a:p>
          <a:p>
            <a:pPr>
              <a:defRPr/>
            </a:pPr>
            <a:r>
              <a:rPr lang="en-US" sz="2000" dirty="0" smtClean="0">
                <a:solidFill>
                  <a:schemeClr val="tx1"/>
                </a:solidFill>
                <a:latin typeface="Arial" pitchFamily="34" charset="0"/>
                <a:cs typeface="Arial" pitchFamily="34" charset="0"/>
              </a:rPr>
              <a:t>Affiliations with other technical organizations</a:t>
            </a:r>
          </a:p>
          <a:p>
            <a:pPr lvl="1">
              <a:defRPr/>
            </a:pPr>
            <a:r>
              <a:rPr lang="en-US" sz="2000" dirty="0" smtClean="0">
                <a:solidFill>
                  <a:schemeClr val="tx1"/>
                </a:solidFill>
                <a:latin typeface="Arial" pitchFamily="34" charset="0"/>
                <a:cs typeface="Arial" pitchFamily="34" charset="0"/>
              </a:rPr>
              <a:t>Work with INMM/IAEA/Euratom/ESARDA in pursuit of joint meetings.</a:t>
            </a:r>
          </a:p>
          <a:p>
            <a:pPr marL="400050">
              <a:defRPr/>
            </a:pPr>
            <a:r>
              <a:rPr lang="en-US" sz="2000" dirty="0" smtClean="0">
                <a:solidFill>
                  <a:schemeClr val="tx1"/>
                </a:solidFill>
                <a:latin typeface="Arial" pitchFamily="34" charset="0"/>
                <a:cs typeface="Arial" pitchFamily="34" charset="0"/>
              </a:rPr>
              <a:t>See Conferences/Topicals/Awards VG for additional data.</a:t>
            </a:r>
          </a:p>
          <a:p>
            <a:pPr lvl="1">
              <a:defRPr/>
            </a:pPr>
            <a:endParaRPr lang="en-US" sz="1400" dirty="0">
              <a:solidFill>
                <a:schemeClr val="tx1"/>
              </a:solidFill>
            </a:endParaRPr>
          </a:p>
          <a:p>
            <a:pPr lvl="1">
              <a:defRPr/>
            </a:pPr>
            <a:endParaRPr lang="en-US" sz="1400" dirty="0" smtClean="0">
              <a:solidFill>
                <a:schemeClr val="tx1"/>
              </a:solidFill>
            </a:endParaRPr>
          </a:p>
        </p:txBody>
      </p:sp>
    </p:spTree>
    <p:extLst>
      <p:ext uri="{BB962C8B-B14F-4D97-AF65-F5344CB8AC3E}">
        <p14:creationId xmlns:p14="http://schemas.microsoft.com/office/powerpoint/2010/main" val="520628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517237"/>
            <a:ext cx="7056582" cy="775854"/>
          </a:xfrm>
        </p:spPr>
        <p:txBody>
          <a:bodyPr/>
          <a:lstStyle/>
          <a:p>
            <a:pPr>
              <a:tabLst>
                <a:tab pos="2347913" algn="l"/>
              </a:tabLst>
            </a:pPr>
            <a:r>
              <a:rPr lang="en-US" sz="3800" b="1" dirty="0" smtClean="0">
                <a:latin typeface="Arial" charset="0"/>
                <a:cs typeface="Arial" charset="0"/>
              </a:rPr>
              <a:t>Conferences/</a:t>
            </a:r>
            <a:r>
              <a:rPr lang="en-US" sz="3800" b="1" dirty="0" err="1" smtClean="0">
                <a:latin typeface="Arial" charset="0"/>
                <a:cs typeface="Arial" charset="0"/>
              </a:rPr>
              <a:t>Topicals</a:t>
            </a:r>
            <a:r>
              <a:rPr lang="en-US" sz="3800" b="1" dirty="0" smtClean="0">
                <a:latin typeface="Arial" charset="0"/>
                <a:cs typeface="Arial" charset="0"/>
              </a:rPr>
              <a:t>/Awards</a:t>
            </a:r>
          </a:p>
        </p:txBody>
      </p:sp>
      <p:sp>
        <p:nvSpPr>
          <p:cNvPr id="3" name="Content Placeholder 2"/>
          <p:cNvSpPr>
            <a:spLocks noGrp="1"/>
          </p:cNvSpPr>
          <p:nvPr>
            <p:ph idx="1"/>
          </p:nvPr>
        </p:nvSpPr>
        <p:spPr>
          <a:xfrm>
            <a:off x="217055" y="1457038"/>
            <a:ext cx="8382000" cy="4962235"/>
          </a:xfrm>
        </p:spPr>
        <p:txBody>
          <a:bodyPr>
            <a:noAutofit/>
          </a:bodyPr>
          <a:lstStyle/>
          <a:p>
            <a:pPr marL="0" indent="0">
              <a:buFontTx/>
              <a:buNone/>
              <a:defRPr/>
            </a:pPr>
            <a:r>
              <a:rPr lang="en-US" sz="1500" dirty="0" smtClean="0">
                <a:solidFill>
                  <a:schemeClr val="tx1"/>
                </a:solidFill>
                <a:latin typeface="Arial" pitchFamily="34" charset="0"/>
                <a:cs typeface="Arial" pitchFamily="34" charset="0"/>
              </a:rPr>
              <a:t>9</a:t>
            </a:r>
            <a:r>
              <a:rPr lang="en-US" sz="1500" baseline="30000" dirty="0" smtClean="0">
                <a:solidFill>
                  <a:schemeClr val="tx1"/>
                </a:solidFill>
                <a:latin typeface="Arial" pitchFamily="34" charset="0"/>
                <a:cs typeface="Arial" pitchFamily="34" charset="0"/>
              </a:rPr>
              <a:t>th</a:t>
            </a:r>
            <a:r>
              <a:rPr lang="en-US" sz="1500" dirty="0" smtClean="0">
                <a:solidFill>
                  <a:schemeClr val="tx1"/>
                </a:solidFill>
                <a:latin typeface="Arial" pitchFamily="34" charset="0"/>
                <a:cs typeface="Arial" pitchFamily="34" charset="0"/>
              </a:rPr>
              <a:t> International Conference on the Methods and Applications of Radioanalytical Chemistry (MARC-IX) 3/2012 (Class I)</a:t>
            </a:r>
          </a:p>
          <a:p>
            <a:pPr marL="0" indent="0">
              <a:buFontTx/>
              <a:buNone/>
              <a:defRPr/>
            </a:pPr>
            <a:r>
              <a:rPr lang="en-US" sz="1500" dirty="0" smtClean="0">
                <a:solidFill>
                  <a:schemeClr val="tx1"/>
                </a:solidFill>
                <a:latin typeface="Arial" pitchFamily="34" charset="0"/>
                <a:cs typeface="Arial" pitchFamily="34" charset="0"/>
              </a:rPr>
              <a:t>9</a:t>
            </a:r>
            <a:r>
              <a:rPr lang="en-US" sz="1500" baseline="30000" dirty="0" smtClean="0">
                <a:solidFill>
                  <a:schemeClr val="tx1"/>
                </a:solidFill>
                <a:latin typeface="Arial" pitchFamily="34" charset="0"/>
                <a:cs typeface="Arial" pitchFamily="34" charset="0"/>
              </a:rPr>
              <a:t>th</a:t>
            </a:r>
            <a:r>
              <a:rPr lang="en-US" sz="1500" dirty="0" smtClean="0">
                <a:solidFill>
                  <a:schemeClr val="tx1"/>
                </a:solidFill>
                <a:latin typeface="Arial" pitchFamily="34" charset="0"/>
                <a:cs typeface="Arial" pitchFamily="34" charset="0"/>
              </a:rPr>
              <a:t> International Conference on Facility Operations-Safeguards Interface (ICFO-SI-9) 9/2012 (Class I)</a:t>
            </a:r>
          </a:p>
          <a:p>
            <a:pPr marL="0" indent="0">
              <a:buFontTx/>
              <a:buNone/>
              <a:defRPr/>
            </a:pPr>
            <a:r>
              <a:rPr lang="en-US" sz="1500" dirty="0" smtClean="0">
                <a:solidFill>
                  <a:schemeClr val="tx1"/>
                </a:solidFill>
                <a:latin typeface="Arial" pitchFamily="34" charset="0"/>
                <a:cs typeface="Arial" pitchFamily="34" charset="0"/>
              </a:rPr>
              <a:t>8</a:t>
            </a:r>
            <a:r>
              <a:rPr lang="en-US" sz="1500" baseline="30000" dirty="0" smtClean="0">
                <a:solidFill>
                  <a:schemeClr val="tx1"/>
                </a:solidFill>
                <a:latin typeface="Arial" pitchFamily="34" charset="0"/>
                <a:cs typeface="Arial" pitchFamily="34" charset="0"/>
              </a:rPr>
              <a:t>th</a:t>
            </a:r>
            <a:r>
              <a:rPr lang="en-US" sz="1500" dirty="0" smtClean="0">
                <a:solidFill>
                  <a:schemeClr val="tx1"/>
                </a:solidFill>
                <a:latin typeface="Arial" pitchFamily="34" charset="0"/>
                <a:cs typeface="Arial" pitchFamily="34" charset="0"/>
              </a:rPr>
              <a:t> International Conference on Isotopes and Expo (ICI-8)8/2014 (Class I)</a:t>
            </a:r>
          </a:p>
          <a:p>
            <a:pPr marL="0" indent="0">
              <a:buFontTx/>
              <a:buNone/>
              <a:defRPr/>
            </a:pPr>
            <a:r>
              <a:rPr lang="en-US" sz="1500" dirty="0" smtClean="0">
                <a:solidFill>
                  <a:schemeClr val="tx1"/>
                </a:solidFill>
                <a:latin typeface="Arial" pitchFamily="34" charset="0"/>
                <a:cs typeface="Arial" pitchFamily="34" charset="0"/>
              </a:rPr>
              <a:t>INMM/ANS/IRD - </a:t>
            </a:r>
            <a:r>
              <a:rPr lang="en-US" sz="1500" dirty="0" smtClean="0">
                <a:solidFill>
                  <a:schemeClr val="tx1"/>
                </a:solidFill>
              </a:rPr>
              <a:t>Pacific Northwest International Conference on Global Nuclear Security - the Decade Ahead</a:t>
            </a:r>
            <a:r>
              <a:rPr lang="en-US" sz="1500" dirty="0">
                <a:solidFill>
                  <a:schemeClr val="tx1"/>
                </a:solidFill>
              </a:rPr>
              <a:t> </a:t>
            </a:r>
            <a:r>
              <a:rPr lang="en-US" sz="1500" dirty="0" smtClean="0">
                <a:solidFill>
                  <a:schemeClr val="tx1"/>
                </a:solidFill>
              </a:rPr>
              <a:t>4/ 2010 (Class </a:t>
            </a:r>
            <a:r>
              <a:rPr lang="en-US" sz="1500" dirty="0">
                <a:solidFill>
                  <a:schemeClr val="tx1"/>
                </a:solidFill>
              </a:rPr>
              <a:t>I</a:t>
            </a:r>
            <a:r>
              <a:rPr lang="en-US" sz="1500" dirty="0" smtClean="0">
                <a:solidFill>
                  <a:schemeClr val="tx1"/>
                </a:solidFill>
              </a:rPr>
              <a:t>)</a:t>
            </a:r>
          </a:p>
          <a:p>
            <a:pPr marL="0" indent="0">
              <a:buFontTx/>
              <a:buNone/>
              <a:defRPr/>
            </a:pPr>
            <a:r>
              <a:rPr lang="en-US" sz="1500" dirty="0" smtClean="0">
                <a:solidFill>
                  <a:schemeClr val="tx1"/>
                </a:solidFill>
              </a:rPr>
              <a:t>Embedded Topical : Isotopes for Medicine and Industry 11/2010 (Class III)</a:t>
            </a:r>
          </a:p>
          <a:p>
            <a:pPr marL="0" indent="0">
              <a:buFontTx/>
              <a:buNone/>
              <a:defRPr/>
            </a:pPr>
            <a:r>
              <a:rPr lang="en-US" sz="1500" dirty="0" smtClean="0">
                <a:solidFill>
                  <a:schemeClr val="tx1"/>
                </a:solidFill>
              </a:rPr>
              <a:t>Embedded Topical with NNTG: Nuclear Nonproliferation – First Fission to the Future 11/2013 (Class III)</a:t>
            </a:r>
          </a:p>
          <a:p>
            <a:pPr marL="0" indent="0">
              <a:buFontTx/>
              <a:buNone/>
              <a:defRPr/>
            </a:pPr>
            <a:r>
              <a:rPr lang="en-US" sz="1500" dirty="0" smtClean="0">
                <a:solidFill>
                  <a:schemeClr val="tx1"/>
                </a:solidFill>
              </a:rPr>
              <a:t>Joint Topical with Robotics Division being planned (either Class I or III)</a:t>
            </a:r>
          </a:p>
          <a:p>
            <a:pPr marL="0" indent="0">
              <a:buFontTx/>
              <a:buNone/>
              <a:defRPr/>
            </a:pPr>
            <a:r>
              <a:rPr lang="en-US" sz="1500" dirty="0" smtClean="0">
                <a:solidFill>
                  <a:schemeClr val="tx1"/>
                </a:solidFill>
              </a:rPr>
              <a:t>3</a:t>
            </a:r>
            <a:r>
              <a:rPr lang="en-US" sz="1500" baseline="30000" dirty="0" smtClean="0">
                <a:solidFill>
                  <a:schemeClr val="tx1"/>
                </a:solidFill>
              </a:rPr>
              <a:t>rd</a:t>
            </a:r>
            <a:r>
              <a:rPr lang="en-US" sz="1500" dirty="0" smtClean="0">
                <a:solidFill>
                  <a:schemeClr val="tx1"/>
                </a:solidFill>
              </a:rPr>
              <a:t> International Meeting on Advancements in Nuclear Instrumentation (ANIMMA)6/2013 (Class IV)</a:t>
            </a:r>
          </a:p>
          <a:p>
            <a:pPr marL="0" indent="0">
              <a:buFontTx/>
              <a:buNone/>
              <a:defRPr/>
            </a:pPr>
            <a:r>
              <a:rPr lang="en-US" sz="1500" dirty="0" smtClean="0">
                <a:solidFill>
                  <a:schemeClr val="tx1"/>
                </a:solidFill>
              </a:rPr>
              <a:t>10</a:t>
            </a:r>
            <a:r>
              <a:rPr lang="en-US" sz="1500" baseline="30000" dirty="0" smtClean="0">
                <a:solidFill>
                  <a:schemeClr val="tx1"/>
                </a:solidFill>
              </a:rPr>
              <a:t>th</a:t>
            </a:r>
            <a:r>
              <a:rPr lang="en-US" sz="1500" dirty="0" smtClean="0">
                <a:solidFill>
                  <a:schemeClr val="tx1"/>
                </a:solidFill>
              </a:rPr>
              <a:t> International Conference on Nuclear Analytical Methods in Life Sciences (NAMLS-10) 12/12 (Class IV)</a:t>
            </a:r>
          </a:p>
          <a:p>
            <a:pPr marL="0" indent="0">
              <a:buFontTx/>
              <a:buNone/>
              <a:defRPr/>
            </a:pPr>
            <a:r>
              <a:rPr lang="en-US" sz="1500" dirty="0" smtClean="0">
                <a:solidFill>
                  <a:schemeClr val="tx1"/>
                </a:solidFill>
              </a:rPr>
              <a:t>8</a:t>
            </a:r>
            <a:r>
              <a:rPr lang="en-US" sz="1500" baseline="30000" dirty="0" smtClean="0">
                <a:solidFill>
                  <a:schemeClr val="tx1"/>
                </a:solidFill>
              </a:rPr>
              <a:t>th</a:t>
            </a:r>
            <a:r>
              <a:rPr lang="en-US" sz="1500" dirty="0" smtClean="0">
                <a:solidFill>
                  <a:schemeClr val="tx1"/>
                </a:solidFill>
              </a:rPr>
              <a:t> International Conference on Nuclear and Radiochemistry (NRC-8) 9/2012 (Class IV)</a:t>
            </a:r>
          </a:p>
          <a:p>
            <a:pPr marL="0" indent="0">
              <a:buFontTx/>
              <a:buNone/>
              <a:defRPr/>
            </a:pPr>
            <a:r>
              <a:rPr lang="en-US" sz="1500" dirty="0" smtClean="0">
                <a:solidFill>
                  <a:schemeClr val="tx1"/>
                </a:solidFill>
              </a:rPr>
              <a:t>13</a:t>
            </a:r>
            <a:r>
              <a:rPr lang="en-US" sz="1500" baseline="30000" dirty="0" smtClean="0">
                <a:solidFill>
                  <a:schemeClr val="tx1"/>
                </a:solidFill>
              </a:rPr>
              <a:t>th</a:t>
            </a:r>
            <a:r>
              <a:rPr lang="en-US" sz="1500" dirty="0" smtClean="0">
                <a:solidFill>
                  <a:schemeClr val="tx1"/>
                </a:solidFill>
              </a:rPr>
              <a:t> International Conference on Modern Trends in Activation Analysis (MTAA-13) 3/2011 (Class IV)</a:t>
            </a:r>
          </a:p>
          <a:p>
            <a:pPr marL="0" indent="0">
              <a:buFontTx/>
              <a:buNone/>
              <a:defRPr/>
            </a:pPr>
            <a:r>
              <a:rPr lang="en-US" sz="1500" dirty="0" smtClean="0">
                <a:solidFill>
                  <a:schemeClr val="tx1"/>
                </a:solidFill>
              </a:rPr>
              <a:t>3</a:t>
            </a:r>
            <a:r>
              <a:rPr lang="en-US" sz="1500" baseline="30000" dirty="0" smtClean="0">
                <a:solidFill>
                  <a:schemeClr val="tx1"/>
                </a:solidFill>
              </a:rPr>
              <a:t>rd</a:t>
            </a:r>
            <a:r>
              <a:rPr lang="en-US" sz="1500" dirty="0" smtClean="0">
                <a:solidFill>
                  <a:schemeClr val="tx1"/>
                </a:solidFill>
              </a:rPr>
              <a:t> International Nuclear Chemistry Congress (3</a:t>
            </a:r>
            <a:r>
              <a:rPr lang="en-US" sz="1500" baseline="30000" dirty="0" smtClean="0">
                <a:solidFill>
                  <a:schemeClr val="tx1"/>
                </a:solidFill>
              </a:rPr>
              <a:t>rd</a:t>
            </a:r>
            <a:r>
              <a:rPr lang="en-US" sz="1500" dirty="0" smtClean="0">
                <a:solidFill>
                  <a:schemeClr val="tx1"/>
                </a:solidFill>
              </a:rPr>
              <a:t>-INCC) 9/2011 (IRD Related)</a:t>
            </a:r>
          </a:p>
          <a:p>
            <a:pPr>
              <a:defRPr/>
            </a:pPr>
            <a:endParaRPr lang="en-US" sz="1500" dirty="0" smtClean="0">
              <a:solidFill>
                <a:schemeClr val="tx1"/>
              </a:solidFill>
            </a:endParaRPr>
          </a:p>
          <a:p>
            <a:pPr marL="0" indent="0">
              <a:buFontTx/>
              <a:buNone/>
              <a:defRPr/>
            </a:pPr>
            <a:endParaRPr lang="en-US" sz="15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62996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202" y="1763990"/>
            <a:ext cx="7425110" cy="4362173"/>
          </a:xfrm>
        </p:spPr>
        <p:txBody>
          <a:bodyPr>
            <a:normAutofit fontScale="55000" lnSpcReduction="20000"/>
          </a:bodyPr>
          <a:lstStyle/>
          <a:p>
            <a:pPr marL="0" indent="0">
              <a:buFontTx/>
              <a:buNone/>
              <a:defRPr/>
            </a:pPr>
            <a:r>
              <a:rPr lang="en-US" dirty="0"/>
              <a:t>Active Participation and Support of:</a:t>
            </a:r>
          </a:p>
          <a:p>
            <a:pPr>
              <a:defRPr/>
            </a:pPr>
            <a:r>
              <a:rPr lang="en-US" dirty="0"/>
              <a:t>ANS Position Papers – Societal Benefits of Radiation, US Radioisotope Supply, and Civilian Utilization</a:t>
            </a:r>
          </a:p>
          <a:p>
            <a:pPr>
              <a:defRPr/>
            </a:pPr>
            <a:r>
              <a:rPr lang="en-US" dirty="0"/>
              <a:t>GLOBAL 2013</a:t>
            </a:r>
          </a:p>
          <a:p>
            <a:pPr>
              <a:defRPr/>
            </a:pPr>
            <a:r>
              <a:rPr lang="en-US" dirty="0"/>
              <a:t>National Organization of Test, Research, and Training Reactors (TRTR) IRD Sponsor/cosponsor one session at National Mtgs.</a:t>
            </a:r>
          </a:p>
          <a:p>
            <a:pPr>
              <a:defRPr/>
            </a:pPr>
            <a:r>
              <a:rPr lang="en-US" dirty="0"/>
              <a:t>NPC, SCNN, Standards, Scholarships</a:t>
            </a:r>
          </a:p>
          <a:p>
            <a:pPr>
              <a:defRPr/>
            </a:pPr>
            <a:r>
              <a:rPr lang="en-US" dirty="0"/>
              <a:t>Prof Development – Series of Workshops on Activation Analysis Methods and Applications</a:t>
            </a:r>
          </a:p>
          <a:p>
            <a:pPr marL="0" indent="0">
              <a:buFontTx/>
              <a:buNone/>
              <a:defRPr/>
            </a:pPr>
            <a:r>
              <a:rPr lang="en-US" dirty="0"/>
              <a:t>Awards:</a:t>
            </a:r>
          </a:p>
          <a:p>
            <a:pPr>
              <a:defRPr/>
            </a:pPr>
            <a:r>
              <a:rPr lang="en-US" dirty="0"/>
              <a:t>Vogt Scholarship – fully endowed –one $3000/year ; IRD Award – fully endowed – considered each year.</a:t>
            </a:r>
          </a:p>
          <a:p>
            <a:pPr>
              <a:defRPr/>
            </a:pPr>
            <a:r>
              <a:rPr lang="en-US" dirty="0"/>
              <a:t>Support for Activation Analysis (ICAA) Young Scientist Award, Radiation Science and Technology Award, </a:t>
            </a:r>
            <a:r>
              <a:rPr lang="en-US" dirty="0" err="1"/>
              <a:t>Mishima</a:t>
            </a:r>
            <a:r>
              <a:rPr lang="en-US" dirty="0"/>
              <a:t> Award</a:t>
            </a:r>
          </a:p>
          <a:p>
            <a:pPr>
              <a:defRPr/>
            </a:pPr>
            <a:r>
              <a:rPr lang="en-US" dirty="0"/>
              <a:t>Student Support an ANS National mtgs. and IRD Class I </a:t>
            </a:r>
            <a:r>
              <a:rPr lang="en-US" dirty="0" err="1"/>
              <a:t>Topicals</a:t>
            </a:r>
            <a:endParaRPr lang="en-US" dirty="0"/>
          </a:p>
          <a:p>
            <a:endParaRPr lang="en-US" dirty="0"/>
          </a:p>
        </p:txBody>
      </p:sp>
      <p:sp>
        <p:nvSpPr>
          <p:cNvPr id="4" name="Title 1"/>
          <p:cNvSpPr>
            <a:spLocks noGrp="1"/>
          </p:cNvSpPr>
          <p:nvPr>
            <p:ph type="title"/>
          </p:nvPr>
        </p:nvSpPr>
        <p:spPr>
          <a:xfrm>
            <a:off x="-64655" y="544945"/>
            <a:ext cx="7204364" cy="1016000"/>
          </a:xfrm>
        </p:spPr>
        <p:txBody>
          <a:bodyPr/>
          <a:lstStyle/>
          <a:p>
            <a:pPr>
              <a:tabLst>
                <a:tab pos="2347913" algn="l"/>
              </a:tabLst>
            </a:pPr>
            <a:r>
              <a:rPr lang="en-US" sz="3800" b="1" dirty="0" smtClean="0">
                <a:latin typeface="Arial" charset="0"/>
                <a:cs typeface="Arial" charset="0"/>
              </a:rPr>
              <a:t>Conferences/</a:t>
            </a:r>
            <a:r>
              <a:rPr lang="en-US" sz="3800" b="1" dirty="0" err="1" smtClean="0">
                <a:latin typeface="Arial" charset="0"/>
                <a:cs typeface="Arial" charset="0"/>
              </a:rPr>
              <a:t>Topicals</a:t>
            </a:r>
            <a:r>
              <a:rPr lang="en-US" sz="3800" b="1" dirty="0" smtClean="0">
                <a:latin typeface="Arial" charset="0"/>
                <a:cs typeface="Arial" charset="0"/>
              </a:rPr>
              <a:t>/Awards</a:t>
            </a:r>
            <a:br>
              <a:rPr lang="en-US" sz="3800" b="1" dirty="0" smtClean="0">
                <a:latin typeface="Arial" charset="0"/>
                <a:cs typeface="Arial" charset="0"/>
              </a:rPr>
            </a:br>
            <a:r>
              <a:rPr lang="en-US" sz="1800" b="1" dirty="0" smtClean="0">
                <a:latin typeface="Arial" charset="0"/>
                <a:cs typeface="Arial" charset="0"/>
              </a:rPr>
              <a:t>(continued)</a:t>
            </a:r>
            <a:endParaRPr lang="en-US" sz="1800" b="1" dirty="0" smtClean="0">
              <a:latin typeface="Arial" charset="0"/>
              <a:cs typeface="Arial" charset="0"/>
            </a:endParaRPr>
          </a:p>
        </p:txBody>
      </p:sp>
    </p:spTree>
    <p:extLst>
      <p:ext uri="{BB962C8B-B14F-4D97-AF65-F5344CB8AC3E}">
        <p14:creationId xmlns:p14="http://schemas.microsoft.com/office/powerpoint/2010/main" val="2459021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0218" y="609600"/>
            <a:ext cx="5061528" cy="609600"/>
          </a:xfrm>
        </p:spPr>
        <p:txBody>
          <a:bodyPr/>
          <a:lstStyle/>
          <a:p>
            <a:r>
              <a:rPr lang="en-US" dirty="0" smtClean="0">
                <a:solidFill>
                  <a:schemeClr val="tx1"/>
                </a:solidFill>
                <a:latin typeface="Arial" charset="0"/>
                <a:cs typeface="Arial" charset="0"/>
              </a:rPr>
              <a:t>IRD Summary</a:t>
            </a:r>
          </a:p>
        </p:txBody>
      </p:sp>
      <p:sp>
        <p:nvSpPr>
          <p:cNvPr id="13315" name="Rectangle 3"/>
          <p:cNvSpPr>
            <a:spLocks noGrp="1" noChangeArrowheads="1"/>
          </p:cNvSpPr>
          <p:nvPr>
            <p:ph type="body" idx="1"/>
          </p:nvPr>
        </p:nvSpPr>
        <p:spPr>
          <a:xfrm>
            <a:off x="685800" y="1468581"/>
            <a:ext cx="7772400" cy="5107709"/>
          </a:xfrm>
        </p:spPr>
        <p:txBody>
          <a:bodyPr>
            <a:normAutofit/>
          </a:bodyPr>
          <a:lstStyle/>
          <a:p>
            <a:pPr>
              <a:defRPr/>
            </a:pPr>
            <a:r>
              <a:rPr lang="en-US" sz="1600" dirty="0" smtClean="0">
                <a:solidFill>
                  <a:schemeClr val="tx1"/>
                </a:solidFill>
                <a:latin typeface="Arial" pitchFamily="34" charset="0"/>
                <a:cs typeface="Arial" pitchFamily="34" charset="0"/>
              </a:rPr>
              <a:t>Areas of Success</a:t>
            </a:r>
          </a:p>
          <a:p>
            <a:pPr lvl="1">
              <a:defRPr/>
            </a:pPr>
            <a:r>
              <a:rPr lang="en-US" sz="1600" dirty="0" smtClean="0">
                <a:solidFill>
                  <a:schemeClr val="tx1"/>
                </a:solidFill>
                <a:latin typeface="Arial" pitchFamily="34" charset="0"/>
                <a:cs typeface="Arial" pitchFamily="34" charset="0"/>
              </a:rPr>
              <a:t>Multiple Technical Sessions at Every National Mtg.</a:t>
            </a:r>
          </a:p>
          <a:p>
            <a:pPr lvl="1">
              <a:defRPr/>
            </a:pPr>
            <a:r>
              <a:rPr lang="en-US" sz="1600" dirty="0" smtClean="0">
                <a:solidFill>
                  <a:schemeClr val="tx1"/>
                </a:solidFill>
                <a:latin typeface="Arial" pitchFamily="34" charset="0"/>
                <a:cs typeface="Arial" pitchFamily="34" charset="0"/>
              </a:rPr>
              <a:t>See Prior VG on Conferences/Topicals/Awards</a:t>
            </a:r>
          </a:p>
          <a:p>
            <a:pPr lvl="1">
              <a:defRPr/>
            </a:pPr>
            <a:r>
              <a:rPr lang="en-US" sz="1600" dirty="0" smtClean="0">
                <a:solidFill>
                  <a:schemeClr val="tx1"/>
                </a:solidFill>
                <a:latin typeface="Arial" pitchFamily="34" charset="0"/>
                <a:cs typeface="Arial" pitchFamily="34" charset="0"/>
              </a:rPr>
              <a:t>Successful MARC &amp; Predecessors for &gt;40 years</a:t>
            </a:r>
          </a:p>
          <a:p>
            <a:pPr lvl="1">
              <a:defRPr/>
            </a:pPr>
            <a:r>
              <a:rPr lang="en-US" sz="1600" dirty="0" smtClean="0">
                <a:solidFill>
                  <a:schemeClr val="tx1"/>
                </a:solidFill>
                <a:latin typeface="Arial" pitchFamily="34" charset="0"/>
                <a:cs typeface="Arial" pitchFamily="34" charset="0"/>
              </a:rPr>
              <a:t>Successful ICFO-SI-9 (International Conference on Facility Operations-Safeguards Interface)</a:t>
            </a:r>
          </a:p>
          <a:p>
            <a:pPr lvl="1">
              <a:defRPr/>
            </a:pPr>
            <a:r>
              <a:rPr lang="en-US" sz="1600" dirty="0" smtClean="0">
                <a:solidFill>
                  <a:schemeClr val="tx1"/>
                </a:solidFill>
                <a:latin typeface="Arial" pitchFamily="34" charset="0"/>
                <a:cs typeface="Arial" pitchFamily="34" charset="0"/>
              </a:rPr>
              <a:t>Growth of students within IRD</a:t>
            </a:r>
          </a:p>
          <a:p>
            <a:pPr>
              <a:defRPr/>
            </a:pPr>
            <a:r>
              <a:rPr lang="en-US" sz="1600" dirty="0" smtClean="0">
                <a:solidFill>
                  <a:schemeClr val="tx1"/>
                </a:solidFill>
                <a:latin typeface="Arial" pitchFamily="34" charset="0"/>
                <a:cs typeface="Arial" pitchFamily="34" charset="0"/>
              </a:rPr>
              <a:t>Focus for Future Action</a:t>
            </a:r>
          </a:p>
          <a:p>
            <a:pPr lvl="1">
              <a:defRPr/>
            </a:pPr>
            <a:r>
              <a:rPr lang="en-US" sz="1600" dirty="0" smtClean="0">
                <a:solidFill>
                  <a:schemeClr val="tx1"/>
                </a:solidFill>
                <a:latin typeface="Arial" pitchFamily="34" charset="0"/>
                <a:cs typeface="Arial" pitchFamily="34" charset="0"/>
              </a:rPr>
              <a:t>MARC/ICFO/See Prior VG on Conferences/Topicals/Awards</a:t>
            </a:r>
          </a:p>
          <a:p>
            <a:pPr marL="0" indent="0">
              <a:lnSpc>
                <a:spcPct val="90000"/>
              </a:lnSpc>
              <a:defRPr/>
            </a:pPr>
            <a:r>
              <a:rPr lang="en-US" sz="1600" dirty="0" smtClean="0">
                <a:solidFill>
                  <a:schemeClr val="tx1"/>
                </a:solidFill>
                <a:latin typeface="Arial" pitchFamily="34" charset="0"/>
                <a:cs typeface="Arial" pitchFamily="34" charset="0"/>
              </a:rPr>
              <a:t>Complete update to Bylaws &amp; Rules Status (update to standard Div. B&amp;R guidelines),</a:t>
            </a:r>
          </a:p>
          <a:p>
            <a:pPr marL="0" indent="0">
              <a:lnSpc>
                <a:spcPct val="90000"/>
              </a:lnSpc>
              <a:buFontTx/>
              <a:buNone/>
              <a:defRPr/>
            </a:pPr>
            <a:r>
              <a:rPr lang="en-US" sz="1600" dirty="0" smtClean="0">
                <a:solidFill>
                  <a:schemeClr val="tx1"/>
                </a:solidFill>
                <a:latin typeface="Arial" pitchFamily="34" charset="0"/>
                <a:cs typeface="Arial" pitchFamily="34" charset="0"/>
              </a:rPr>
              <a:t>	Strategic Planning Status (update to Div. 1- and 5-yr plans).</a:t>
            </a:r>
          </a:p>
          <a:p>
            <a:pPr>
              <a:defRPr/>
            </a:pPr>
            <a:r>
              <a:rPr lang="en-US" sz="1600" dirty="0" smtClean="0">
                <a:solidFill>
                  <a:schemeClr val="tx1"/>
                </a:solidFill>
                <a:latin typeface="Arial" pitchFamily="34" charset="0"/>
                <a:cs typeface="Arial" pitchFamily="34" charset="0"/>
              </a:rPr>
              <a:t>Any requests/info for the BOD/officers</a:t>
            </a:r>
          </a:p>
          <a:p>
            <a:pPr lvl="1">
              <a:defRPr/>
            </a:pPr>
            <a:r>
              <a:rPr lang="en-US" sz="1600" dirty="0" smtClean="0">
                <a:solidFill>
                  <a:schemeClr val="tx1"/>
                </a:solidFill>
                <a:latin typeface="Arial" pitchFamily="34" charset="0"/>
                <a:cs typeface="Arial" pitchFamily="34" charset="0"/>
              </a:rPr>
              <a:t>BOD must reign in (Monitor) Nonproliferation Technical Group – they are NONPROLIFERATION </a:t>
            </a:r>
            <a:r>
              <a:rPr lang="en-US" sz="1600" dirty="0" smtClean="0">
                <a:solidFill>
                  <a:srgbClr val="FF0000"/>
                </a:solidFill>
                <a:latin typeface="Arial" pitchFamily="34" charset="0"/>
                <a:cs typeface="Arial" pitchFamily="34" charset="0"/>
              </a:rPr>
              <a:t>POLICY NOT</a:t>
            </a:r>
            <a:r>
              <a:rPr lang="en-US" sz="1600" dirty="0" smtClean="0">
                <a:solidFill>
                  <a:schemeClr val="tx1"/>
                </a:solidFill>
                <a:latin typeface="Arial" pitchFamily="34" charset="0"/>
                <a:cs typeface="Arial" pitchFamily="34" charset="0"/>
              </a:rPr>
              <a:t> NONPROLIFERATION TECHNOLOGY – see next VGs for overlap illustration.  </a:t>
            </a:r>
          </a:p>
          <a:p>
            <a:pPr lvl="1">
              <a:defRPr/>
            </a:pPr>
            <a:r>
              <a:rPr lang="en-US" sz="1600" dirty="0" smtClean="0">
                <a:solidFill>
                  <a:schemeClr val="tx1"/>
                </a:solidFill>
                <a:latin typeface="Arial" pitchFamily="34" charset="0"/>
                <a:cs typeface="Arial" pitchFamily="34" charset="0"/>
              </a:rPr>
              <a:t>Scope creep by the NNTG could endanger existing IRD Conferences which have a long history of supporting Technology associated with this field.</a:t>
            </a:r>
          </a:p>
          <a:p>
            <a:pPr lvl="1">
              <a:defRPr/>
            </a:pPr>
            <a:endParaRPr lang="en-US" sz="1600" dirty="0" smtClean="0">
              <a:solidFill>
                <a:schemeClr val="tx1"/>
              </a:solidFill>
            </a:endParaRPr>
          </a:p>
        </p:txBody>
      </p:sp>
    </p:spTree>
    <p:extLst>
      <p:ext uri="{BB962C8B-B14F-4D97-AF65-F5344CB8AC3E}">
        <p14:creationId xmlns:p14="http://schemas.microsoft.com/office/powerpoint/2010/main" val="3617210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457200"/>
            <a:ext cx="7772400" cy="76200"/>
          </a:xfrm>
        </p:spPr>
        <p:txBody>
          <a:bodyPr/>
          <a:lstStyle/>
          <a:p>
            <a:r>
              <a:rPr lang="en-US" smtClean="0"/>
              <a:t>  </a:t>
            </a:r>
          </a:p>
        </p:txBody>
      </p:sp>
      <p:sp>
        <p:nvSpPr>
          <p:cNvPr id="3" name="Content Placeholder 2"/>
          <p:cNvSpPr>
            <a:spLocks noGrp="1"/>
          </p:cNvSpPr>
          <p:nvPr>
            <p:ph idx="1"/>
          </p:nvPr>
        </p:nvSpPr>
        <p:spPr>
          <a:xfrm>
            <a:off x="329845" y="1693718"/>
            <a:ext cx="8352338" cy="4762500"/>
          </a:xfrm>
        </p:spPr>
        <p:txBody>
          <a:bodyPr>
            <a:normAutofit/>
          </a:bodyPr>
          <a:lstStyle/>
          <a:p>
            <a:pPr marL="0" indent="0">
              <a:buFontTx/>
              <a:buNone/>
              <a:defRPr/>
            </a:pPr>
            <a:r>
              <a:rPr lang="en-US" sz="1700" dirty="0" smtClean="0">
                <a:solidFill>
                  <a:schemeClr val="tx1"/>
                </a:solidFill>
                <a:latin typeface="Arial" pitchFamily="34" charset="0"/>
                <a:cs typeface="Arial" pitchFamily="34" charset="0"/>
              </a:rPr>
              <a:t>The </a:t>
            </a:r>
            <a:r>
              <a:rPr lang="en-US" sz="1700" dirty="0">
                <a:solidFill>
                  <a:schemeClr val="tx1"/>
                </a:solidFill>
                <a:latin typeface="Arial" pitchFamily="34" charset="0"/>
                <a:cs typeface="Arial" pitchFamily="34" charset="0"/>
              </a:rPr>
              <a:t>mission of the Nuclear Nonproliferation, (NN) Technical Group (TG) [Professional Division (PD)] is to promote the peaceful use of nuclear technology while simultaneously preventing the diversion and misuse of nuclear material and controlled technologies through the promotion of new and accepted nuclear nonproliferation policies. </a:t>
            </a:r>
            <a:r>
              <a:rPr lang="en-US" sz="1700" dirty="0" smtClean="0">
                <a:solidFill>
                  <a:schemeClr val="tx1"/>
                </a:solidFill>
                <a:latin typeface="Arial" pitchFamily="34" charset="0"/>
                <a:cs typeface="Arial" pitchFamily="34" charset="0"/>
              </a:rPr>
              <a:t>In </a:t>
            </a:r>
            <a:r>
              <a:rPr lang="en-US" sz="1700" dirty="0">
                <a:solidFill>
                  <a:schemeClr val="tx1"/>
                </a:solidFill>
                <a:latin typeface="Arial" pitchFamily="34" charset="0"/>
                <a:cs typeface="Arial" pitchFamily="34" charset="0"/>
              </a:rPr>
              <a:t>order to achieve this mission, the objectives of the NN TG are to:</a:t>
            </a:r>
          </a:p>
          <a:p>
            <a:pPr>
              <a:defRPr/>
            </a:pPr>
            <a:r>
              <a:rPr lang="en-US" sz="1700" dirty="0">
                <a:solidFill>
                  <a:schemeClr val="tx1"/>
                </a:solidFill>
                <a:latin typeface="Arial" pitchFamily="34" charset="0"/>
                <a:cs typeface="Arial" pitchFamily="34" charset="0"/>
              </a:rPr>
              <a:t>Promote </a:t>
            </a:r>
            <a:r>
              <a:rPr lang="en-US" sz="1700" dirty="0">
                <a:solidFill>
                  <a:srgbClr val="FF0000"/>
                </a:solidFill>
                <a:latin typeface="Arial" pitchFamily="34" charset="0"/>
                <a:cs typeface="Arial" pitchFamily="34" charset="0"/>
              </a:rPr>
              <a:t>policy </a:t>
            </a:r>
            <a:r>
              <a:rPr lang="en-US" sz="1700" dirty="0">
                <a:solidFill>
                  <a:schemeClr val="tx1"/>
                </a:solidFill>
                <a:latin typeface="Arial" pitchFamily="34" charset="0"/>
                <a:cs typeface="Arial" pitchFamily="34" charset="0"/>
              </a:rPr>
              <a:t>that discourages the proliferation of nuclear technology and material to inappropriate entities.</a:t>
            </a:r>
          </a:p>
          <a:p>
            <a:pPr>
              <a:defRPr/>
            </a:pPr>
            <a:r>
              <a:rPr lang="en-US" sz="1700" dirty="0">
                <a:solidFill>
                  <a:schemeClr val="tx1"/>
                </a:solidFill>
                <a:latin typeface="Arial" pitchFamily="34" charset="0"/>
                <a:cs typeface="Arial" pitchFamily="34" charset="0"/>
              </a:rPr>
              <a:t>Provide information to ANS members, the technical community at large, opinion leaders, and decision makers to improve their understanding of nuclear nonproliferation </a:t>
            </a:r>
            <a:r>
              <a:rPr lang="en-US" sz="1700" dirty="0">
                <a:solidFill>
                  <a:srgbClr val="FF0000"/>
                </a:solidFill>
                <a:latin typeface="Arial" pitchFamily="34" charset="0"/>
                <a:cs typeface="Arial" pitchFamily="34" charset="0"/>
              </a:rPr>
              <a:t>issues.</a:t>
            </a:r>
          </a:p>
          <a:p>
            <a:pPr>
              <a:defRPr/>
            </a:pPr>
            <a:r>
              <a:rPr lang="en-US" sz="1700" dirty="0">
                <a:solidFill>
                  <a:schemeClr val="tx1"/>
                </a:solidFill>
                <a:latin typeface="Arial" pitchFamily="34" charset="0"/>
                <a:cs typeface="Arial" pitchFamily="34" charset="0"/>
              </a:rPr>
              <a:t>Become a recognized resource on nuclear nonproliferation, safeguards, and security </a:t>
            </a:r>
            <a:r>
              <a:rPr lang="en-US" sz="1700" dirty="0">
                <a:solidFill>
                  <a:srgbClr val="FF0000"/>
                </a:solidFill>
                <a:latin typeface="Arial" pitchFamily="34" charset="0"/>
                <a:cs typeface="Arial" pitchFamily="34" charset="0"/>
              </a:rPr>
              <a:t>issues.</a:t>
            </a:r>
          </a:p>
          <a:p>
            <a:pPr>
              <a:defRPr/>
            </a:pPr>
            <a:r>
              <a:rPr lang="en-US" sz="1700" dirty="0">
                <a:solidFill>
                  <a:schemeClr val="tx1"/>
                </a:solidFill>
                <a:latin typeface="Arial" pitchFamily="34" charset="0"/>
                <a:cs typeface="Arial" pitchFamily="34" charset="0"/>
              </a:rPr>
              <a:t>Serve as the integration and coordination body for nuclear nonproliferation activities for the ANS. </a:t>
            </a:r>
          </a:p>
          <a:p>
            <a:pPr>
              <a:defRPr/>
            </a:pPr>
            <a:r>
              <a:rPr lang="en-US" sz="1700" dirty="0">
                <a:solidFill>
                  <a:srgbClr val="FF0000"/>
                </a:solidFill>
                <a:latin typeface="Arial" pitchFamily="34" charset="0"/>
                <a:cs typeface="Arial" pitchFamily="34" charset="0"/>
              </a:rPr>
              <a:t>Work cooperatively with other ANS divisions to achieve these objectives.</a:t>
            </a:r>
          </a:p>
          <a:p>
            <a:pPr>
              <a:defRPr/>
            </a:pPr>
            <a:endParaRPr lang="en-US" sz="1700" dirty="0"/>
          </a:p>
        </p:txBody>
      </p:sp>
      <p:sp>
        <p:nvSpPr>
          <p:cNvPr id="4" name="Title 1"/>
          <p:cNvSpPr txBox="1">
            <a:spLocks/>
          </p:cNvSpPr>
          <p:nvPr/>
        </p:nvSpPr>
        <p:spPr>
          <a:xfrm>
            <a:off x="0" y="517237"/>
            <a:ext cx="7056582" cy="77585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2347913" algn="l"/>
              </a:tabLst>
            </a:pPr>
            <a:endParaRPr lang="en-US" sz="3800" b="1" dirty="0" smtClean="0">
              <a:latin typeface="Arial" charset="0"/>
              <a:cs typeface="Arial" charset="0"/>
            </a:endParaRPr>
          </a:p>
        </p:txBody>
      </p:sp>
      <p:sp>
        <p:nvSpPr>
          <p:cNvPr id="5" name="Rectangle 2"/>
          <p:cNvSpPr txBox="1">
            <a:spLocks noChangeArrowheads="1"/>
          </p:cNvSpPr>
          <p:nvPr/>
        </p:nvSpPr>
        <p:spPr>
          <a:xfrm>
            <a:off x="360217" y="406399"/>
            <a:ext cx="6613237" cy="88669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1800" b="1" dirty="0">
                <a:latin typeface="Arial" pitchFamily="34" charset="0"/>
                <a:cs typeface="Arial" pitchFamily="34" charset="0"/>
              </a:rPr>
              <a:t>Nuclear </a:t>
            </a:r>
            <a:r>
              <a:rPr lang="en-US" sz="1800" b="1" dirty="0" err="1">
                <a:latin typeface="Arial" pitchFamily="34" charset="0"/>
                <a:cs typeface="Arial" pitchFamily="34" charset="0"/>
              </a:rPr>
              <a:t>NonproliferationTechnical</a:t>
            </a:r>
            <a:r>
              <a:rPr lang="en-US" sz="1800" b="1" dirty="0">
                <a:latin typeface="Arial" pitchFamily="34" charset="0"/>
                <a:cs typeface="Arial" pitchFamily="34" charset="0"/>
              </a:rPr>
              <a:t> Group/Professional Division (NNTG)</a:t>
            </a:r>
            <a:endParaRPr lang="en-US" sz="1800" dirty="0">
              <a:latin typeface="Arial" pitchFamily="34" charset="0"/>
              <a:cs typeface="Arial" pitchFamily="34" charset="0"/>
            </a:endParaRPr>
          </a:p>
          <a:p>
            <a:pPr>
              <a:defRPr/>
            </a:pPr>
            <a:r>
              <a:rPr lang="en-US" sz="1800" b="1" dirty="0">
                <a:latin typeface="Arial" pitchFamily="34" charset="0"/>
                <a:cs typeface="Arial" pitchFamily="34" charset="0"/>
              </a:rPr>
              <a:t>Charter (Mission)</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2179853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1"/>
          <p:cNvGraphicFramePr>
            <a:graphicFrameLocks noChangeAspect="1"/>
          </p:cNvGraphicFramePr>
          <p:nvPr>
            <p:extLst>
              <p:ext uri="{D42A27DB-BD31-4B8C-83A1-F6EECF244321}">
                <p14:modId xmlns:p14="http://schemas.microsoft.com/office/powerpoint/2010/main" val="1468332418"/>
              </p:ext>
            </p:extLst>
          </p:nvPr>
        </p:nvGraphicFramePr>
        <p:xfrm>
          <a:off x="1193800" y="1944255"/>
          <a:ext cx="6572250" cy="3276600"/>
        </p:xfrm>
        <a:graphic>
          <a:graphicData uri="http://schemas.openxmlformats.org/presentationml/2006/ole">
            <mc:AlternateContent xmlns:mc="http://schemas.openxmlformats.org/markup-compatibility/2006">
              <mc:Choice xmlns:v="urn:schemas-microsoft-com:vml" Requires="v">
                <p:oleObj spid="_x0000_s4105" name="Document" r:id="rId3" imgW="6572081" imgH="3757579" progId="Word.Document.12">
                  <p:embed/>
                </p:oleObj>
              </mc:Choice>
              <mc:Fallback>
                <p:oleObj name="Document" r:id="rId3" imgW="6572081" imgH="3757579"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800" y="1944255"/>
                        <a:ext cx="6572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26211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316345" y="1877868"/>
            <a:ext cx="8305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i="1" dirty="0" smtClean="0">
                <a:latin typeface="Arial" charset="0"/>
                <a:cs typeface="Arial" charset="0"/>
              </a:rPr>
              <a:t>First </a:t>
            </a:r>
            <a:r>
              <a:rPr lang="en-US" sz="2000" b="1" i="1" dirty="0">
                <a:latin typeface="Arial" charset="0"/>
                <a:cs typeface="Arial" charset="0"/>
              </a:rPr>
              <a:t>issue of NNTG News</a:t>
            </a:r>
          </a:p>
          <a:p>
            <a:r>
              <a:rPr lang="en-US" sz="1800" dirty="0">
                <a:latin typeface="Arial" charset="0"/>
                <a:cs typeface="Arial" charset="0"/>
              </a:rPr>
              <a:t> </a:t>
            </a:r>
          </a:p>
          <a:p>
            <a:r>
              <a:rPr lang="en-US" sz="1800" dirty="0">
                <a:latin typeface="Arial" charset="0"/>
                <a:cs typeface="Arial" charset="0"/>
              </a:rPr>
              <a:t>Dear </a:t>
            </a:r>
            <a:r>
              <a:rPr lang="en-US" sz="1800" dirty="0" err="1">
                <a:latin typeface="Arial" charset="0"/>
                <a:cs typeface="Arial" charset="0"/>
              </a:rPr>
              <a:t>Bonnifer</a:t>
            </a:r>
            <a:r>
              <a:rPr lang="en-US" sz="1800" dirty="0">
                <a:latin typeface="Arial" charset="0"/>
                <a:cs typeface="Arial" charset="0"/>
              </a:rPr>
              <a:t>,  </a:t>
            </a:r>
          </a:p>
          <a:p>
            <a:r>
              <a:rPr lang="en-US" sz="1800" dirty="0">
                <a:latin typeface="Arial" charset="0"/>
                <a:cs typeface="Arial" charset="0"/>
              </a:rPr>
              <a:t>Welcome to the first of what we hope to be a bi-annual Nuclear Nonproliferation Technical Group (NNTG) newsletter. NNTG is the newest Technical Group within the American Nuclear Society (ANS). Our mission is to enhance the technical prowess of the ANS by fostering the </a:t>
            </a:r>
            <a:r>
              <a:rPr lang="en-US" sz="1800" dirty="0">
                <a:solidFill>
                  <a:srgbClr val="0070C0"/>
                </a:solidFill>
                <a:latin typeface="Arial" charset="0"/>
                <a:cs typeface="Arial" charset="0"/>
              </a:rPr>
              <a:t>application of technology</a:t>
            </a:r>
            <a:r>
              <a:rPr lang="en-US" sz="1800" dirty="0">
                <a:latin typeface="Arial" charset="0"/>
                <a:cs typeface="Arial" charset="0"/>
              </a:rPr>
              <a:t> to address nonproliferation-related problems and issues. It's kind of like the old BASF advertisement - "We don't make the products, we make the products BETTER." As a group, we seek to enhance our members' understanding of nonproliferation issues in the hope that we can use our knowledge to help solve problems and issues in nonproliferation.</a:t>
            </a:r>
          </a:p>
          <a:p>
            <a:r>
              <a:rPr lang="en-US" sz="1800" dirty="0">
                <a:latin typeface="Arial" charset="0"/>
                <a:cs typeface="Arial" charset="0"/>
              </a:rPr>
              <a:t>Read More</a:t>
            </a:r>
          </a:p>
          <a:p>
            <a:endParaRPr lang="en-US" dirty="0"/>
          </a:p>
        </p:txBody>
      </p:sp>
      <p:sp>
        <p:nvSpPr>
          <p:cNvPr id="3" name="Rectangle 2"/>
          <p:cNvSpPr txBox="1">
            <a:spLocks noChangeArrowheads="1"/>
          </p:cNvSpPr>
          <p:nvPr/>
        </p:nvSpPr>
        <p:spPr>
          <a:xfrm>
            <a:off x="230910" y="517236"/>
            <a:ext cx="6280726" cy="73890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Arial" charset="0"/>
                <a:cs typeface="Arial" charset="0"/>
              </a:rPr>
              <a:t>Special Announcement</a:t>
            </a:r>
            <a:endParaRPr lang="en-US" dirty="0" smtClean="0">
              <a:latin typeface="Arial" charset="0"/>
              <a:cs typeface="Arial" charset="0"/>
            </a:endParaRPr>
          </a:p>
        </p:txBody>
      </p:sp>
    </p:spTree>
    <p:extLst>
      <p:ext uri="{BB962C8B-B14F-4D97-AF65-F5344CB8AC3E}">
        <p14:creationId xmlns:p14="http://schemas.microsoft.com/office/powerpoint/2010/main" val="3196253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p:txBody>
          <a:bodyPr/>
          <a:lstStyle/>
          <a:p>
            <a:r>
              <a:rPr lang="en-US" smtClean="0">
                <a:solidFill>
                  <a:schemeClr val="tx1"/>
                </a:solidFill>
                <a:latin typeface="Arial" charset="0"/>
                <a:cs typeface="Arial" charset="0"/>
              </a:rPr>
              <a:t>IRD Mission and Focus</a:t>
            </a:r>
          </a:p>
        </p:txBody>
      </p:sp>
      <p:sp>
        <p:nvSpPr>
          <p:cNvPr id="3075" name="Rectangle 1027"/>
          <p:cNvSpPr>
            <a:spLocks noGrp="1" noChangeArrowheads="1"/>
          </p:cNvSpPr>
          <p:nvPr>
            <p:ph type="body" idx="1"/>
          </p:nvPr>
        </p:nvSpPr>
        <p:spPr/>
        <p:txBody>
          <a:bodyPr/>
          <a:lstStyle/>
          <a:p>
            <a:pPr marL="0" indent="0">
              <a:buFontTx/>
              <a:buNone/>
              <a:defRPr/>
            </a:pPr>
            <a:r>
              <a:rPr lang="en-US" sz="1600" dirty="0" smtClean="0">
                <a:solidFill>
                  <a:schemeClr val="tx1"/>
                </a:solidFill>
                <a:latin typeface="Arial" pitchFamily="34" charset="0"/>
                <a:cs typeface="Arial" pitchFamily="34" charset="0"/>
              </a:rPr>
              <a:t>The Isotopes and Radiation Division (IRD) is focused on fundamental and applied technology related to the production of isotopes, nuclear methods of analysis, and the measurement of radionuclides. Specific areas of interest to IRD members include:</a:t>
            </a:r>
          </a:p>
          <a:p>
            <a:pPr>
              <a:defRPr/>
            </a:pPr>
            <a:r>
              <a:rPr lang="en-US" sz="1600" dirty="0" smtClean="0">
                <a:solidFill>
                  <a:schemeClr val="tx1"/>
                </a:solidFill>
                <a:latin typeface="Arial" pitchFamily="34" charset="0"/>
                <a:cs typeface="Arial" pitchFamily="34" charset="0"/>
              </a:rPr>
              <a:t>Production, characterization, and utilization of isotopes for medicine and industry, </a:t>
            </a:r>
          </a:p>
          <a:p>
            <a:pPr>
              <a:defRPr/>
            </a:pPr>
            <a:r>
              <a:rPr lang="en-US" sz="1600" dirty="0" smtClean="0">
                <a:solidFill>
                  <a:schemeClr val="tx1"/>
                </a:solidFill>
                <a:latin typeface="Arial" pitchFamily="34" charset="0"/>
                <a:cs typeface="Arial" pitchFamily="34" charset="0"/>
              </a:rPr>
              <a:t>Nuclear methods for material characterization including ionizing radiation beam techniques and activation analysis, </a:t>
            </a:r>
          </a:p>
          <a:p>
            <a:pPr>
              <a:defRPr/>
            </a:pPr>
            <a:r>
              <a:rPr lang="en-US" sz="1600" dirty="0" smtClean="0">
                <a:solidFill>
                  <a:schemeClr val="tx1"/>
                </a:solidFill>
                <a:latin typeface="Arial" pitchFamily="34" charset="0"/>
                <a:cs typeface="Arial" pitchFamily="34" charset="0"/>
              </a:rPr>
              <a:t>Radiometric and radiochemistry techniques for quantitative analysis, nuclear data measurements, and the study of radionuclide behavior in the environment, and </a:t>
            </a:r>
          </a:p>
          <a:p>
            <a:pPr>
              <a:defRPr/>
            </a:pPr>
            <a:r>
              <a:rPr lang="en-US" sz="1600" dirty="0" smtClean="0">
                <a:solidFill>
                  <a:schemeClr val="tx1"/>
                </a:solidFill>
                <a:latin typeface="Arial" pitchFamily="34" charset="0"/>
                <a:cs typeface="Arial" pitchFamily="34" charset="0"/>
              </a:rPr>
              <a:t>Measurement techniques as they apply to nuclear security including treaty monitoring and verification, nuclear nonproliferation, safeguarding nuclear materials, and nuclear forensics.</a:t>
            </a:r>
            <a:r>
              <a:rPr lang="en-US" sz="1600" dirty="0" smtClean="0">
                <a:latin typeface="Arial" pitchFamily="34" charset="0"/>
                <a:cs typeface="Arial" pitchFamily="34" charset="0"/>
              </a:rPr>
              <a:t> </a:t>
            </a:r>
          </a:p>
          <a:p>
            <a:pPr>
              <a:buFontTx/>
              <a:buNone/>
              <a:defRPr/>
            </a:pPr>
            <a:endParaRPr lang="en-US" sz="1200" dirty="0" smtClean="0"/>
          </a:p>
        </p:txBody>
      </p:sp>
    </p:spTree>
    <p:extLst>
      <p:ext uri="{BB962C8B-B14F-4D97-AF65-F5344CB8AC3E}">
        <p14:creationId xmlns:p14="http://schemas.microsoft.com/office/powerpoint/2010/main" val="2048672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solidFill>
                  <a:schemeClr val="tx1"/>
                </a:solidFill>
                <a:latin typeface="Arial" charset="0"/>
                <a:cs typeface="Arial" charset="0"/>
              </a:rPr>
              <a:t>IRD Governance</a:t>
            </a:r>
          </a:p>
        </p:txBody>
      </p:sp>
      <p:sp>
        <p:nvSpPr>
          <p:cNvPr id="7171" name="Rectangle 3"/>
          <p:cNvSpPr>
            <a:spLocks noGrp="1" noChangeArrowheads="1"/>
          </p:cNvSpPr>
          <p:nvPr>
            <p:ph type="body" idx="1"/>
          </p:nvPr>
        </p:nvSpPr>
        <p:spPr>
          <a:xfrm>
            <a:off x="685800" y="1676400"/>
            <a:ext cx="7772400" cy="5029200"/>
          </a:xfrm>
        </p:spPr>
        <p:txBody>
          <a:bodyPr>
            <a:normAutofit lnSpcReduction="10000"/>
          </a:bodyPr>
          <a:lstStyle/>
          <a:p>
            <a:pPr>
              <a:lnSpc>
                <a:spcPct val="90000"/>
              </a:lnSpc>
            </a:pPr>
            <a:r>
              <a:rPr lang="en-US" sz="1800" smtClean="0">
                <a:solidFill>
                  <a:schemeClr val="tx1"/>
                </a:solidFill>
                <a:latin typeface="Arial" charset="0"/>
                <a:cs typeface="Arial" charset="0"/>
              </a:rPr>
              <a:t>Officers:</a:t>
            </a:r>
          </a:p>
          <a:p>
            <a:pPr lvl="1">
              <a:lnSpc>
                <a:spcPct val="90000"/>
              </a:lnSpc>
            </a:pPr>
            <a:r>
              <a:rPr lang="en-US" sz="1400" smtClean="0">
                <a:solidFill>
                  <a:schemeClr val="tx1"/>
                </a:solidFill>
                <a:latin typeface="Arial" charset="0"/>
                <a:cs typeface="Arial" charset="0"/>
              </a:rPr>
              <a:t>Ned Wogman - Acting Chair (John Metzger Chair - deceased)</a:t>
            </a:r>
          </a:p>
          <a:p>
            <a:pPr lvl="1">
              <a:lnSpc>
                <a:spcPct val="90000"/>
              </a:lnSpc>
            </a:pPr>
            <a:r>
              <a:rPr lang="en-US" sz="1400" smtClean="0">
                <a:solidFill>
                  <a:schemeClr val="tx1"/>
                </a:solidFill>
                <a:latin typeface="Arial" charset="0"/>
                <a:cs typeface="Arial" charset="0"/>
              </a:rPr>
              <a:t>Sam Glover -Vice Chair -2014 </a:t>
            </a:r>
          </a:p>
          <a:p>
            <a:pPr lvl="1">
              <a:lnSpc>
                <a:spcPct val="90000"/>
              </a:lnSpc>
            </a:pPr>
            <a:r>
              <a:rPr lang="en-US" sz="1400" smtClean="0">
                <a:solidFill>
                  <a:schemeClr val="tx1"/>
                </a:solidFill>
                <a:latin typeface="Arial" charset="0"/>
                <a:cs typeface="Arial" charset="0"/>
              </a:rPr>
              <a:t>Donna O’Kelly – Secretary – 2014 (Exec 2015)</a:t>
            </a:r>
          </a:p>
          <a:p>
            <a:pPr lvl="1">
              <a:lnSpc>
                <a:spcPct val="90000"/>
              </a:lnSpc>
            </a:pPr>
            <a:r>
              <a:rPr lang="en-US" sz="1400" smtClean="0">
                <a:solidFill>
                  <a:schemeClr val="tx1"/>
                </a:solidFill>
                <a:latin typeface="Arial" charset="0"/>
                <a:cs typeface="Arial" charset="0"/>
              </a:rPr>
              <a:t>Lei Cao – Treasurer – 2014 (Exec 2015)</a:t>
            </a:r>
          </a:p>
          <a:p>
            <a:pPr>
              <a:lnSpc>
                <a:spcPct val="90000"/>
              </a:lnSpc>
            </a:pPr>
            <a:r>
              <a:rPr lang="en-US" sz="1800" smtClean="0">
                <a:solidFill>
                  <a:schemeClr val="tx1"/>
                </a:solidFill>
                <a:latin typeface="Arial" charset="0"/>
                <a:cs typeface="Arial" charset="0"/>
              </a:rPr>
              <a:t>Executive Committee:</a:t>
            </a:r>
          </a:p>
          <a:p>
            <a:pPr lvl="1">
              <a:lnSpc>
                <a:spcPct val="90000"/>
              </a:lnSpc>
            </a:pPr>
            <a:r>
              <a:rPr lang="en-US" sz="1400" smtClean="0">
                <a:solidFill>
                  <a:schemeClr val="tx1"/>
                </a:solidFill>
                <a:latin typeface="Arial" charset="0"/>
                <a:cs typeface="Arial" charset="0"/>
              </a:rPr>
              <a:t>Steve Biegalski (Vice Chair 2014)</a:t>
            </a:r>
          </a:p>
          <a:p>
            <a:pPr lvl="1">
              <a:lnSpc>
                <a:spcPct val="90000"/>
              </a:lnSpc>
            </a:pPr>
            <a:r>
              <a:rPr lang="en-US" sz="1400" smtClean="0">
                <a:solidFill>
                  <a:schemeClr val="tx1"/>
                </a:solidFill>
                <a:latin typeface="Arial" charset="0"/>
                <a:cs typeface="Arial" charset="0"/>
              </a:rPr>
              <a:t>Jack Brenizer 2013</a:t>
            </a:r>
          </a:p>
          <a:p>
            <a:pPr lvl="1">
              <a:lnSpc>
                <a:spcPct val="90000"/>
              </a:lnSpc>
            </a:pPr>
            <a:r>
              <a:rPr lang="en-US" sz="1400" smtClean="0">
                <a:solidFill>
                  <a:schemeClr val="tx1"/>
                </a:solidFill>
                <a:latin typeface="Arial" charset="0"/>
                <a:cs typeface="Arial" charset="0"/>
              </a:rPr>
              <a:t>Robert Downing - 2013 </a:t>
            </a:r>
          </a:p>
          <a:p>
            <a:pPr lvl="1">
              <a:lnSpc>
                <a:spcPct val="90000"/>
              </a:lnSpc>
            </a:pPr>
            <a:r>
              <a:rPr lang="en-US" sz="1400" smtClean="0">
                <a:solidFill>
                  <a:schemeClr val="tx1"/>
                </a:solidFill>
                <a:latin typeface="Arial" charset="0"/>
                <a:cs typeface="Arial" charset="0"/>
              </a:rPr>
              <a:t>Lin-Wen Hu - 2014</a:t>
            </a:r>
          </a:p>
          <a:p>
            <a:pPr lvl="1">
              <a:lnSpc>
                <a:spcPct val="90000"/>
              </a:lnSpc>
            </a:pPr>
            <a:r>
              <a:rPr lang="en-US" sz="1400" smtClean="0">
                <a:solidFill>
                  <a:schemeClr val="tx1"/>
                </a:solidFill>
                <a:latin typeface="Arial" charset="0"/>
                <a:cs typeface="Arial" charset="0"/>
              </a:rPr>
              <a:t>Kenan Unlu – 2015</a:t>
            </a:r>
          </a:p>
          <a:p>
            <a:pPr lvl="1">
              <a:lnSpc>
                <a:spcPct val="90000"/>
              </a:lnSpc>
            </a:pPr>
            <a:r>
              <a:rPr lang="en-US" sz="1400" smtClean="0">
                <a:solidFill>
                  <a:schemeClr val="tx1"/>
                </a:solidFill>
                <a:latin typeface="Arial" charset="0"/>
                <a:cs typeface="Arial" charset="0"/>
              </a:rPr>
              <a:t>Hyoung Koo Lee - 2015</a:t>
            </a:r>
          </a:p>
          <a:p>
            <a:pPr lvl="1">
              <a:lnSpc>
                <a:spcPct val="90000"/>
              </a:lnSpc>
            </a:pPr>
            <a:r>
              <a:rPr lang="en-US" sz="1400" smtClean="0">
                <a:solidFill>
                  <a:schemeClr val="tx1"/>
                </a:solidFill>
                <a:latin typeface="Arial" charset="0"/>
                <a:cs typeface="Arial" charset="0"/>
              </a:rPr>
              <a:t>Igor Jovanovic – 2015</a:t>
            </a:r>
          </a:p>
          <a:p>
            <a:pPr lvl="1">
              <a:lnSpc>
                <a:spcPct val="90000"/>
              </a:lnSpc>
            </a:pPr>
            <a:r>
              <a:rPr lang="en-US" sz="1400" smtClean="0">
                <a:solidFill>
                  <a:schemeClr val="tx1"/>
                </a:solidFill>
                <a:latin typeface="Arial" charset="0"/>
                <a:cs typeface="Arial" charset="0"/>
              </a:rPr>
              <a:t>Steve LaMont - 2015</a:t>
            </a:r>
          </a:p>
          <a:p>
            <a:pPr lvl="1">
              <a:lnSpc>
                <a:spcPct val="90000"/>
              </a:lnSpc>
            </a:pPr>
            <a:r>
              <a:rPr lang="en-US" sz="1400" smtClean="0">
                <a:solidFill>
                  <a:schemeClr val="tx1"/>
                </a:solidFill>
                <a:latin typeface="Arial" charset="0"/>
                <a:cs typeface="Arial" charset="0"/>
              </a:rPr>
              <a:t>Michael Heibel (2016-new)</a:t>
            </a:r>
          </a:p>
          <a:p>
            <a:pPr lvl="1">
              <a:lnSpc>
                <a:spcPct val="90000"/>
              </a:lnSpc>
            </a:pPr>
            <a:r>
              <a:rPr lang="en-US" sz="1400" smtClean="0">
                <a:solidFill>
                  <a:schemeClr val="tx1"/>
                </a:solidFill>
                <a:latin typeface="Arial" charset="0"/>
                <a:cs typeface="Arial" charset="0"/>
              </a:rPr>
              <a:t>Eric Smith (2016 - new)</a:t>
            </a:r>
          </a:p>
          <a:p>
            <a:pPr lvl="1">
              <a:lnSpc>
                <a:spcPct val="90000"/>
              </a:lnSpc>
            </a:pPr>
            <a:r>
              <a:rPr lang="en-US" sz="1400" smtClean="0">
                <a:solidFill>
                  <a:schemeClr val="tx1"/>
                </a:solidFill>
                <a:latin typeface="Arial" charset="0"/>
                <a:cs typeface="Arial" charset="0"/>
              </a:rPr>
              <a:t>Kim Burns (2016 - new)</a:t>
            </a:r>
          </a:p>
          <a:p>
            <a:pPr lvl="1">
              <a:lnSpc>
                <a:spcPct val="90000"/>
              </a:lnSpc>
            </a:pPr>
            <a:r>
              <a:rPr lang="en-US" sz="1400" smtClean="0">
                <a:solidFill>
                  <a:schemeClr val="tx1"/>
                </a:solidFill>
                <a:latin typeface="Arial" charset="0"/>
                <a:cs typeface="Arial" charset="0"/>
              </a:rPr>
              <a:t>Brian Collins – Young Member Group Liaison</a:t>
            </a:r>
          </a:p>
          <a:p>
            <a:pPr lvl="1">
              <a:lnSpc>
                <a:spcPct val="90000"/>
              </a:lnSpc>
            </a:pPr>
            <a:r>
              <a:rPr lang="en-US" sz="1400" smtClean="0">
                <a:solidFill>
                  <a:schemeClr val="tx1"/>
                </a:solidFill>
                <a:latin typeface="Arial" charset="0"/>
                <a:cs typeface="Arial" charset="0"/>
              </a:rPr>
              <a:t>Santiago San Antonio – Board Liaison; Bonnifer Ballard – Staff Liaison</a:t>
            </a:r>
          </a:p>
          <a:p>
            <a:pPr lvl="1">
              <a:lnSpc>
                <a:spcPct val="90000"/>
              </a:lnSpc>
            </a:pPr>
            <a:r>
              <a:rPr lang="en-US" sz="1400" smtClean="0">
                <a:solidFill>
                  <a:schemeClr val="tx1"/>
                </a:solidFill>
                <a:latin typeface="Arial" charset="0"/>
                <a:cs typeface="Arial" charset="0"/>
              </a:rPr>
              <a:t>Ned Wogman Ex Officio 2014</a:t>
            </a:r>
          </a:p>
          <a:p>
            <a:pPr lvl="1">
              <a:lnSpc>
                <a:spcPct val="90000"/>
              </a:lnSpc>
            </a:pPr>
            <a:r>
              <a:rPr lang="en-US" sz="1400" smtClean="0">
                <a:solidFill>
                  <a:schemeClr val="tx1"/>
                </a:solidFill>
                <a:latin typeface="Arial" charset="0"/>
                <a:cs typeface="Arial" charset="0"/>
              </a:rPr>
              <a:t>Hans Cougar – Prof Division Liaison and Ex Officio</a:t>
            </a:r>
          </a:p>
        </p:txBody>
      </p:sp>
    </p:spTree>
    <p:extLst>
      <p:ext uri="{BB962C8B-B14F-4D97-AF65-F5344CB8AC3E}">
        <p14:creationId xmlns:p14="http://schemas.microsoft.com/office/powerpoint/2010/main" val="3509647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447963"/>
            <a:ext cx="7772400" cy="685800"/>
          </a:xfrm>
        </p:spPr>
        <p:txBody>
          <a:bodyPr/>
          <a:lstStyle/>
          <a:p>
            <a:r>
              <a:rPr lang="en-US" sz="2400" dirty="0" smtClean="0">
                <a:solidFill>
                  <a:schemeClr val="tx1"/>
                </a:solidFill>
                <a:latin typeface="Arial" charset="0"/>
                <a:cs typeface="Arial" charset="0"/>
              </a:rPr>
              <a:t>IRD Governance – Metrics</a:t>
            </a:r>
            <a:br>
              <a:rPr lang="en-US" sz="2400" dirty="0" smtClean="0">
                <a:solidFill>
                  <a:schemeClr val="tx1"/>
                </a:solidFill>
                <a:latin typeface="Arial" charset="0"/>
                <a:cs typeface="Arial" charset="0"/>
              </a:rPr>
            </a:br>
            <a:r>
              <a:rPr lang="en-US" sz="2400" dirty="0" smtClean="0">
                <a:solidFill>
                  <a:schemeClr val="tx1"/>
                </a:solidFill>
                <a:latin typeface="Arial" charset="0"/>
                <a:cs typeface="Arial" charset="0"/>
              </a:rPr>
              <a:t>See Conferences/</a:t>
            </a:r>
            <a:r>
              <a:rPr lang="en-US" sz="2400" dirty="0" err="1" smtClean="0">
                <a:solidFill>
                  <a:schemeClr val="tx1"/>
                </a:solidFill>
                <a:latin typeface="Arial" charset="0"/>
                <a:cs typeface="Arial" charset="0"/>
              </a:rPr>
              <a:t>Topicals</a:t>
            </a:r>
            <a:r>
              <a:rPr lang="en-US" sz="2400" dirty="0" smtClean="0">
                <a:solidFill>
                  <a:schemeClr val="tx1"/>
                </a:solidFill>
                <a:latin typeface="Arial" charset="0"/>
                <a:cs typeface="Arial" charset="0"/>
              </a:rPr>
              <a:t>/Awards</a:t>
            </a:r>
          </a:p>
        </p:txBody>
      </p:sp>
      <p:sp>
        <p:nvSpPr>
          <p:cNvPr id="8195" name="Rectangle 3"/>
          <p:cNvSpPr>
            <a:spLocks noGrp="1" noChangeArrowheads="1"/>
          </p:cNvSpPr>
          <p:nvPr>
            <p:ph type="body" idx="1"/>
          </p:nvPr>
        </p:nvSpPr>
        <p:spPr>
          <a:xfrm>
            <a:off x="609600" y="1549400"/>
            <a:ext cx="7772400" cy="5063837"/>
          </a:xfrm>
        </p:spPr>
        <p:txBody>
          <a:bodyPr/>
          <a:lstStyle/>
          <a:p>
            <a:pPr marL="0" indent="0">
              <a:lnSpc>
                <a:spcPct val="90000"/>
              </a:lnSpc>
            </a:pPr>
            <a:r>
              <a:rPr lang="en-US" sz="1350" dirty="0" smtClean="0">
                <a:solidFill>
                  <a:schemeClr val="tx1"/>
                </a:solidFill>
                <a:latin typeface="Arial" charset="0"/>
                <a:cs typeface="Arial" charset="0"/>
              </a:rPr>
              <a:t>Bylaws &amp; Rules Status </a:t>
            </a:r>
          </a:p>
          <a:p>
            <a:pPr marL="400050" lvl="1" indent="0">
              <a:lnSpc>
                <a:spcPct val="90000"/>
              </a:lnSpc>
            </a:pPr>
            <a:r>
              <a:rPr lang="en-US" sz="1350" dirty="0" smtClean="0">
                <a:solidFill>
                  <a:schemeClr val="tx1"/>
                </a:solidFill>
                <a:latin typeface="Arial" charset="0"/>
                <a:cs typeface="Arial" charset="0"/>
              </a:rPr>
              <a:t>Update started in 2012 being pursued by Chair, now deceased.  Thus, the EC is restarting in ATL.</a:t>
            </a:r>
          </a:p>
          <a:p>
            <a:pPr marL="0" indent="0">
              <a:lnSpc>
                <a:spcPct val="90000"/>
              </a:lnSpc>
            </a:pPr>
            <a:r>
              <a:rPr lang="en-US" sz="1350" dirty="0" smtClean="0">
                <a:solidFill>
                  <a:schemeClr val="tx1"/>
                </a:solidFill>
                <a:latin typeface="Arial" charset="0"/>
                <a:cs typeface="Arial" charset="0"/>
              </a:rPr>
              <a:t>Strategic Planning Status </a:t>
            </a:r>
          </a:p>
          <a:p>
            <a:pPr marL="400050" lvl="1" indent="0">
              <a:lnSpc>
                <a:spcPct val="90000"/>
              </a:lnSpc>
            </a:pPr>
            <a:r>
              <a:rPr lang="en-US" sz="1350" dirty="0" smtClean="0">
                <a:solidFill>
                  <a:schemeClr val="tx1"/>
                </a:solidFill>
                <a:latin typeface="Arial" charset="0"/>
                <a:cs typeface="Arial" charset="0"/>
              </a:rPr>
              <a:t>-Update started in 2010 being pursued as above.  EC is restarting in ATL.</a:t>
            </a:r>
          </a:p>
          <a:p>
            <a:pPr marL="400050" lvl="1" indent="0">
              <a:lnSpc>
                <a:spcPct val="90000"/>
              </a:lnSpc>
            </a:pPr>
            <a:r>
              <a:rPr lang="en-US" sz="1350" dirty="0" smtClean="0">
                <a:solidFill>
                  <a:schemeClr val="tx1"/>
                </a:solidFill>
                <a:latin typeface="Arial" charset="0"/>
                <a:cs typeface="Arial" charset="0"/>
              </a:rPr>
              <a:t>Identify specific ANS Strategic Plan goals/objectives which the Division supports</a:t>
            </a:r>
          </a:p>
          <a:p>
            <a:pPr marL="0" indent="0">
              <a:buFontTx/>
              <a:buNone/>
            </a:pPr>
            <a:r>
              <a:rPr lang="en-US" sz="1350" dirty="0" smtClean="0">
                <a:solidFill>
                  <a:schemeClr val="tx1"/>
                </a:solidFill>
                <a:latin typeface="Arial" charset="0"/>
                <a:cs typeface="Arial" charset="0"/>
              </a:rPr>
              <a:t>	1. Professional development</a:t>
            </a:r>
          </a:p>
          <a:p>
            <a:pPr marL="0" indent="0">
              <a:buFontTx/>
              <a:buNone/>
            </a:pPr>
            <a:r>
              <a:rPr lang="en-US" sz="1350" dirty="0" smtClean="0">
                <a:solidFill>
                  <a:schemeClr val="tx1"/>
                </a:solidFill>
                <a:latin typeface="Arial" charset="0"/>
                <a:cs typeface="Arial" charset="0"/>
              </a:rPr>
              <a:t>	-Work with students via support to their Conferences as well as at specific </a:t>
            </a:r>
            <a:r>
              <a:rPr lang="en-US" sz="1350" dirty="0" err="1" smtClean="0">
                <a:solidFill>
                  <a:schemeClr val="tx1"/>
                </a:solidFill>
                <a:latin typeface="Arial" charset="0"/>
                <a:cs typeface="Arial" charset="0"/>
              </a:rPr>
              <a:t>Topicals</a:t>
            </a:r>
            <a:r>
              <a:rPr lang="en-US" sz="1350" dirty="0" smtClean="0">
                <a:solidFill>
                  <a:schemeClr val="tx1"/>
                </a:solidFill>
                <a:latin typeface="Arial" charset="0"/>
                <a:cs typeface="Arial" charset="0"/>
              </a:rPr>
              <a:t> 	such as the MARC and Safeguards. Hold workshops on Activation Analysis.  </a:t>
            </a:r>
          </a:p>
          <a:p>
            <a:pPr marL="0" indent="0">
              <a:buFontTx/>
              <a:buNone/>
            </a:pPr>
            <a:r>
              <a:rPr lang="en-US" sz="1350" dirty="0" smtClean="0">
                <a:solidFill>
                  <a:schemeClr val="tx1"/>
                </a:solidFill>
                <a:latin typeface="Arial" charset="0"/>
                <a:cs typeface="Arial" charset="0"/>
              </a:rPr>
              <a:t>	2. Sharing information and advancements in technology</a:t>
            </a:r>
          </a:p>
          <a:p>
            <a:pPr marL="0" indent="0">
              <a:buFontTx/>
              <a:buNone/>
            </a:pPr>
            <a:r>
              <a:rPr lang="en-US" sz="1350" dirty="0" smtClean="0">
                <a:solidFill>
                  <a:schemeClr val="tx1"/>
                </a:solidFill>
                <a:latin typeface="Arial" charset="0"/>
                <a:cs typeface="Arial" charset="0"/>
              </a:rPr>
              <a:t>	-Host Topical meetings such as the MARC and Safeguards which are International in 	scope, multiple sessions at each ANS mtg., cosponsor </a:t>
            </a:r>
            <a:r>
              <a:rPr lang="en-US" sz="1350" dirty="0" err="1" smtClean="0">
                <a:solidFill>
                  <a:schemeClr val="tx1"/>
                </a:solidFill>
                <a:latin typeface="Arial" charset="0"/>
                <a:cs typeface="Arial" charset="0"/>
              </a:rPr>
              <a:t>Topicals</a:t>
            </a:r>
            <a:r>
              <a:rPr lang="en-US" sz="1350" dirty="0" smtClean="0">
                <a:solidFill>
                  <a:schemeClr val="tx1"/>
                </a:solidFill>
                <a:latin typeface="Arial" charset="0"/>
                <a:cs typeface="Arial" charset="0"/>
              </a:rPr>
              <a:t> with ANS Divisions 	&amp; INMM, etc.</a:t>
            </a:r>
          </a:p>
          <a:p>
            <a:pPr marL="0" indent="0">
              <a:buFontTx/>
              <a:buNone/>
            </a:pPr>
            <a:r>
              <a:rPr lang="en-US" sz="1350" dirty="0" smtClean="0">
                <a:solidFill>
                  <a:schemeClr val="tx1"/>
                </a:solidFill>
                <a:latin typeface="Arial" charset="0"/>
                <a:cs typeface="Arial" charset="0"/>
              </a:rPr>
              <a:t>	3. Engaging the public</a:t>
            </a:r>
          </a:p>
          <a:p>
            <a:pPr marL="0" indent="0">
              <a:buFontTx/>
              <a:buNone/>
            </a:pPr>
            <a:r>
              <a:rPr lang="en-US" sz="1350" dirty="0" smtClean="0">
                <a:solidFill>
                  <a:schemeClr val="tx1"/>
                </a:solidFill>
                <a:latin typeface="Arial" charset="0"/>
                <a:cs typeface="Arial" charset="0"/>
              </a:rPr>
              <a:t>	-Respond to requests as received -- normally explaining the technologies and how 	they support US Technology &amp; Policy.</a:t>
            </a:r>
          </a:p>
          <a:p>
            <a:pPr marL="0" indent="0">
              <a:buFontTx/>
              <a:buNone/>
            </a:pPr>
            <a:r>
              <a:rPr lang="en-US" sz="1350" dirty="0" smtClean="0">
                <a:solidFill>
                  <a:schemeClr val="tx1"/>
                </a:solidFill>
                <a:latin typeface="Arial" charset="0"/>
                <a:cs typeface="Arial" charset="0"/>
              </a:rPr>
              <a:t>	4. Engaging the policy makers</a:t>
            </a:r>
          </a:p>
          <a:p>
            <a:pPr marL="0" indent="0">
              <a:buFontTx/>
              <a:buNone/>
            </a:pPr>
            <a:r>
              <a:rPr lang="en-US" sz="1350" dirty="0" smtClean="0">
                <a:solidFill>
                  <a:schemeClr val="tx1"/>
                </a:solidFill>
                <a:latin typeface="Arial" charset="0"/>
                <a:cs typeface="Arial" charset="0"/>
              </a:rPr>
              <a:t>	-Our members pursue technology and invite the policy makers to our sessions and 	</a:t>
            </a:r>
            <a:r>
              <a:rPr lang="en-US" sz="1350" dirty="0" err="1" smtClean="0">
                <a:solidFill>
                  <a:schemeClr val="tx1"/>
                </a:solidFill>
                <a:latin typeface="Arial" charset="0"/>
                <a:cs typeface="Arial" charset="0"/>
              </a:rPr>
              <a:t>Topicals</a:t>
            </a:r>
            <a:r>
              <a:rPr lang="en-US" sz="1350" dirty="0" smtClean="0">
                <a:solidFill>
                  <a:schemeClr val="tx1"/>
                </a:solidFill>
                <a:latin typeface="Arial" charset="0"/>
                <a:cs typeface="Arial" charset="0"/>
              </a:rPr>
              <a:t>.  We have had specific sessions relating to the Nonproliferation and 	Safeguards technologies that the US/IAEA/</a:t>
            </a:r>
            <a:r>
              <a:rPr lang="en-US" sz="1350" dirty="0" err="1" smtClean="0">
                <a:solidFill>
                  <a:schemeClr val="tx1"/>
                </a:solidFill>
                <a:latin typeface="Arial" charset="0"/>
                <a:cs typeface="Arial" charset="0"/>
              </a:rPr>
              <a:t>Euratom</a:t>
            </a:r>
            <a:r>
              <a:rPr lang="en-US" sz="1350" dirty="0" smtClean="0">
                <a:solidFill>
                  <a:schemeClr val="tx1"/>
                </a:solidFill>
                <a:latin typeface="Arial" charset="0"/>
                <a:cs typeface="Arial" charset="0"/>
              </a:rPr>
              <a:t> policy makers attend and make	presentations.</a:t>
            </a:r>
          </a:p>
          <a:p>
            <a:pPr marL="0" indent="0">
              <a:lnSpc>
                <a:spcPct val="90000"/>
              </a:lnSpc>
            </a:pPr>
            <a:r>
              <a:rPr lang="en-US" sz="1350" dirty="0" smtClean="0">
                <a:solidFill>
                  <a:schemeClr val="tx1"/>
                </a:solidFill>
                <a:latin typeface="Arial" charset="0"/>
                <a:cs typeface="Arial" charset="0"/>
              </a:rPr>
              <a:t>Communication: website (http://ird.ans.org/) and newsletter status (Chairman’s message from January 2012 is available; recent chair is deceased)</a:t>
            </a:r>
          </a:p>
          <a:p>
            <a:pPr marL="0" indent="0">
              <a:lnSpc>
                <a:spcPct val="90000"/>
              </a:lnSpc>
              <a:buFontTx/>
              <a:buNone/>
            </a:pPr>
            <a:endParaRPr lang="en-US" sz="2400" dirty="0" smtClean="0">
              <a:solidFill>
                <a:schemeClr val="tx1"/>
              </a:solidFill>
            </a:endParaRPr>
          </a:p>
        </p:txBody>
      </p:sp>
    </p:spTree>
    <p:extLst>
      <p:ext uri="{BB962C8B-B14F-4D97-AF65-F5344CB8AC3E}">
        <p14:creationId xmlns:p14="http://schemas.microsoft.com/office/powerpoint/2010/main" val="2201470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74254" y="609600"/>
            <a:ext cx="6197600" cy="757382"/>
          </a:xfrm>
        </p:spPr>
        <p:txBody>
          <a:bodyPr/>
          <a:lstStyle/>
          <a:p>
            <a:r>
              <a:rPr lang="en-US" sz="3800" b="1" dirty="0" smtClean="0"/>
              <a:t>IRD Annual Membership</a:t>
            </a:r>
            <a:endParaRPr lang="en-US" sz="3800" b="1"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078780"/>
              </p:ext>
            </p:extLst>
          </p:nvPr>
        </p:nvGraphicFramePr>
        <p:xfrm>
          <a:off x="757381" y="1479824"/>
          <a:ext cx="7714673" cy="48300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933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Content Placeholder 3"/>
          <p:cNvGraphicFramePr>
            <a:graphicFrameLocks noGrp="1"/>
          </p:cNvGraphicFramePr>
          <p:nvPr>
            <p:ph idx="1"/>
            <p:extLst>
              <p:ext uri="{D42A27DB-BD31-4B8C-83A1-F6EECF244321}">
                <p14:modId xmlns:p14="http://schemas.microsoft.com/office/powerpoint/2010/main" val="882241324"/>
              </p:ext>
            </p:extLst>
          </p:nvPr>
        </p:nvGraphicFramePr>
        <p:xfrm>
          <a:off x="688109" y="1401255"/>
          <a:ext cx="7708892" cy="4167549"/>
        </p:xfrm>
        <a:graphic>
          <a:graphicData uri="http://schemas.openxmlformats.org/presentationml/2006/ole">
            <mc:AlternateContent xmlns:mc="http://schemas.openxmlformats.org/markup-compatibility/2006">
              <mc:Choice xmlns:v="urn:schemas-microsoft-com:vml" Requires="v">
                <p:oleObj spid="_x0000_s1033" r:id="rId3" imgW="8559526" imgH="4633362" progId="Excel.Chart.8">
                  <p:embed/>
                </p:oleObj>
              </mc:Choice>
              <mc:Fallback>
                <p:oleObj r:id="rId3" imgW="8559526" imgH="4633362"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9" y="1401255"/>
                        <a:ext cx="7708892" cy="4167549"/>
                      </a:xfrm>
                      <a:prstGeom prst="rect">
                        <a:avLst/>
                      </a:prstGeom>
                      <a:noFill/>
                      <a:ln>
                        <a:noFill/>
                      </a:ln>
                    </p:spPr>
                  </p:pic>
                </p:oleObj>
              </mc:Fallback>
            </mc:AlternateContent>
          </a:graphicData>
        </a:graphic>
      </p:graphicFrame>
      <p:sp>
        <p:nvSpPr>
          <p:cNvPr id="10244" name="TextBox 4"/>
          <p:cNvSpPr txBox="1">
            <a:spLocks noChangeArrowheads="1"/>
          </p:cNvSpPr>
          <p:nvPr/>
        </p:nvSpPr>
        <p:spPr bwMode="auto">
          <a:xfrm>
            <a:off x="688109" y="5457536"/>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0000"/>
                </a:solidFill>
                <a:latin typeface="Times New Roman" pitchFamily="18" charset="0"/>
              </a:defRPr>
            </a:lvl1pPr>
            <a:lvl2pPr marL="742950" indent="-285750" eaLnBrk="0" hangingPunct="0">
              <a:defRPr sz="2400">
                <a:solidFill>
                  <a:srgbClr val="FF0000"/>
                </a:solidFill>
                <a:latin typeface="Times New Roman" pitchFamily="18" charset="0"/>
              </a:defRPr>
            </a:lvl2pPr>
            <a:lvl3pPr marL="1143000" indent="-228600" eaLnBrk="0" hangingPunct="0">
              <a:defRPr sz="2400">
                <a:solidFill>
                  <a:srgbClr val="FF0000"/>
                </a:solidFill>
                <a:latin typeface="Times New Roman" pitchFamily="18" charset="0"/>
              </a:defRPr>
            </a:lvl3pPr>
            <a:lvl4pPr marL="1600200" indent="-228600" eaLnBrk="0" hangingPunct="0">
              <a:defRPr sz="2400">
                <a:solidFill>
                  <a:srgbClr val="FF0000"/>
                </a:solidFill>
                <a:latin typeface="Times New Roman" pitchFamily="18" charset="0"/>
              </a:defRPr>
            </a:lvl4pPr>
            <a:lvl5pPr marL="2057400" indent="-228600" eaLnBrk="0" hangingPunct="0">
              <a:defRPr sz="2400">
                <a:solidFill>
                  <a:srgbClr val="FF0000"/>
                </a:solidFill>
                <a:latin typeface="Times New Roman" pitchFamily="18" charset="0"/>
              </a:defRPr>
            </a:lvl5pPr>
            <a:lvl6pPr marL="2514600" indent="-228600" eaLnBrk="0" fontAlgn="base" hangingPunct="0">
              <a:spcBef>
                <a:spcPct val="0"/>
              </a:spcBef>
              <a:spcAft>
                <a:spcPct val="0"/>
              </a:spcAft>
              <a:defRPr sz="2400">
                <a:solidFill>
                  <a:srgbClr val="FF0000"/>
                </a:solidFill>
                <a:latin typeface="Times New Roman" pitchFamily="18" charset="0"/>
              </a:defRPr>
            </a:lvl6pPr>
            <a:lvl7pPr marL="2971800" indent="-228600" eaLnBrk="0" fontAlgn="base" hangingPunct="0">
              <a:spcBef>
                <a:spcPct val="0"/>
              </a:spcBef>
              <a:spcAft>
                <a:spcPct val="0"/>
              </a:spcAft>
              <a:defRPr sz="2400">
                <a:solidFill>
                  <a:srgbClr val="FF0000"/>
                </a:solidFill>
                <a:latin typeface="Times New Roman" pitchFamily="18" charset="0"/>
              </a:defRPr>
            </a:lvl7pPr>
            <a:lvl8pPr marL="3429000" indent="-228600" eaLnBrk="0" fontAlgn="base" hangingPunct="0">
              <a:spcBef>
                <a:spcPct val="0"/>
              </a:spcBef>
              <a:spcAft>
                <a:spcPct val="0"/>
              </a:spcAft>
              <a:defRPr sz="2400">
                <a:solidFill>
                  <a:srgbClr val="FF0000"/>
                </a:solidFill>
                <a:latin typeface="Times New Roman" pitchFamily="18" charset="0"/>
              </a:defRPr>
            </a:lvl8pPr>
            <a:lvl9pPr marL="3886200" indent="-228600" eaLnBrk="0" fontAlgn="base" hangingPunct="0">
              <a:spcBef>
                <a:spcPct val="0"/>
              </a:spcBef>
              <a:spcAft>
                <a:spcPct val="0"/>
              </a:spcAft>
              <a:defRPr sz="2400">
                <a:solidFill>
                  <a:srgbClr val="FF0000"/>
                </a:solidFill>
                <a:latin typeface="Times New Roman" pitchFamily="18" charset="0"/>
              </a:defRPr>
            </a:lvl9pPr>
          </a:lstStyle>
          <a:p>
            <a:pPr eaLnBrk="1" hangingPunct="1"/>
            <a:r>
              <a:rPr lang="en-US" dirty="0">
                <a:latin typeface="Arial" charset="0"/>
                <a:cs typeface="Arial" charset="0"/>
              </a:rPr>
              <a:t>Students as of April 2013 (included in the total by year)</a:t>
            </a:r>
          </a:p>
        </p:txBody>
      </p:sp>
      <p:graphicFrame>
        <p:nvGraphicFramePr>
          <p:cNvPr id="8" name="Table 7"/>
          <p:cNvGraphicFramePr>
            <a:graphicFrameLocks noGrp="1"/>
          </p:cNvGraphicFramePr>
          <p:nvPr>
            <p:extLst>
              <p:ext uri="{D42A27DB-BD31-4B8C-83A1-F6EECF244321}">
                <p14:modId xmlns:p14="http://schemas.microsoft.com/office/powerpoint/2010/main" val="2487824334"/>
              </p:ext>
            </p:extLst>
          </p:nvPr>
        </p:nvGraphicFramePr>
        <p:xfrm>
          <a:off x="1145317" y="5892512"/>
          <a:ext cx="6807200" cy="298306"/>
        </p:xfrm>
        <a:graphic>
          <a:graphicData uri="http://schemas.openxmlformats.org/drawingml/2006/table">
            <a:tbl>
              <a:tblPr>
                <a:tableStyleId>{5C22544A-7EE6-4342-B048-85BDC9FD1C3A}</a:tableStyleId>
              </a:tblPr>
              <a:tblGrid>
                <a:gridCol w="691012"/>
                <a:gridCol w="691012"/>
                <a:gridCol w="735119"/>
                <a:gridCol w="602797"/>
                <a:gridCol w="720416"/>
                <a:gridCol w="720416"/>
                <a:gridCol w="661607"/>
                <a:gridCol w="661607"/>
                <a:gridCol w="661607"/>
                <a:gridCol w="661607"/>
              </a:tblGrid>
              <a:tr h="298306">
                <a:tc>
                  <a:txBody>
                    <a:bodyPr/>
                    <a:lstStyle/>
                    <a:p>
                      <a:pPr algn="ctr" fontAlgn="b"/>
                      <a:r>
                        <a:rPr lang="en-US" sz="1800" u="sng" strike="noStrike" baseline="0" dirty="0">
                          <a:effectLst/>
                        </a:rPr>
                        <a:t>2004</a:t>
                      </a:r>
                      <a:endParaRPr lang="en-US" sz="1800" b="1" i="0" u="sng" strike="noStrike" baseline="0" dirty="0">
                        <a:effectLst/>
                        <a:latin typeface="Arial"/>
                      </a:endParaRPr>
                    </a:p>
                  </a:txBody>
                  <a:tcPr marL="9525" marR="9525" marT="9525" marB="0" anchor="b"/>
                </a:tc>
                <a:tc>
                  <a:txBody>
                    <a:bodyPr/>
                    <a:lstStyle/>
                    <a:p>
                      <a:pPr algn="ctr" fontAlgn="b"/>
                      <a:r>
                        <a:rPr lang="en-US" sz="1800" u="sng" strike="noStrike" dirty="0">
                          <a:effectLst/>
                        </a:rPr>
                        <a:t>2005</a:t>
                      </a:r>
                      <a:endParaRPr lang="en-US" sz="1800" b="1" i="0" u="sng" strike="noStrike" dirty="0">
                        <a:effectLst/>
                        <a:latin typeface="Arial"/>
                      </a:endParaRPr>
                    </a:p>
                  </a:txBody>
                  <a:tcPr marL="9525" marR="9525" marT="9525" marB="0" anchor="b"/>
                </a:tc>
                <a:tc>
                  <a:txBody>
                    <a:bodyPr/>
                    <a:lstStyle/>
                    <a:p>
                      <a:pPr algn="ctr" fontAlgn="b"/>
                      <a:r>
                        <a:rPr lang="en-US" sz="1800" u="sng" strike="noStrike" dirty="0">
                          <a:effectLst/>
                        </a:rPr>
                        <a:t>2006</a:t>
                      </a:r>
                      <a:endParaRPr lang="en-US" sz="1800" b="1" i="0" u="sng" strike="noStrike" dirty="0">
                        <a:effectLst/>
                        <a:latin typeface="Arial"/>
                      </a:endParaRPr>
                    </a:p>
                  </a:txBody>
                  <a:tcPr marL="9525" marR="9525" marT="9525" marB="0" anchor="b"/>
                </a:tc>
                <a:tc>
                  <a:txBody>
                    <a:bodyPr/>
                    <a:lstStyle/>
                    <a:p>
                      <a:pPr algn="ctr" fontAlgn="b"/>
                      <a:r>
                        <a:rPr lang="en-US" sz="1800" u="sng" strike="noStrike" dirty="0">
                          <a:effectLst/>
                        </a:rPr>
                        <a:t>2007</a:t>
                      </a:r>
                      <a:endParaRPr lang="en-US" sz="1800" b="1" i="0" u="sng" strike="noStrike" dirty="0">
                        <a:effectLst/>
                        <a:latin typeface="Arial"/>
                      </a:endParaRPr>
                    </a:p>
                  </a:txBody>
                  <a:tcPr marL="9525" marR="9525" marT="9525" marB="0" anchor="b"/>
                </a:tc>
                <a:tc>
                  <a:txBody>
                    <a:bodyPr/>
                    <a:lstStyle/>
                    <a:p>
                      <a:pPr algn="ctr" fontAlgn="b"/>
                      <a:r>
                        <a:rPr lang="en-US" sz="1800" u="sng" strike="noStrike" dirty="0">
                          <a:effectLst/>
                        </a:rPr>
                        <a:t>2008</a:t>
                      </a:r>
                      <a:endParaRPr lang="en-US" sz="1800" b="1" i="0" u="sng" strike="noStrike" dirty="0">
                        <a:effectLst/>
                        <a:latin typeface="Arial"/>
                      </a:endParaRPr>
                    </a:p>
                  </a:txBody>
                  <a:tcPr marL="9525" marR="9525" marT="9525" marB="0" anchor="b"/>
                </a:tc>
                <a:tc>
                  <a:txBody>
                    <a:bodyPr/>
                    <a:lstStyle/>
                    <a:p>
                      <a:pPr algn="ctr" fontAlgn="b"/>
                      <a:r>
                        <a:rPr lang="en-US" sz="1800" u="sng" strike="noStrike" dirty="0">
                          <a:effectLst/>
                        </a:rPr>
                        <a:t>2009</a:t>
                      </a:r>
                      <a:endParaRPr lang="en-US" sz="1800" b="1" i="0" u="sng" strike="noStrike" dirty="0">
                        <a:effectLst/>
                        <a:latin typeface="Arial"/>
                      </a:endParaRPr>
                    </a:p>
                  </a:txBody>
                  <a:tcPr marL="9525" marR="9525" marT="9525" marB="0" anchor="b"/>
                </a:tc>
                <a:tc>
                  <a:txBody>
                    <a:bodyPr/>
                    <a:lstStyle/>
                    <a:p>
                      <a:pPr algn="ctr" fontAlgn="b"/>
                      <a:r>
                        <a:rPr lang="en-US" sz="1800" u="sng" strike="noStrike" dirty="0">
                          <a:effectLst/>
                        </a:rPr>
                        <a:t>2010</a:t>
                      </a:r>
                      <a:endParaRPr lang="en-US" sz="1800" b="1" i="0" u="sng" strike="noStrike" dirty="0">
                        <a:effectLst/>
                        <a:latin typeface="Arial"/>
                      </a:endParaRPr>
                    </a:p>
                  </a:txBody>
                  <a:tcPr marL="9525" marR="9525" marT="9525" marB="0" anchor="b"/>
                </a:tc>
                <a:tc>
                  <a:txBody>
                    <a:bodyPr/>
                    <a:lstStyle/>
                    <a:p>
                      <a:pPr algn="ctr" fontAlgn="b"/>
                      <a:r>
                        <a:rPr lang="en-US" sz="1800" u="sng" strike="noStrike" dirty="0">
                          <a:effectLst/>
                        </a:rPr>
                        <a:t>2011</a:t>
                      </a:r>
                      <a:endParaRPr lang="en-US" sz="1800" b="1" i="0" u="sng" strike="noStrike" dirty="0">
                        <a:effectLst/>
                        <a:latin typeface="Arial"/>
                      </a:endParaRPr>
                    </a:p>
                  </a:txBody>
                  <a:tcPr marL="9525" marR="9525" marT="9525" marB="0" anchor="b"/>
                </a:tc>
                <a:tc>
                  <a:txBody>
                    <a:bodyPr/>
                    <a:lstStyle/>
                    <a:p>
                      <a:pPr algn="ctr" fontAlgn="b"/>
                      <a:r>
                        <a:rPr lang="en-US" sz="1800" u="sng" strike="noStrike" dirty="0">
                          <a:effectLst/>
                        </a:rPr>
                        <a:t>2012</a:t>
                      </a:r>
                      <a:endParaRPr lang="en-US" sz="1800" b="1" i="0" u="sng" strike="noStrike" dirty="0">
                        <a:effectLst/>
                        <a:latin typeface="Arial"/>
                      </a:endParaRPr>
                    </a:p>
                  </a:txBody>
                  <a:tcPr marL="9525" marR="9525" marT="9525" marB="0" anchor="b"/>
                </a:tc>
                <a:tc>
                  <a:txBody>
                    <a:bodyPr/>
                    <a:lstStyle/>
                    <a:p>
                      <a:pPr algn="ctr" fontAlgn="b"/>
                      <a:r>
                        <a:rPr lang="en-US" sz="1800" u="sng" strike="noStrike" dirty="0">
                          <a:effectLst/>
                        </a:rPr>
                        <a:t>2013</a:t>
                      </a:r>
                      <a:endParaRPr lang="en-US" sz="1800" b="1" i="0" u="sng" strike="noStrike" dirty="0">
                        <a:effectLst/>
                        <a:latin typeface="Arial"/>
                      </a:endParaRPr>
                    </a:p>
                  </a:txBody>
                  <a:tcPr marL="9525" marR="9525" marT="9525" marB="0" anchor="b"/>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1835097"/>
              </p:ext>
            </p:extLst>
          </p:nvPr>
        </p:nvGraphicFramePr>
        <p:xfrm>
          <a:off x="1043710" y="6255470"/>
          <a:ext cx="6668654" cy="284163"/>
        </p:xfrm>
        <a:graphic>
          <a:graphicData uri="http://schemas.openxmlformats.org/drawingml/2006/table">
            <a:tbl>
              <a:tblPr>
                <a:tableStyleId>{5C22544A-7EE6-4342-B048-85BDC9FD1C3A}</a:tableStyleId>
              </a:tblPr>
              <a:tblGrid>
                <a:gridCol w="676948"/>
                <a:gridCol w="676948"/>
                <a:gridCol w="720157"/>
                <a:gridCol w="590529"/>
                <a:gridCol w="705754"/>
                <a:gridCol w="705754"/>
                <a:gridCol w="648141"/>
                <a:gridCol w="648141"/>
                <a:gridCol w="648141"/>
                <a:gridCol w="648141"/>
              </a:tblGrid>
              <a:tr h="284163">
                <a:tc>
                  <a:txBody>
                    <a:bodyPr/>
                    <a:lstStyle/>
                    <a:p>
                      <a:pPr algn="r" fontAlgn="b"/>
                      <a:r>
                        <a:rPr lang="en-US" sz="1800" u="none" strike="noStrike" dirty="0">
                          <a:effectLst/>
                        </a:rPr>
                        <a:t>91</a:t>
                      </a:r>
                      <a:endParaRPr lang="en-US" sz="1800" b="0" i="0" u="none" strike="noStrike" dirty="0">
                        <a:effectLst/>
                        <a:latin typeface="Arial"/>
                      </a:endParaRPr>
                    </a:p>
                  </a:txBody>
                  <a:tcPr marL="9525" marR="9525" marT="9536" marB="0" anchor="b"/>
                </a:tc>
                <a:tc>
                  <a:txBody>
                    <a:bodyPr/>
                    <a:lstStyle/>
                    <a:p>
                      <a:pPr algn="r" fontAlgn="b"/>
                      <a:r>
                        <a:rPr lang="en-US" sz="1800" u="none" strike="noStrike" dirty="0">
                          <a:effectLst/>
                        </a:rPr>
                        <a:t>106</a:t>
                      </a:r>
                      <a:endParaRPr lang="en-US" sz="1800" b="0" i="0" u="none" strike="noStrike" dirty="0">
                        <a:effectLst/>
                        <a:latin typeface="Arial"/>
                      </a:endParaRPr>
                    </a:p>
                  </a:txBody>
                  <a:tcPr marL="9525" marR="9525" marT="9536" marB="0" anchor="b"/>
                </a:tc>
                <a:tc>
                  <a:txBody>
                    <a:bodyPr/>
                    <a:lstStyle/>
                    <a:p>
                      <a:pPr algn="r" fontAlgn="b"/>
                      <a:r>
                        <a:rPr lang="en-US" sz="1800" u="none" strike="noStrike" dirty="0">
                          <a:effectLst/>
                        </a:rPr>
                        <a:t>116</a:t>
                      </a:r>
                      <a:endParaRPr lang="en-US" sz="1800" b="0" i="0" u="none" strike="noStrike" dirty="0">
                        <a:effectLst/>
                        <a:latin typeface="Arial"/>
                      </a:endParaRPr>
                    </a:p>
                  </a:txBody>
                  <a:tcPr marL="9525" marR="9525" marT="9536" marB="0" anchor="b"/>
                </a:tc>
                <a:tc>
                  <a:txBody>
                    <a:bodyPr/>
                    <a:lstStyle/>
                    <a:p>
                      <a:pPr algn="r" fontAlgn="b"/>
                      <a:r>
                        <a:rPr lang="en-US" sz="1800" u="none" strike="noStrike" dirty="0">
                          <a:effectLst/>
                        </a:rPr>
                        <a:t>119</a:t>
                      </a:r>
                      <a:endParaRPr lang="en-US" sz="1800" b="0" i="0" u="none" strike="noStrike" dirty="0">
                        <a:effectLst/>
                        <a:latin typeface="Arial"/>
                      </a:endParaRPr>
                    </a:p>
                  </a:txBody>
                  <a:tcPr marL="9525" marR="9525" marT="9536" marB="0" anchor="b"/>
                </a:tc>
                <a:tc>
                  <a:txBody>
                    <a:bodyPr/>
                    <a:lstStyle/>
                    <a:p>
                      <a:pPr algn="r" fontAlgn="b"/>
                      <a:r>
                        <a:rPr lang="en-US" sz="1800" u="none" strike="noStrike" dirty="0">
                          <a:effectLst/>
                        </a:rPr>
                        <a:t>141</a:t>
                      </a:r>
                      <a:endParaRPr lang="en-US" sz="1800" b="0" i="0" u="none" strike="noStrike" dirty="0">
                        <a:effectLst/>
                        <a:latin typeface="Arial"/>
                      </a:endParaRPr>
                    </a:p>
                  </a:txBody>
                  <a:tcPr marL="9525" marR="9525" marT="9536" marB="0" anchor="b"/>
                </a:tc>
                <a:tc>
                  <a:txBody>
                    <a:bodyPr/>
                    <a:lstStyle/>
                    <a:p>
                      <a:pPr algn="r" fontAlgn="b"/>
                      <a:r>
                        <a:rPr lang="en-US" sz="1800" u="none" strike="noStrike" dirty="0">
                          <a:effectLst/>
                        </a:rPr>
                        <a:t>128</a:t>
                      </a:r>
                      <a:endParaRPr lang="en-US" sz="1800" b="0" i="0" u="none" strike="noStrike" dirty="0">
                        <a:effectLst/>
                        <a:latin typeface="Arial"/>
                      </a:endParaRPr>
                    </a:p>
                  </a:txBody>
                  <a:tcPr marL="9525" marR="9525" marT="9536" marB="0" anchor="b"/>
                </a:tc>
                <a:tc>
                  <a:txBody>
                    <a:bodyPr/>
                    <a:lstStyle/>
                    <a:p>
                      <a:pPr algn="r" fontAlgn="b"/>
                      <a:r>
                        <a:rPr lang="en-US" sz="1800" u="none" strike="noStrike" dirty="0">
                          <a:effectLst/>
                        </a:rPr>
                        <a:t>154</a:t>
                      </a:r>
                      <a:endParaRPr lang="en-US" sz="1800" b="0" i="0" u="none" strike="noStrike" dirty="0">
                        <a:effectLst/>
                        <a:latin typeface="Arial"/>
                      </a:endParaRPr>
                    </a:p>
                  </a:txBody>
                  <a:tcPr marL="9525" marR="9525" marT="9536" marB="0" anchor="b"/>
                </a:tc>
                <a:tc>
                  <a:txBody>
                    <a:bodyPr/>
                    <a:lstStyle/>
                    <a:p>
                      <a:pPr algn="r" fontAlgn="b"/>
                      <a:r>
                        <a:rPr lang="en-US" sz="1800" u="none" strike="noStrike" dirty="0">
                          <a:effectLst/>
                        </a:rPr>
                        <a:t>190</a:t>
                      </a:r>
                      <a:endParaRPr lang="en-US" sz="1800" b="0" i="0" u="none" strike="noStrike" dirty="0">
                        <a:effectLst/>
                        <a:latin typeface="Arial"/>
                      </a:endParaRPr>
                    </a:p>
                  </a:txBody>
                  <a:tcPr marL="9525" marR="9525" marT="9536" marB="0" anchor="b"/>
                </a:tc>
                <a:tc>
                  <a:txBody>
                    <a:bodyPr/>
                    <a:lstStyle/>
                    <a:p>
                      <a:pPr algn="r" fontAlgn="b"/>
                      <a:r>
                        <a:rPr lang="en-US" sz="1800" u="none" strike="noStrike" dirty="0">
                          <a:effectLst/>
                        </a:rPr>
                        <a:t>168</a:t>
                      </a:r>
                      <a:endParaRPr lang="en-US" sz="1800" b="0" i="0" u="none" strike="noStrike" dirty="0">
                        <a:effectLst/>
                        <a:latin typeface="Arial"/>
                      </a:endParaRPr>
                    </a:p>
                  </a:txBody>
                  <a:tcPr marL="9525" marR="9525" marT="9536" marB="0" anchor="b"/>
                </a:tc>
                <a:tc>
                  <a:txBody>
                    <a:bodyPr/>
                    <a:lstStyle/>
                    <a:p>
                      <a:pPr algn="r" fontAlgn="b"/>
                      <a:r>
                        <a:rPr lang="en-US" sz="1800" u="none" strike="noStrike" dirty="0">
                          <a:effectLst/>
                        </a:rPr>
                        <a:t>213</a:t>
                      </a:r>
                      <a:endParaRPr lang="en-US" sz="1800" b="0" i="0" u="none" strike="noStrike" dirty="0">
                        <a:effectLst/>
                        <a:latin typeface="Arial"/>
                      </a:endParaRPr>
                    </a:p>
                  </a:txBody>
                  <a:tcPr marL="9525" marR="9525" marT="9536" marB="0" anchor="b"/>
                </a:tc>
              </a:tr>
            </a:tbl>
          </a:graphicData>
        </a:graphic>
      </p:graphicFrame>
    </p:spTree>
    <p:extLst>
      <p:ext uri="{BB962C8B-B14F-4D97-AF65-F5344CB8AC3E}">
        <p14:creationId xmlns:p14="http://schemas.microsoft.com/office/powerpoint/2010/main" val="216451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37"/>
          </a:xfrm>
        </p:spPr>
        <p:txBody>
          <a:bodyPr>
            <a:normAutofit fontScale="90000"/>
          </a:bodyPr>
          <a:lstStyle/>
          <a:p>
            <a:pPr>
              <a:defRPr/>
            </a:pP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795253"/>
              </p:ext>
            </p:extLst>
          </p:nvPr>
        </p:nvGraphicFramePr>
        <p:xfrm>
          <a:off x="1600200" y="1466279"/>
          <a:ext cx="5157959" cy="5220848"/>
        </p:xfrm>
        <a:graphic>
          <a:graphicData uri="http://schemas.openxmlformats.org/drawingml/2006/table">
            <a:tbl>
              <a:tblPr>
                <a:tableStyleId>{5C22544A-7EE6-4342-B048-85BDC9FD1C3A}</a:tableStyleId>
              </a:tblPr>
              <a:tblGrid>
                <a:gridCol w="2262263"/>
                <a:gridCol w="965232"/>
                <a:gridCol w="965232"/>
                <a:gridCol w="965232"/>
              </a:tblGrid>
              <a:tr h="319906">
                <a:tc gridSpan="4">
                  <a:txBody>
                    <a:bodyPr/>
                    <a:lstStyle/>
                    <a:p>
                      <a:pPr algn="ctr" fontAlgn="b"/>
                      <a:r>
                        <a:rPr lang="en-US" sz="1100" u="none" strike="noStrike" dirty="0">
                          <a:effectLst/>
                        </a:rPr>
                        <a:t>Isotopes &amp; Radiation (IRD) </a:t>
                      </a:r>
                      <a:endParaRPr lang="en-US" sz="1100" b="1" i="0" u="none" strike="noStrike" dirty="0">
                        <a:solidFill>
                          <a:srgbClr val="000000"/>
                        </a:solidFill>
                        <a:effectLst/>
                        <a:latin typeface="Calibri"/>
                      </a:endParaRPr>
                    </a:p>
                  </a:txBody>
                  <a:tcPr marL="7862" marR="7862" marT="7862" marB="0" anchor="b"/>
                </a:tc>
                <a:tc hMerge="1">
                  <a:txBody>
                    <a:bodyPr/>
                    <a:lstStyle/>
                    <a:p>
                      <a:endParaRPr lang="en-US"/>
                    </a:p>
                  </a:txBody>
                  <a:tcPr/>
                </a:tc>
                <a:tc hMerge="1">
                  <a:txBody>
                    <a:bodyPr/>
                    <a:lstStyle/>
                    <a:p>
                      <a:endParaRPr lang="en-US"/>
                    </a:p>
                  </a:txBody>
                  <a:tcPr/>
                </a:tc>
                <a:tc hMerge="1">
                  <a:txBody>
                    <a:bodyPr/>
                    <a:lstStyle/>
                    <a:p>
                      <a:endParaRPr lang="en-US"/>
                    </a:p>
                  </a:txBody>
                  <a:tcPr/>
                </a:tc>
              </a:tr>
              <a:tr h="319906">
                <a:tc gridSpan="4">
                  <a:txBody>
                    <a:bodyPr/>
                    <a:lstStyle/>
                    <a:p>
                      <a:pPr algn="ctr" fontAlgn="b"/>
                      <a:r>
                        <a:rPr lang="en-US" sz="1100" u="none" strike="noStrike" dirty="0">
                          <a:effectLst/>
                        </a:rPr>
                        <a:t>Total Membership as of April 30, 2013</a:t>
                      </a:r>
                      <a:endParaRPr lang="en-US" sz="1100" b="1" i="0" u="none" strike="noStrike" dirty="0">
                        <a:solidFill>
                          <a:srgbClr val="000000"/>
                        </a:solidFill>
                        <a:effectLst/>
                        <a:latin typeface="Calibri"/>
                      </a:endParaRPr>
                    </a:p>
                  </a:txBody>
                  <a:tcPr marL="7862" marR="7862" marT="7862" marB="0" anchor="b"/>
                </a:tc>
                <a:tc hMerge="1">
                  <a:txBody>
                    <a:bodyPr/>
                    <a:lstStyle/>
                    <a:p>
                      <a:endParaRPr lang="en-US"/>
                    </a:p>
                  </a:txBody>
                  <a:tcPr/>
                </a:tc>
                <a:tc hMerge="1">
                  <a:txBody>
                    <a:bodyPr/>
                    <a:lstStyle/>
                    <a:p>
                      <a:endParaRPr lang="en-US"/>
                    </a:p>
                  </a:txBody>
                  <a:tcPr/>
                </a:tc>
                <a:tc hMerge="1">
                  <a:txBody>
                    <a:bodyPr/>
                    <a:lstStyle/>
                    <a:p>
                      <a:endParaRPr lang="en-US"/>
                    </a:p>
                  </a:txBody>
                  <a:tcPr/>
                </a:tc>
              </a:tr>
              <a:tr h="268720">
                <a:tc>
                  <a:txBody>
                    <a:bodyPr/>
                    <a:lstStyle/>
                    <a:p>
                      <a:pPr algn="l" fontAlgn="ctr"/>
                      <a:r>
                        <a:rPr lang="en-US" sz="1000" u="none" strike="noStrike" dirty="0">
                          <a:effectLst/>
                        </a:rPr>
                        <a:t>Students</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24%</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213</a:t>
                      </a:r>
                      <a:endParaRPr lang="en-US" sz="1000" b="0" i="0" u="none" strike="noStrike" dirty="0">
                        <a:solidFill>
                          <a:srgbClr val="000000"/>
                        </a:solidFill>
                        <a:effectLst/>
                        <a:latin typeface="Calibri"/>
                      </a:endParaRPr>
                    </a:p>
                  </a:txBody>
                  <a:tcPr marL="7862" marR="7862" marT="7862" marB="0" anchor="ctr"/>
                </a:tc>
                <a:tc>
                  <a:txBody>
                    <a:bodyPr/>
                    <a:lstStyle/>
                    <a:p>
                      <a:pPr algn="l" fontAlgn="b"/>
                      <a:endParaRPr lang="en-US" sz="900" b="0" i="0" u="none" strike="noStrike" dirty="0">
                        <a:solidFill>
                          <a:srgbClr val="000000"/>
                        </a:solidFill>
                        <a:effectLst/>
                        <a:latin typeface="Calibri"/>
                      </a:endParaRPr>
                    </a:p>
                  </a:txBody>
                  <a:tcPr marL="7862" marR="7862" marT="7862" marB="0" anchor="b"/>
                </a:tc>
              </a:tr>
              <a:tr h="268720">
                <a:tc>
                  <a:txBody>
                    <a:bodyPr/>
                    <a:lstStyle/>
                    <a:p>
                      <a:pPr algn="l" fontAlgn="ctr"/>
                      <a:r>
                        <a:rPr lang="en-US" sz="1000" u="none" strike="noStrike" dirty="0">
                          <a:effectLst/>
                        </a:rPr>
                        <a:t>National Lab</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14%</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130</a:t>
                      </a:r>
                      <a:endParaRPr lang="en-US" sz="1000" b="0" i="0" u="none" strike="noStrike" dirty="0">
                        <a:solidFill>
                          <a:srgbClr val="000000"/>
                        </a:solidFill>
                        <a:effectLst/>
                        <a:latin typeface="Calibri"/>
                      </a:endParaRPr>
                    </a:p>
                  </a:txBody>
                  <a:tcPr marL="7862" marR="7862" marT="7862" marB="0" anchor="ctr"/>
                </a:tc>
                <a:tc>
                  <a:txBody>
                    <a:bodyPr/>
                    <a:lstStyle/>
                    <a:p>
                      <a:pPr algn="l" fontAlgn="b"/>
                      <a:endParaRPr lang="en-US" sz="900" b="0" i="0" u="none" strike="noStrike" dirty="0">
                        <a:solidFill>
                          <a:srgbClr val="000000"/>
                        </a:solidFill>
                        <a:effectLst/>
                        <a:latin typeface="Calibri"/>
                      </a:endParaRPr>
                    </a:p>
                  </a:txBody>
                  <a:tcPr marL="7862" marR="7862" marT="7862" marB="0" anchor="b"/>
                </a:tc>
              </a:tr>
              <a:tr h="268720">
                <a:tc>
                  <a:txBody>
                    <a:bodyPr/>
                    <a:lstStyle/>
                    <a:p>
                      <a:pPr algn="l" fontAlgn="ctr"/>
                      <a:r>
                        <a:rPr lang="en-US" sz="1000" u="none" strike="noStrike" dirty="0">
                          <a:effectLst/>
                        </a:rPr>
                        <a:t>Educational Inst.-Staff</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12%</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106</a:t>
                      </a:r>
                      <a:endParaRPr lang="en-US" sz="1000" b="0" i="0" u="none" strike="noStrike" dirty="0">
                        <a:solidFill>
                          <a:srgbClr val="000000"/>
                        </a:solidFill>
                        <a:effectLst/>
                        <a:latin typeface="Calibri"/>
                      </a:endParaRPr>
                    </a:p>
                  </a:txBody>
                  <a:tcPr marL="7862" marR="7862" marT="7862" marB="0" anchor="ctr"/>
                </a:tc>
                <a:tc>
                  <a:txBody>
                    <a:bodyPr/>
                    <a:lstStyle/>
                    <a:p>
                      <a:pPr algn="l" fontAlgn="b"/>
                      <a:endParaRPr lang="en-US" sz="900" b="0" i="0" u="none" strike="noStrike" dirty="0">
                        <a:solidFill>
                          <a:srgbClr val="000000"/>
                        </a:solidFill>
                        <a:effectLst/>
                        <a:latin typeface="Calibri"/>
                      </a:endParaRPr>
                    </a:p>
                  </a:txBody>
                  <a:tcPr marL="7862" marR="7862" marT="7862" marB="0" anchor="b"/>
                </a:tc>
              </a:tr>
              <a:tr h="268720">
                <a:tc>
                  <a:txBody>
                    <a:bodyPr/>
                    <a:lstStyle/>
                    <a:p>
                      <a:pPr algn="l" fontAlgn="ctr"/>
                      <a:r>
                        <a:rPr lang="en-US" sz="1000" u="none" strike="noStrike" dirty="0">
                          <a:effectLst/>
                        </a:rPr>
                        <a:t>Retired</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11%</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98</a:t>
                      </a:r>
                      <a:endParaRPr lang="en-US" sz="1000" b="0" i="0" u="none" strike="noStrike" dirty="0">
                        <a:solidFill>
                          <a:srgbClr val="000000"/>
                        </a:solidFill>
                        <a:effectLst/>
                        <a:latin typeface="Calibri"/>
                      </a:endParaRPr>
                    </a:p>
                  </a:txBody>
                  <a:tcPr marL="7862" marR="7862" marT="7862" marB="0" anchor="ctr"/>
                </a:tc>
                <a:tc>
                  <a:txBody>
                    <a:bodyPr/>
                    <a:lstStyle/>
                    <a:p>
                      <a:pPr algn="l" fontAlgn="b"/>
                      <a:endParaRPr lang="en-US" sz="900" b="0" i="0" u="none" strike="noStrike" dirty="0">
                        <a:solidFill>
                          <a:srgbClr val="000000"/>
                        </a:solidFill>
                        <a:effectLst/>
                        <a:latin typeface="Calibri"/>
                      </a:endParaRPr>
                    </a:p>
                  </a:txBody>
                  <a:tcPr marL="7862" marR="7862" marT="7862" marB="0" anchor="b"/>
                </a:tc>
              </a:tr>
              <a:tr h="268720">
                <a:tc>
                  <a:txBody>
                    <a:bodyPr/>
                    <a:lstStyle/>
                    <a:p>
                      <a:pPr algn="l" fontAlgn="ctr"/>
                      <a:r>
                        <a:rPr lang="en-US" sz="1000" u="none" strike="noStrike" dirty="0">
                          <a:effectLst/>
                        </a:rPr>
                        <a:t>Govt. Agency</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10%</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86</a:t>
                      </a:r>
                      <a:endParaRPr lang="en-US" sz="1000" b="0" i="0" u="none" strike="noStrike" dirty="0">
                        <a:solidFill>
                          <a:srgbClr val="000000"/>
                        </a:solidFill>
                        <a:effectLst/>
                        <a:latin typeface="Calibri"/>
                      </a:endParaRPr>
                    </a:p>
                  </a:txBody>
                  <a:tcPr marL="7862" marR="7862" marT="7862" marB="0" anchor="ctr"/>
                </a:tc>
                <a:tc>
                  <a:txBody>
                    <a:bodyPr/>
                    <a:lstStyle/>
                    <a:p>
                      <a:pPr algn="l" fontAlgn="b"/>
                      <a:endParaRPr lang="en-US" sz="900" b="0" i="0" u="none" strike="noStrike" dirty="0">
                        <a:solidFill>
                          <a:srgbClr val="000000"/>
                        </a:solidFill>
                        <a:effectLst/>
                        <a:latin typeface="Calibri"/>
                      </a:endParaRPr>
                    </a:p>
                  </a:txBody>
                  <a:tcPr marL="7862" marR="7862" marT="7862" marB="0" anchor="b"/>
                </a:tc>
              </a:tr>
              <a:tr h="268720">
                <a:tc>
                  <a:txBody>
                    <a:bodyPr/>
                    <a:lstStyle/>
                    <a:p>
                      <a:pPr algn="l" fontAlgn="ctr"/>
                      <a:r>
                        <a:rPr lang="en-US" sz="1000" u="none" strike="noStrike" dirty="0">
                          <a:effectLst/>
                        </a:rPr>
                        <a:t>Manufacturer</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7%</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66</a:t>
                      </a:r>
                      <a:endParaRPr lang="en-US" sz="1000" b="0" i="0" u="none" strike="noStrike" dirty="0">
                        <a:solidFill>
                          <a:srgbClr val="000000"/>
                        </a:solidFill>
                        <a:effectLst/>
                        <a:latin typeface="Calibri"/>
                      </a:endParaRPr>
                    </a:p>
                  </a:txBody>
                  <a:tcPr marL="7862" marR="7862" marT="7862" marB="0" anchor="ctr"/>
                </a:tc>
                <a:tc>
                  <a:txBody>
                    <a:bodyPr/>
                    <a:lstStyle/>
                    <a:p>
                      <a:pPr algn="l" fontAlgn="b"/>
                      <a:endParaRPr lang="en-US" sz="900" b="0" i="0" u="none" strike="noStrike" dirty="0">
                        <a:solidFill>
                          <a:srgbClr val="000000"/>
                        </a:solidFill>
                        <a:effectLst/>
                        <a:latin typeface="Calibri"/>
                      </a:endParaRPr>
                    </a:p>
                  </a:txBody>
                  <a:tcPr marL="7862" marR="7862" marT="7862" marB="0" anchor="b"/>
                </a:tc>
              </a:tr>
              <a:tr h="268720">
                <a:tc>
                  <a:txBody>
                    <a:bodyPr/>
                    <a:lstStyle/>
                    <a:p>
                      <a:pPr algn="l" fontAlgn="ctr"/>
                      <a:r>
                        <a:rPr lang="en-US" sz="1000" u="none" strike="noStrike" dirty="0">
                          <a:effectLst/>
                        </a:rPr>
                        <a:t>Consulting Co.</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7%</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60</a:t>
                      </a:r>
                      <a:endParaRPr lang="en-US" sz="1000" b="0" i="0" u="none" strike="noStrike" dirty="0">
                        <a:solidFill>
                          <a:srgbClr val="000000"/>
                        </a:solidFill>
                        <a:effectLst/>
                        <a:latin typeface="Calibri"/>
                      </a:endParaRPr>
                    </a:p>
                  </a:txBody>
                  <a:tcPr marL="7862" marR="7862" marT="7862" marB="0" anchor="ctr"/>
                </a:tc>
                <a:tc>
                  <a:txBody>
                    <a:bodyPr/>
                    <a:lstStyle/>
                    <a:p>
                      <a:pPr algn="l" fontAlgn="b"/>
                      <a:endParaRPr lang="en-US" sz="900" b="0" i="0" u="none" strike="noStrike" dirty="0">
                        <a:solidFill>
                          <a:srgbClr val="000000"/>
                        </a:solidFill>
                        <a:effectLst/>
                        <a:latin typeface="Calibri"/>
                      </a:endParaRPr>
                    </a:p>
                  </a:txBody>
                  <a:tcPr marL="7862" marR="7862" marT="7862" marB="0" anchor="b"/>
                </a:tc>
              </a:tr>
              <a:tr h="268720">
                <a:tc>
                  <a:txBody>
                    <a:bodyPr/>
                    <a:lstStyle/>
                    <a:p>
                      <a:pPr algn="l" fontAlgn="ctr"/>
                      <a:r>
                        <a:rPr lang="en-US" sz="1000" u="none" strike="noStrike" dirty="0">
                          <a:effectLst/>
                        </a:rPr>
                        <a:t>Utility</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5%</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41</a:t>
                      </a:r>
                      <a:endParaRPr lang="en-US" sz="1000" b="0" i="0" u="none" strike="noStrike" dirty="0">
                        <a:solidFill>
                          <a:srgbClr val="000000"/>
                        </a:solidFill>
                        <a:effectLst/>
                        <a:latin typeface="Calibri"/>
                      </a:endParaRPr>
                    </a:p>
                  </a:txBody>
                  <a:tcPr marL="7862" marR="7862" marT="7862" marB="0" anchor="ctr"/>
                </a:tc>
                <a:tc>
                  <a:txBody>
                    <a:bodyPr/>
                    <a:lstStyle/>
                    <a:p>
                      <a:pPr algn="l" fontAlgn="b"/>
                      <a:endParaRPr lang="en-US" sz="900" b="0" i="0" u="none" strike="noStrike" dirty="0">
                        <a:solidFill>
                          <a:srgbClr val="000000"/>
                        </a:solidFill>
                        <a:effectLst/>
                        <a:latin typeface="Calibri"/>
                      </a:endParaRPr>
                    </a:p>
                  </a:txBody>
                  <a:tcPr marL="7862" marR="7862" marT="7862" marB="0" anchor="b"/>
                </a:tc>
              </a:tr>
              <a:tr h="268720">
                <a:tc>
                  <a:txBody>
                    <a:bodyPr/>
                    <a:lstStyle/>
                    <a:p>
                      <a:pPr algn="l" fontAlgn="ctr"/>
                      <a:r>
                        <a:rPr lang="en-US" sz="1000" u="none" strike="noStrike" dirty="0">
                          <a:effectLst/>
                        </a:rPr>
                        <a:t>Other</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3%</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24</a:t>
                      </a:r>
                      <a:endParaRPr lang="en-US" sz="1000" b="0" i="0" u="none" strike="noStrike" dirty="0">
                        <a:solidFill>
                          <a:srgbClr val="000000"/>
                        </a:solidFill>
                        <a:effectLst/>
                        <a:latin typeface="Calibri"/>
                      </a:endParaRPr>
                    </a:p>
                  </a:txBody>
                  <a:tcPr marL="7862" marR="7862" marT="7862" marB="0" anchor="ctr"/>
                </a:tc>
                <a:tc>
                  <a:txBody>
                    <a:bodyPr/>
                    <a:lstStyle/>
                    <a:p>
                      <a:pPr algn="l" fontAlgn="b"/>
                      <a:endParaRPr lang="en-US" sz="900" b="0" i="0" u="none" strike="noStrike" dirty="0">
                        <a:solidFill>
                          <a:srgbClr val="000000"/>
                        </a:solidFill>
                        <a:effectLst/>
                        <a:latin typeface="Calibri"/>
                      </a:endParaRPr>
                    </a:p>
                  </a:txBody>
                  <a:tcPr marL="7862" marR="7862" marT="7862" marB="0" anchor="b"/>
                </a:tc>
              </a:tr>
              <a:tr h="268720">
                <a:tc>
                  <a:txBody>
                    <a:bodyPr/>
                    <a:lstStyle/>
                    <a:p>
                      <a:pPr algn="l" fontAlgn="ctr"/>
                      <a:r>
                        <a:rPr lang="en-US" sz="1000" u="none" strike="noStrike" dirty="0">
                          <a:effectLst/>
                        </a:rPr>
                        <a:t>Prvt. Research Lab</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2%</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21</a:t>
                      </a:r>
                      <a:endParaRPr lang="en-US" sz="1000" b="0" i="0" u="none" strike="noStrike" dirty="0">
                        <a:solidFill>
                          <a:srgbClr val="000000"/>
                        </a:solidFill>
                        <a:effectLst/>
                        <a:latin typeface="Calibri"/>
                      </a:endParaRPr>
                    </a:p>
                  </a:txBody>
                  <a:tcPr marL="7862" marR="7862" marT="7862" marB="0" anchor="ctr"/>
                </a:tc>
                <a:tc>
                  <a:txBody>
                    <a:bodyPr/>
                    <a:lstStyle/>
                    <a:p>
                      <a:pPr algn="l" fontAlgn="b"/>
                      <a:endParaRPr lang="en-US" sz="900" b="0" i="0" u="none" strike="noStrike" dirty="0">
                        <a:solidFill>
                          <a:srgbClr val="000000"/>
                        </a:solidFill>
                        <a:effectLst/>
                        <a:latin typeface="Calibri"/>
                      </a:endParaRPr>
                    </a:p>
                  </a:txBody>
                  <a:tcPr marL="7862" marR="7862" marT="7862" marB="0" anchor="b"/>
                </a:tc>
              </a:tr>
              <a:tr h="268720">
                <a:tc>
                  <a:txBody>
                    <a:bodyPr/>
                    <a:lstStyle/>
                    <a:p>
                      <a:pPr algn="l" fontAlgn="ctr"/>
                      <a:r>
                        <a:rPr lang="en-US" sz="1000" u="none" strike="noStrike" dirty="0">
                          <a:effectLst/>
                        </a:rPr>
                        <a:t>Service Co.</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2%</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18</a:t>
                      </a:r>
                      <a:endParaRPr lang="en-US" sz="1000" b="0" i="0" u="none" strike="noStrike" dirty="0">
                        <a:solidFill>
                          <a:srgbClr val="000000"/>
                        </a:solidFill>
                        <a:effectLst/>
                        <a:latin typeface="Calibri"/>
                      </a:endParaRPr>
                    </a:p>
                  </a:txBody>
                  <a:tcPr marL="7862" marR="7862" marT="7862" marB="0" anchor="ctr"/>
                </a:tc>
                <a:tc>
                  <a:txBody>
                    <a:bodyPr/>
                    <a:lstStyle/>
                    <a:p>
                      <a:pPr algn="l" fontAlgn="b"/>
                      <a:endParaRPr lang="en-US" sz="900" b="0" i="0" u="none" strike="noStrike" dirty="0">
                        <a:solidFill>
                          <a:srgbClr val="000000"/>
                        </a:solidFill>
                        <a:effectLst/>
                        <a:latin typeface="Calibri"/>
                      </a:endParaRPr>
                    </a:p>
                  </a:txBody>
                  <a:tcPr marL="7862" marR="7862" marT="7862" marB="0" anchor="b"/>
                </a:tc>
              </a:tr>
              <a:tr h="268720">
                <a:tc>
                  <a:txBody>
                    <a:bodyPr/>
                    <a:lstStyle/>
                    <a:p>
                      <a:pPr algn="l" fontAlgn="ctr"/>
                      <a:r>
                        <a:rPr lang="en-US" sz="1000" u="none" strike="noStrike" dirty="0">
                          <a:effectLst/>
                        </a:rPr>
                        <a:t>Arch./Engr.</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1%</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12</a:t>
                      </a:r>
                      <a:endParaRPr lang="en-US" sz="1000" b="0" i="0" u="none" strike="noStrike" dirty="0">
                        <a:solidFill>
                          <a:srgbClr val="000000"/>
                        </a:solidFill>
                        <a:effectLst/>
                        <a:latin typeface="Calibri"/>
                      </a:endParaRPr>
                    </a:p>
                  </a:txBody>
                  <a:tcPr marL="7862" marR="7862" marT="7862" marB="0" anchor="ctr"/>
                </a:tc>
                <a:tc>
                  <a:txBody>
                    <a:bodyPr/>
                    <a:lstStyle/>
                    <a:p>
                      <a:pPr algn="l" fontAlgn="b"/>
                      <a:endParaRPr lang="en-US" sz="900" b="0" i="0" u="none" strike="noStrike" dirty="0">
                        <a:solidFill>
                          <a:srgbClr val="000000"/>
                        </a:solidFill>
                        <a:effectLst/>
                        <a:latin typeface="Calibri"/>
                      </a:endParaRPr>
                    </a:p>
                  </a:txBody>
                  <a:tcPr marL="7862" marR="7862" marT="7862" marB="0" anchor="b"/>
                </a:tc>
              </a:tr>
              <a:tr h="268720">
                <a:tc>
                  <a:txBody>
                    <a:bodyPr/>
                    <a:lstStyle/>
                    <a:p>
                      <a:pPr algn="l" fontAlgn="ctr"/>
                      <a:r>
                        <a:rPr lang="en-US" sz="1000" u="none" strike="noStrike" dirty="0">
                          <a:effectLst/>
                        </a:rPr>
                        <a:t>Medical Inst.</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1%</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12</a:t>
                      </a:r>
                      <a:endParaRPr lang="en-US" sz="1000" b="0" i="0" u="none" strike="noStrike" dirty="0">
                        <a:solidFill>
                          <a:srgbClr val="000000"/>
                        </a:solidFill>
                        <a:effectLst/>
                        <a:latin typeface="Calibri"/>
                      </a:endParaRPr>
                    </a:p>
                  </a:txBody>
                  <a:tcPr marL="7862" marR="7862" marT="7862" marB="0" anchor="ctr"/>
                </a:tc>
                <a:tc>
                  <a:txBody>
                    <a:bodyPr/>
                    <a:lstStyle/>
                    <a:p>
                      <a:pPr algn="l" fontAlgn="b"/>
                      <a:endParaRPr lang="en-US" sz="900" b="0" i="0" u="none" strike="noStrike" dirty="0">
                        <a:solidFill>
                          <a:srgbClr val="000000"/>
                        </a:solidFill>
                        <a:effectLst/>
                        <a:latin typeface="Calibri"/>
                      </a:endParaRPr>
                    </a:p>
                  </a:txBody>
                  <a:tcPr marL="7862" marR="7862" marT="7862" marB="0" anchor="b"/>
                </a:tc>
              </a:tr>
              <a:tr h="268720">
                <a:tc>
                  <a:txBody>
                    <a:bodyPr/>
                    <a:lstStyle/>
                    <a:p>
                      <a:pPr algn="l" fontAlgn="ctr"/>
                      <a:r>
                        <a:rPr lang="en-US" sz="1000" u="none" strike="noStrike" dirty="0">
                          <a:effectLst/>
                        </a:rPr>
                        <a:t>Supplier</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1%</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10</a:t>
                      </a:r>
                      <a:endParaRPr lang="en-US" sz="1000" b="0" i="0" u="none" strike="noStrike" dirty="0">
                        <a:solidFill>
                          <a:srgbClr val="000000"/>
                        </a:solidFill>
                        <a:effectLst/>
                        <a:latin typeface="Calibri"/>
                      </a:endParaRPr>
                    </a:p>
                  </a:txBody>
                  <a:tcPr marL="7862" marR="7862" marT="7862" marB="0" anchor="ctr"/>
                </a:tc>
                <a:tc>
                  <a:txBody>
                    <a:bodyPr/>
                    <a:lstStyle/>
                    <a:p>
                      <a:pPr algn="l" fontAlgn="b"/>
                      <a:endParaRPr lang="en-US" sz="900" b="0" i="0" u="none" strike="noStrike" dirty="0">
                        <a:solidFill>
                          <a:srgbClr val="000000"/>
                        </a:solidFill>
                        <a:effectLst/>
                        <a:latin typeface="Calibri"/>
                      </a:endParaRPr>
                    </a:p>
                  </a:txBody>
                  <a:tcPr marL="7862" marR="7862" marT="7862" marB="0" anchor="b"/>
                </a:tc>
              </a:tr>
              <a:tr h="268720">
                <a:tc>
                  <a:txBody>
                    <a:bodyPr/>
                    <a:lstStyle/>
                    <a:p>
                      <a:pPr algn="l" fontAlgn="ctr"/>
                      <a:r>
                        <a:rPr lang="en-US" sz="1000" u="none" strike="noStrike" dirty="0">
                          <a:effectLst/>
                        </a:rPr>
                        <a:t>Test Lab</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0.2%</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2</a:t>
                      </a:r>
                      <a:endParaRPr lang="en-US" sz="1000" b="0" i="0" u="none" strike="noStrike" dirty="0">
                        <a:solidFill>
                          <a:srgbClr val="000000"/>
                        </a:solidFill>
                        <a:effectLst/>
                        <a:latin typeface="Calibri"/>
                      </a:endParaRPr>
                    </a:p>
                  </a:txBody>
                  <a:tcPr marL="7862" marR="7862" marT="7862" marB="0" anchor="ctr"/>
                </a:tc>
                <a:tc>
                  <a:txBody>
                    <a:bodyPr/>
                    <a:lstStyle/>
                    <a:p>
                      <a:pPr algn="l" fontAlgn="b"/>
                      <a:endParaRPr lang="en-US" sz="900" b="0" i="0" u="none" strike="noStrike" dirty="0">
                        <a:solidFill>
                          <a:srgbClr val="000000"/>
                        </a:solidFill>
                        <a:effectLst/>
                        <a:latin typeface="Calibri"/>
                      </a:endParaRPr>
                    </a:p>
                  </a:txBody>
                  <a:tcPr marL="7862" marR="7862" marT="7862" marB="0" anchor="b"/>
                </a:tc>
              </a:tr>
              <a:tr h="268720">
                <a:tc>
                  <a:txBody>
                    <a:bodyPr/>
                    <a:lstStyle/>
                    <a:p>
                      <a:pPr algn="l" fontAlgn="ctr"/>
                      <a:r>
                        <a:rPr lang="en-US" sz="1000" u="none" strike="noStrike" dirty="0">
                          <a:effectLst/>
                        </a:rPr>
                        <a:t>Construction Co.</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0.2%</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2</a:t>
                      </a:r>
                      <a:endParaRPr lang="en-US" sz="1000" b="0" i="0" u="none" strike="noStrike" dirty="0">
                        <a:solidFill>
                          <a:srgbClr val="000000"/>
                        </a:solidFill>
                        <a:effectLst/>
                        <a:latin typeface="Calibri"/>
                      </a:endParaRPr>
                    </a:p>
                  </a:txBody>
                  <a:tcPr marL="7862" marR="7862" marT="7862" marB="0" anchor="ctr"/>
                </a:tc>
                <a:tc>
                  <a:txBody>
                    <a:bodyPr/>
                    <a:lstStyle/>
                    <a:p>
                      <a:pPr algn="l" fontAlgn="b"/>
                      <a:endParaRPr lang="en-US" sz="900" b="0" i="0" u="none" strike="noStrike" dirty="0">
                        <a:solidFill>
                          <a:srgbClr val="000000"/>
                        </a:solidFill>
                        <a:effectLst/>
                        <a:latin typeface="Calibri"/>
                      </a:endParaRPr>
                    </a:p>
                  </a:txBody>
                  <a:tcPr marL="7862" marR="7862" marT="7862" marB="0" anchor="b"/>
                </a:tc>
              </a:tr>
              <a:tr h="281516">
                <a:tc>
                  <a:txBody>
                    <a:bodyPr/>
                    <a:lstStyle/>
                    <a:p>
                      <a:pPr algn="r" fontAlgn="ctr"/>
                      <a:r>
                        <a:rPr lang="en-US" sz="1000" u="none" strike="noStrike" dirty="0">
                          <a:effectLst/>
                        </a:rPr>
                        <a:t>Total</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100%</a:t>
                      </a:r>
                      <a:endParaRPr lang="en-US" sz="1000" b="0" i="0" u="none" strike="noStrike" dirty="0">
                        <a:solidFill>
                          <a:srgbClr val="000000"/>
                        </a:solidFill>
                        <a:effectLst/>
                        <a:latin typeface="Calibri"/>
                      </a:endParaRPr>
                    </a:p>
                  </a:txBody>
                  <a:tcPr marL="7862" marR="7862" marT="7862" marB="0" anchor="ctr"/>
                </a:tc>
                <a:tc>
                  <a:txBody>
                    <a:bodyPr/>
                    <a:lstStyle/>
                    <a:p>
                      <a:pPr algn="r" fontAlgn="ctr"/>
                      <a:r>
                        <a:rPr lang="en-US" sz="1000" u="none" strike="noStrike" dirty="0">
                          <a:effectLst/>
                        </a:rPr>
                        <a:t>901</a:t>
                      </a:r>
                      <a:endParaRPr lang="en-US" sz="1000" b="0" i="0" u="none" strike="noStrike" dirty="0">
                        <a:solidFill>
                          <a:srgbClr val="000000"/>
                        </a:solidFill>
                        <a:effectLst/>
                        <a:latin typeface="Calibri"/>
                      </a:endParaRPr>
                    </a:p>
                  </a:txBody>
                  <a:tcPr marL="7862" marR="7862" marT="7862" marB="0" anchor="ctr"/>
                </a:tc>
                <a:tc>
                  <a:txBody>
                    <a:bodyPr/>
                    <a:lstStyle/>
                    <a:p>
                      <a:pPr algn="l" fontAlgn="ctr"/>
                      <a:endParaRPr lang="en-US" sz="800" b="1" i="0" u="none" strike="noStrike" dirty="0">
                        <a:solidFill>
                          <a:srgbClr val="000000"/>
                        </a:solidFill>
                        <a:effectLst/>
                        <a:latin typeface="Times New Roman"/>
                      </a:endParaRPr>
                    </a:p>
                  </a:txBody>
                  <a:tcPr marL="7862" marR="7862" marT="7862" marB="0" anchor="ctr"/>
                </a:tc>
              </a:tr>
            </a:tbl>
          </a:graphicData>
        </a:graphic>
      </p:graphicFrame>
    </p:spTree>
    <p:extLst>
      <p:ext uri="{BB962C8B-B14F-4D97-AF65-F5344CB8AC3E}">
        <p14:creationId xmlns:p14="http://schemas.microsoft.com/office/powerpoint/2010/main" val="337562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3659795"/>
              </p:ext>
            </p:extLst>
          </p:nvPr>
        </p:nvGraphicFramePr>
        <p:xfrm>
          <a:off x="147782" y="1431637"/>
          <a:ext cx="8686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TextBox 1"/>
          <p:cNvSpPr txBox="1">
            <a:spLocks noChangeArrowheads="1"/>
          </p:cNvSpPr>
          <p:nvPr/>
        </p:nvSpPr>
        <p:spPr bwMode="auto">
          <a:xfrm>
            <a:off x="4343400" y="5486400"/>
            <a:ext cx="251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0000"/>
                </a:solidFill>
                <a:latin typeface="Times New Roman" pitchFamily="18" charset="0"/>
              </a:defRPr>
            </a:lvl1pPr>
            <a:lvl2pPr marL="742950" indent="-285750" eaLnBrk="0" hangingPunct="0">
              <a:defRPr sz="2400">
                <a:solidFill>
                  <a:srgbClr val="FF0000"/>
                </a:solidFill>
                <a:latin typeface="Times New Roman" pitchFamily="18" charset="0"/>
              </a:defRPr>
            </a:lvl2pPr>
            <a:lvl3pPr marL="1143000" indent="-228600" eaLnBrk="0" hangingPunct="0">
              <a:defRPr sz="2400">
                <a:solidFill>
                  <a:srgbClr val="FF0000"/>
                </a:solidFill>
                <a:latin typeface="Times New Roman" pitchFamily="18" charset="0"/>
              </a:defRPr>
            </a:lvl3pPr>
            <a:lvl4pPr marL="1600200" indent="-228600" eaLnBrk="0" hangingPunct="0">
              <a:defRPr sz="2400">
                <a:solidFill>
                  <a:srgbClr val="FF0000"/>
                </a:solidFill>
                <a:latin typeface="Times New Roman" pitchFamily="18" charset="0"/>
              </a:defRPr>
            </a:lvl4pPr>
            <a:lvl5pPr marL="2057400" indent="-228600" eaLnBrk="0" hangingPunct="0">
              <a:defRPr sz="2400">
                <a:solidFill>
                  <a:srgbClr val="FF0000"/>
                </a:solidFill>
                <a:latin typeface="Times New Roman" pitchFamily="18" charset="0"/>
              </a:defRPr>
            </a:lvl5pPr>
            <a:lvl6pPr marL="2514600" indent="-228600" eaLnBrk="0" fontAlgn="base" hangingPunct="0">
              <a:spcBef>
                <a:spcPct val="0"/>
              </a:spcBef>
              <a:spcAft>
                <a:spcPct val="0"/>
              </a:spcAft>
              <a:defRPr sz="2400">
                <a:solidFill>
                  <a:srgbClr val="FF0000"/>
                </a:solidFill>
                <a:latin typeface="Times New Roman" pitchFamily="18" charset="0"/>
              </a:defRPr>
            </a:lvl6pPr>
            <a:lvl7pPr marL="2971800" indent="-228600" eaLnBrk="0" fontAlgn="base" hangingPunct="0">
              <a:spcBef>
                <a:spcPct val="0"/>
              </a:spcBef>
              <a:spcAft>
                <a:spcPct val="0"/>
              </a:spcAft>
              <a:defRPr sz="2400">
                <a:solidFill>
                  <a:srgbClr val="FF0000"/>
                </a:solidFill>
                <a:latin typeface="Times New Roman" pitchFamily="18" charset="0"/>
              </a:defRPr>
            </a:lvl7pPr>
            <a:lvl8pPr marL="3429000" indent="-228600" eaLnBrk="0" fontAlgn="base" hangingPunct="0">
              <a:spcBef>
                <a:spcPct val="0"/>
              </a:spcBef>
              <a:spcAft>
                <a:spcPct val="0"/>
              </a:spcAft>
              <a:defRPr sz="2400">
                <a:solidFill>
                  <a:srgbClr val="FF0000"/>
                </a:solidFill>
                <a:latin typeface="Times New Roman" pitchFamily="18" charset="0"/>
              </a:defRPr>
            </a:lvl8pPr>
            <a:lvl9pPr marL="3886200" indent="-228600" eaLnBrk="0" fontAlgn="base" hangingPunct="0">
              <a:spcBef>
                <a:spcPct val="0"/>
              </a:spcBef>
              <a:spcAft>
                <a:spcPct val="0"/>
              </a:spcAft>
              <a:defRPr sz="2400">
                <a:solidFill>
                  <a:srgbClr val="FF0000"/>
                </a:solidFill>
                <a:latin typeface="Times New Roman" pitchFamily="18" charset="0"/>
              </a:defRPr>
            </a:lvl9pPr>
          </a:lstStyle>
          <a:p>
            <a:pPr eaLnBrk="1" hangingPunct="1"/>
            <a:r>
              <a:rPr lang="en-US" sz="1200">
                <a:latin typeface="Arial" charset="0"/>
                <a:cs typeface="Arial" charset="0"/>
              </a:rPr>
              <a:t>(Staff and Students)</a:t>
            </a:r>
          </a:p>
        </p:txBody>
      </p:sp>
    </p:spTree>
    <p:extLst>
      <p:ext uri="{BB962C8B-B14F-4D97-AF65-F5344CB8AC3E}">
        <p14:creationId xmlns:p14="http://schemas.microsoft.com/office/powerpoint/2010/main" val="43192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4654" y="378690"/>
            <a:ext cx="6844145" cy="877455"/>
          </a:xfrm>
        </p:spPr>
        <p:txBody>
          <a:bodyPr/>
          <a:lstStyle/>
          <a:p>
            <a:pPr eaLnBrk="1" hangingPunct="1"/>
            <a:r>
              <a:rPr lang="en-US" sz="3800" dirty="0" smtClean="0">
                <a:latin typeface="Arial" charset="0"/>
                <a:cs typeface="Arial" charset="0"/>
              </a:rPr>
              <a:t>Income/Expense Data for 2012</a:t>
            </a:r>
          </a:p>
        </p:txBody>
      </p:sp>
      <p:pic>
        <p:nvPicPr>
          <p:cNvPr id="133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63304" y="1443182"/>
            <a:ext cx="5492127" cy="5151582"/>
          </a:xfrm>
          <a:noFill/>
        </p:spPr>
      </p:pic>
    </p:spTree>
    <p:extLst>
      <p:ext uri="{BB962C8B-B14F-4D97-AF65-F5344CB8AC3E}">
        <p14:creationId xmlns:p14="http://schemas.microsoft.com/office/powerpoint/2010/main" val="979417208"/>
      </p:ext>
    </p:extLst>
  </p:cSld>
  <p:clrMapOvr>
    <a:masterClrMapping/>
  </p:clrMapOvr>
</p:sld>
</file>

<file path=ppt/theme/theme1.xml><?xml version="1.0" encoding="utf-8"?>
<a:theme xmlns:a="http://schemas.openxmlformats.org/drawingml/2006/main" name="1-ANS-PP-template">
  <a:themeElements>
    <a:clrScheme name="Custom 1">
      <a:dk1>
        <a:sysClr val="windowText" lastClr="000000"/>
      </a:dk1>
      <a:lt1>
        <a:sysClr val="window" lastClr="FFFFFF"/>
      </a:lt1>
      <a:dk2>
        <a:srgbClr val="10233F"/>
      </a:dk2>
      <a:lt2>
        <a:srgbClr val="B3B3B3"/>
      </a:lt2>
      <a:accent1>
        <a:srgbClr val="4F81BD"/>
      </a:accent1>
      <a:accent2>
        <a:srgbClr val="C0504D"/>
      </a:accent2>
      <a:accent3>
        <a:srgbClr val="7D9646"/>
      </a:accent3>
      <a:accent4>
        <a:srgbClr val="8064A2"/>
      </a:accent4>
      <a:accent5>
        <a:srgbClr val="4BACC6"/>
      </a:accent5>
      <a:accent6>
        <a:srgbClr val="E1AC3F"/>
      </a:accent6>
      <a:hlink>
        <a:srgbClr val="3271C9"/>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1-ANS-PP-template</Template>
  <TotalTime>52</TotalTime>
  <Words>1391</Words>
  <Application>Microsoft Office PowerPoint</Application>
  <PresentationFormat>On-screen Show (4:3)</PresentationFormat>
  <Paragraphs>212</Paragraphs>
  <Slides>18</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1-ANS-PP-template</vt:lpstr>
      <vt:lpstr>Microsoft Excel Chart</vt:lpstr>
      <vt:lpstr>Microsoft Word Document</vt:lpstr>
      <vt:lpstr>American Nuclear Society Isotopes and Radiation Division (IRD)</vt:lpstr>
      <vt:lpstr>IRD Mission and Focus</vt:lpstr>
      <vt:lpstr>IRD Governance</vt:lpstr>
      <vt:lpstr>IRD Governance – Metrics See Conferences/Topicals/Awards</vt:lpstr>
      <vt:lpstr>IRD Annual Membership</vt:lpstr>
      <vt:lpstr>PowerPoint Presentation</vt:lpstr>
      <vt:lpstr> </vt:lpstr>
      <vt:lpstr>PowerPoint Presentation</vt:lpstr>
      <vt:lpstr>Income/Expense Data for 2012</vt:lpstr>
      <vt:lpstr>IRD Finances</vt:lpstr>
      <vt:lpstr>IRD Finances - continued</vt:lpstr>
      <vt:lpstr>IRD Contributions to Society</vt:lpstr>
      <vt:lpstr>Conferences/Topicals/Awards</vt:lpstr>
      <vt:lpstr>Conferences/Topicals/Awards (continued)</vt:lpstr>
      <vt:lpstr>IRD Summary</vt:lpstr>
      <vt:lpstr>  </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Nuclear Society Isotopes and Radiation Division (IRD)</dc:title>
  <dc:creator>Bishop Toni</dc:creator>
  <cp:lastModifiedBy>Bishop Toni</cp:lastModifiedBy>
  <cp:revision>7</cp:revision>
  <dcterms:created xsi:type="dcterms:W3CDTF">2013-05-28T16:31:03Z</dcterms:created>
  <dcterms:modified xsi:type="dcterms:W3CDTF">2013-05-28T17:23:29Z</dcterms:modified>
</cp:coreProperties>
</file>