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9" r:id="rId2"/>
  </p:sldMasterIdLst>
  <p:notesMasterIdLst>
    <p:notesMasterId r:id="rId20"/>
  </p:notesMasterIdLst>
  <p:sldIdLst>
    <p:sldId id="276" r:id="rId3"/>
    <p:sldId id="265" r:id="rId4"/>
    <p:sldId id="266" r:id="rId5"/>
    <p:sldId id="263" r:id="rId6"/>
    <p:sldId id="273" r:id="rId7"/>
    <p:sldId id="277" r:id="rId8"/>
    <p:sldId id="278" r:id="rId9"/>
    <p:sldId id="280" r:id="rId10"/>
    <p:sldId id="281" r:id="rId11"/>
    <p:sldId id="282" r:id="rId12"/>
    <p:sldId id="292" r:id="rId13"/>
    <p:sldId id="293" r:id="rId14"/>
    <p:sldId id="294" r:id="rId15"/>
    <p:sldId id="295" r:id="rId16"/>
    <p:sldId id="296" r:id="rId17"/>
    <p:sldId id="297" r:id="rId18"/>
    <p:sldId id="298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8D"/>
    <a:srgbClr val="D0D1D0"/>
    <a:srgbClr val="0D336C"/>
    <a:srgbClr val="939493"/>
    <a:srgbClr val="0C356F"/>
    <a:srgbClr val="10233F"/>
    <a:srgbClr val="66B6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13" autoAdjust="0"/>
    <p:restoredTop sz="93545" autoAdjust="0"/>
  </p:normalViewPr>
  <p:slideViewPr>
    <p:cSldViewPr snapToObjects="1">
      <p:cViewPr varScale="1">
        <p:scale>
          <a:sx n="109" d="100"/>
          <a:sy n="109" d="100"/>
        </p:scale>
        <p:origin x="-1674" y="-90"/>
      </p:cViewPr>
      <p:guideLst>
        <p:guide orient="horz" pos="2151"/>
        <p:guide pos="5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D29FD9-2A2A-4DEC-89B3-CDB704813097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9EB66-6358-4BE0-9E2C-D912D0528D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969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0433" y="2130425"/>
            <a:ext cx="7431202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0431" y="3886200"/>
            <a:ext cx="7431203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8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526" y="1763990"/>
            <a:ext cx="7425110" cy="43621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6950"/>
            <a:ext cx="4038600" cy="4409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6950"/>
            <a:ext cx="4038600" cy="4409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222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Georgia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9110"/>
            <a:ext cx="3008313" cy="7373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3288" y="1709110"/>
            <a:ext cx="4821400" cy="4417053"/>
          </a:xfrm>
        </p:spPr>
        <p:txBody>
          <a:bodyPr/>
          <a:lstStyle>
            <a:lvl1pPr>
              <a:defRPr sz="3200"/>
            </a:lvl1pPr>
            <a:lvl2pPr>
              <a:defRPr sz="2800"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3666"/>
            <a:ext cx="3008313" cy="3562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5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86971" y="1615030"/>
            <a:ext cx="7416332" cy="3943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981EE-C3D8-694F-97FF-F68C7832F9E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1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744749-B390-4C74-8785-DA2ED98A8448}" type="datetimeFigureOut">
              <a:rPr lang="en-US" smtClean="0"/>
              <a:pPr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2997F0-284A-4146-B0A8-2CC8170659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629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9920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NS_Graphic Element-white.eps"/>
          <p:cNvPicPr>
            <a:picLocks noChangeAspect="1"/>
          </p:cNvPicPr>
          <p:nvPr/>
        </p:nvPicPr>
        <p:blipFill rotWithShape="1"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alphaModFix amt="42000"/>
            <a:duotone>
              <a:prstClr val="black"/>
              <a:srgbClr val="D0D1D0">
                <a:tint val="45000"/>
                <a:satMod val="400000"/>
                <a:tint val="45000"/>
                <a:satMod val="400000"/>
              </a:srgbClr>
            </a:duotone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5" b="17262"/>
          <a:stretch/>
        </p:blipFill>
        <p:spPr>
          <a:xfrm>
            <a:off x="1" y="1748480"/>
            <a:ext cx="5049444" cy="5109519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6526" y="1763990"/>
            <a:ext cx="7425110" cy="43621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981EE-C3D8-694F-97FF-F68C7832F9E8}" type="datetimeFigureOut">
              <a:rPr lang="en-US" smtClean="0"/>
              <a:t>7/21/2015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82314-900F-3548-907F-397C26204449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3876" y="401789"/>
            <a:ext cx="1403554" cy="518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7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6" r:id="rId5"/>
    <p:sldLayoutId id="2147483657" r:id="rId6"/>
    <p:sldLayoutId id="2147483670" r:id="rId7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lue bar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547"/>
            <a:ext cx="9158598" cy="6950519"/>
          </a:xfrm>
          <a:prstGeom prst="rect">
            <a:avLst/>
          </a:prstGeom>
        </p:spPr>
      </p:pic>
      <p:pic>
        <p:nvPicPr>
          <p:cNvPr id="7" name="Picture 6" descr="ANS_Graphic Element-white.eps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35" b="17262"/>
          <a:stretch/>
        </p:blipFill>
        <p:spPr>
          <a:xfrm>
            <a:off x="1" y="1748480"/>
            <a:ext cx="5049444" cy="510951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14307" y="3552039"/>
            <a:ext cx="37382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0" i="0" dirty="0" smtClean="0">
                <a:solidFill>
                  <a:schemeClr val="bg1"/>
                </a:solidFill>
                <a:latin typeface="Arial"/>
                <a:cs typeface="Arial"/>
              </a:rPr>
              <a:t>American Nuclear Society</a:t>
            </a:r>
            <a:endParaRPr lang="en-US" sz="2400" b="0" i="0" dirty="0">
              <a:solidFill>
                <a:schemeClr val="bg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719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urshad.muftuoglu@ge.com" TargetMode="External"/><Relationship Id="rId2" Type="http://schemas.openxmlformats.org/officeDocument/2006/relationships/hyperlink" Target="mailto:Ray.Klann@pnnl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mmckinzie@ans.org" TargetMode="External"/><Relationship Id="rId4" Type="http://schemas.openxmlformats.org/officeDocument/2006/relationships/hyperlink" Target="mailto:hansen@anl.gov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604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306071"/>
            <a:ext cx="6812280" cy="93989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does NPC expect from Local Sections – for National Meetings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498080" cy="48006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Support the General Chair by participating in the local organizing committee</a:t>
            </a:r>
          </a:p>
          <a:p>
            <a:pPr lvl="2"/>
            <a:r>
              <a:rPr lang="en-US" dirty="0" smtClean="0"/>
              <a:t>Finance Chair (fundraising)</a:t>
            </a:r>
          </a:p>
          <a:p>
            <a:pPr lvl="2"/>
            <a:r>
              <a:rPr lang="en-US" dirty="0" smtClean="0"/>
              <a:t>Special Events Chair</a:t>
            </a:r>
          </a:p>
          <a:p>
            <a:pPr lvl="2"/>
            <a:r>
              <a:rPr lang="en-US" dirty="0" smtClean="0"/>
              <a:t>Technical Tours Chair</a:t>
            </a:r>
          </a:p>
          <a:p>
            <a:pPr lvl="2"/>
            <a:r>
              <a:rPr lang="en-US" dirty="0" smtClean="0"/>
              <a:t>Student Chair</a:t>
            </a:r>
          </a:p>
          <a:p>
            <a:pPr lvl="2"/>
            <a:r>
              <a:rPr lang="en-US" dirty="0" smtClean="0"/>
              <a:t>Spouse/Guest Program</a:t>
            </a:r>
            <a:endParaRPr lang="en-US" dirty="0"/>
          </a:p>
          <a:p>
            <a:pPr lvl="2"/>
            <a:r>
              <a:rPr lang="en-US" dirty="0" smtClean="0"/>
              <a:t>Provide volunteers at the meeting to assist ANS HQ</a:t>
            </a:r>
          </a:p>
          <a:p>
            <a:pPr lvl="1"/>
            <a:r>
              <a:rPr lang="en-US" dirty="0" smtClean="0"/>
              <a:t>The time to get involved is 12-18 months before the meeting!</a:t>
            </a:r>
          </a:p>
          <a:p>
            <a:pPr lvl="2"/>
            <a:endParaRPr lang="en-US" dirty="0" smtClean="0"/>
          </a:p>
          <a:p>
            <a:pPr lvl="4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921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47800"/>
            <a:ext cx="7207396" cy="4049301"/>
          </a:xfrm>
        </p:spPr>
        <p:txBody>
          <a:bodyPr>
            <a:normAutofit fontScale="92500" lnSpcReduction="10000"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Organize and host topical meetings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Follow the ANS Topical Meeting Manual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NPC expects local section volunteers to be performing all functions related to a meeting</a:t>
            </a:r>
          </a:p>
          <a:p>
            <a:pPr lvl="2"/>
            <a:r>
              <a:rPr lang="en-US" dirty="0"/>
              <a:t>This is how the local section earns their share of the revenue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306071"/>
            <a:ext cx="6812280" cy="93989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does NPC expect from Local Sections – for Topical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00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498080" cy="1143000"/>
          </a:xfrm>
        </p:spPr>
        <p:txBody>
          <a:bodyPr/>
          <a:lstStyle/>
          <a:p>
            <a:r>
              <a:rPr lang="en-US" sz="3300" dirty="0" smtClean="0"/>
              <a:t>Class I Topical Meeting Cycle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Divisions determine which section will host their topical meeting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sually solicit bids for hosting ~2-3 </a:t>
            </a:r>
            <a:r>
              <a:rPr lang="en-US" dirty="0" err="1" smtClean="0"/>
              <a:t>yrs</a:t>
            </a:r>
            <a:r>
              <a:rPr lang="en-US" dirty="0" smtClean="0"/>
              <a:t> before</a:t>
            </a:r>
          </a:p>
          <a:p>
            <a:r>
              <a:rPr lang="en-US" dirty="0" smtClean="0"/>
              <a:t>The meeting organizers must come to Screening Committee to get approvals:</a:t>
            </a:r>
          </a:p>
          <a:p>
            <a:pPr lvl="2"/>
            <a:r>
              <a:rPr lang="en-US" dirty="0"/>
              <a:t>Calendar Placement - ~2 years </a:t>
            </a:r>
            <a:r>
              <a:rPr lang="en-US" dirty="0" smtClean="0"/>
              <a:t>before</a:t>
            </a:r>
            <a:endParaRPr lang="en-US" dirty="0"/>
          </a:p>
          <a:p>
            <a:pPr lvl="2"/>
            <a:r>
              <a:rPr lang="en-US" dirty="0"/>
              <a:t>Preliminary Approval -~12-18 months before</a:t>
            </a:r>
          </a:p>
          <a:p>
            <a:pPr lvl="2"/>
            <a:r>
              <a:rPr lang="en-US" dirty="0"/>
              <a:t>Final Approval - ~</a:t>
            </a:r>
            <a:r>
              <a:rPr lang="en-US" dirty="0" smtClean="0"/>
              <a:t>6 </a:t>
            </a:r>
            <a:r>
              <a:rPr lang="en-US" dirty="0"/>
              <a:t>months before</a:t>
            </a:r>
          </a:p>
          <a:p>
            <a:pPr lvl="2"/>
            <a:r>
              <a:rPr lang="en-US" dirty="0"/>
              <a:t>Meeting Closeout – Financial Report and Closeout Report- ~3 months after meeting or </a:t>
            </a:r>
            <a:r>
              <a:rPr lang="en-US" dirty="0" smtClean="0"/>
              <a:t>publication</a:t>
            </a:r>
          </a:p>
          <a:p>
            <a:r>
              <a:rPr lang="en-US" dirty="0" smtClean="0"/>
              <a:t>New – organizers must provide status reports to NPC quarterly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6410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88019"/>
            <a:ext cx="7498080" cy="11430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Important Budget Items for Topical Meetings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Budget Approval </a:t>
            </a:r>
          </a:p>
          <a:p>
            <a:pPr lvl="1"/>
            <a:r>
              <a:rPr lang="en-US" sz="2000" dirty="0" smtClean="0"/>
              <a:t>Required before signing a hotel contract</a:t>
            </a:r>
          </a:p>
          <a:p>
            <a:pPr lvl="1"/>
            <a:r>
              <a:rPr lang="en-US" sz="2000" dirty="0" smtClean="0"/>
              <a:t>Required for preliminary meeting approval </a:t>
            </a:r>
            <a:endParaRPr lang="en-US" sz="2000" dirty="0"/>
          </a:p>
          <a:p>
            <a:pPr lvl="2"/>
            <a:r>
              <a:rPr lang="en-US" sz="1600" dirty="0" smtClean="0"/>
              <a:t>including signed distribution of revenue form</a:t>
            </a:r>
          </a:p>
          <a:p>
            <a:pPr lvl="1"/>
            <a:r>
              <a:rPr lang="en-US" sz="2000" dirty="0" smtClean="0"/>
              <a:t>Must be a conservative estimate of attendees and donations (not your hopes and dreams)</a:t>
            </a:r>
          </a:p>
          <a:p>
            <a:pPr lvl="1"/>
            <a:r>
              <a:rPr lang="en-US" sz="2000" dirty="0" smtClean="0"/>
              <a:t>Must include copies of all contracts/bids</a:t>
            </a:r>
          </a:p>
          <a:p>
            <a:r>
              <a:rPr lang="en-US" sz="2400" dirty="0" smtClean="0"/>
              <a:t>Once your budget is approved, all variances to it must be approved by NPC</a:t>
            </a:r>
            <a:endParaRPr lang="en-US" sz="2000" dirty="0" smtClean="0"/>
          </a:p>
          <a:p>
            <a:r>
              <a:rPr lang="en-US" sz="2400" dirty="0" smtClean="0"/>
              <a:t>Closeout Report</a:t>
            </a:r>
          </a:p>
          <a:p>
            <a:pPr lvl="1"/>
            <a:r>
              <a:rPr lang="en-US" sz="2000" dirty="0" smtClean="0"/>
              <a:t>Must contain the actuals compared to the budget</a:t>
            </a:r>
          </a:p>
          <a:p>
            <a:pPr lvl="1"/>
            <a:r>
              <a:rPr lang="en-US" sz="2000" dirty="0" smtClean="0"/>
              <a:t>Must describe/explain any differences</a:t>
            </a:r>
          </a:p>
          <a:p>
            <a:endParaRPr lang="en-US" sz="2400" dirty="0" smtClean="0"/>
          </a:p>
          <a:p>
            <a:pPr lvl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623356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Topical Meeting Policies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NPC </a:t>
            </a:r>
            <a:r>
              <a:rPr lang="en-US" dirty="0"/>
              <a:t>expects local section volunteers to be performing all functions related to a </a:t>
            </a:r>
            <a:r>
              <a:rPr lang="en-US" dirty="0" smtClean="0"/>
              <a:t>meeting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his </a:t>
            </a:r>
            <a:r>
              <a:rPr lang="en-US" dirty="0"/>
              <a:t>is how the local section earns their share of the </a:t>
            </a:r>
            <a:r>
              <a:rPr lang="en-US" dirty="0" smtClean="0"/>
              <a:t>revenue</a:t>
            </a:r>
          </a:p>
          <a:p>
            <a:r>
              <a:rPr lang="en-US" dirty="0" smtClean="0"/>
              <a:t>Local sections are still allowed to use contractors for conference services</a:t>
            </a:r>
          </a:p>
          <a:p>
            <a:pPr lvl="1"/>
            <a:r>
              <a:rPr lang="en-US" dirty="0" smtClean="0"/>
              <a:t>If you use ANS, it is supported by the general meeting fund</a:t>
            </a:r>
          </a:p>
          <a:p>
            <a:pPr lvl="1"/>
            <a:r>
              <a:rPr lang="en-US" dirty="0" smtClean="0"/>
              <a:t>If you use non-ANS services, these are supported by the local section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12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7006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Topical Meeting Policies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NPC is considering ways to include incentives for host performance (i.e. adherence to schedule, and rewarding successful meetings)</a:t>
            </a:r>
          </a:p>
          <a:p>
            <a:r>
              <a:rPr lang="en-US" dirty="0" smtClean="0"/>
              <a:t>Initiatives</a:t>
            </a:r>
          </a:p>
          <a:p>
            <a:pPr lvl="1"/>
            <a:r>
              <a:rPr lang="en-US" dirty="0" smtClean="0"/>
              <a:t>NPC is currently working on initiatives to make it easier for topical meetings to be organized, run, hosted, and monitored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999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97363"/>
            <a:ext cx="7498080" cy="11430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Important Contract Items for Topical Meetings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Hotel Contracts</a:t>
            </a:r>
          </a:p>
          <a:p>
            <a:pPr lvl="1"/>
            <a:r>
              <a:rPr lang="en-US" sz="2200" dirty="0" smtClean="0"/>
              <a:t>ANS HQ must sign all hotel contracts</a:t>
            </a:r>
          </a:p>
          <a:p>
            <a:pPr lvl="2"/>
            <a:r>
              <a:rPr lang="en-US" sz="2200" dirty="0" smtClean="0">
                <a:solidFill>
                  <a:srgbClr val="FF0000"/>
                </a:solidFill>
              </a:rPr>
              <a:t>If the local section signs the contract, the local section is financially liable</a:t>
            </a:r>
          </a:p>
          <a:p>
            <a:pPr lvl="1"/>
            <a:r>
              <a:rPr lang="en-US" sz="2200" dirty="0" smtClean="0"/>
              <a:t>This includes large special events contracts, as well</a:t>
            </a:r>
            <a:endParaRPr lang="en-US" sz="22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Contracts for services shall be bid</a:t>
            </a:r>
          </a:p>
          <a:p>
            <a:pPr lvl="1"/>
            <a:r>
              <a:rPr lang="en-US" sz="2400" dirty="0" smtClean="0"/>
              <a:t>You must get a quote from ANS</a:t>
            </a:r>
          </a:p>
          <a:p>
            <a:pPr lvl="1"/>
            <a:r>
              <a:rPr lang="en-US" sz="2400" dirty="0" smtClean="0"/>
              <a:t>All contracts shall be included in budget paperwork</a:t>
            </a:r>
          </a:p>
          <a:p>
            <a:pPr lvl="1"/>
            <a:r>
              <a:rPr lang="en-US" sz="2400" dirty="0" smtClean="0"/>
              <a:t>Must also include justification for selection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126025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109" y="304800"/>
            <a:ext cx="7498080" cy="11430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We are here to help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Our primary goal is to make sure that ANS meetings are </a:t>
            </a:r>
          </a:p>
          <a:p>
            <a:pPr lvl="1"/>
            <a:r>
              <a:rPr lang="en-US" dirty="0" smtClean="0"/>
              <a:t>organized and hosted in a professional </a:t>
            </a:r>
            <a:r>
              <a:rPr lang="en-US" smtClean="0"/>
              <a:t>and consistent manner</a:t>
            </a:r>
            <a:endParaRPr lang="en-US" dirty="0" smtClean="0"/>
          </a:p>
          <a:p>
            <a:pPr lvl="1"/>
            <a:r>
              <a:rPr lang="en-US" dirty="0" smtClean="0"/>
              <a:t>technically stimulating</a:t>
            </a:r>
          </a:p>
          <a:p>
            <a:pPr lvl="1"/>
            <a:r>
              <a:rPr lang="en-US" dirty="0" smtClean="0"/>
              <a:t>financially successful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dirty="0"/>
              <a:t>Don’t be afraid to contact us with questions and </a:t>
            </a:r>
            <a:r>
              <a:rPr lang="en-US" dirty="0" smtClean="0"/>
              <a:t>ISSUES as soon as they arise!</a:t>
            </a:r>
            <a:endParaRPr lang="en-US" dirty="0"/>
          </a:p>
          <a:p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4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431202" cy="4038599"/>
          </a:xfrm>
        </p:spPr>
        <p:txBody>
          <a:bodyPr/>
          <a:lstStyle/>
          <a:p>
            <a:pPr algn="ctr"/>
            <a:r>
              <a:rPr lang="en-US" sz="6000" dirty="0"/>
              <a:t>NPC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(National Program Committee)</a:t>
            </a:r>
            <a:endParaRPr lang="en-US" sz="3600" dirty="0"/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868254" y="3962400"/>
            <a:ext cx="7431203" cy="1752600"/>
          </a:xfrm>
        </p:spPr>
        <p:txBody>
          <a:bodyPr>
            <a:noAutofit/>
          </a:bodyPr>
          <a:lstStyle/>
          <a:p>
            <a:r>
              <a:rPr lang="en-US" sz="2000" dirty="0" smtClean="0"/>
              <a:t>Sunday June </a:t>
            </a:r>
            <a:r>
              <a:rPr lang="en-US" sz="2000" dirty="0"/>
              <a:t>7</a:t>
            </a:r>
            <a:r>
              <a:rPr lang="en-US" sz="2000" dirty="0" smtClean="0"/>
              <a:t>, 2015</a:t>
            </a:r>
          </a:p>
          <a:p>
            <a:r>
              <a:rPr lang="en-US" sz="2000" dirty="0" smtClean="0"/>
              <a:t>San Antonio, TX</a:t>
            </a:r>
          </a:p>
          <a:p>
            <a:r>
              <a:rPr lang="en-US" sz="2000" dirty="0" smtClean="0"/>
              <a:t>Local Sections Committee Meeting</a:t>
            </a:r>
          </a:p>
          <a:p>
            <a:endParaRPr lang="en-US" sz="2000" dirty="0" smtClean="0"/>
          </a:p>
          <a:p>
            <a:pPr algn="r"/>
            <a:r>
              <a:rPr lang="en-US" sz="2000" dirty="0" smtClean="0"/>
              <a:t>Ray Klann, NPC Chair</a:t>
            </a:r>
          </a:p>
          <a:p>
            <a:pPr algn="r"/>
            <a:r>
              <a:rPr lang="en-US" sz="2000" dirty="0" smtClean="0"/>
              <a:t>Kurshad Muftuoglu, Vice-Chair</a:t>
            </a:r>
          </a:p>
          <a:p>
            <a:pPr algn="r"/>
            <a:r>
              <a:rPr lang="en-US" sz="2000" dirty="0" smtClean="0"/>
              <a:t>Linda Hansen, NPC Vice-Chair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61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685800"/>
            <a:ext cx="7640980" cy="5312111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3600" dirty="0" smtClean="0"/>
              <a:t>Contact Information</a:t>
            </a:r>
            <a:endParaRPr lang="en-US" sz="36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dirty="0" smtClean="0"/>
              <a:t>Ray </a:t>
            </a:r>
            <a:r>
              <a:rPr lang="en-US" dirty="0" err="1" smtClean="0"/>
              <a:t>Klann</a:t>
            </a:r>
            <a:r>
              <a:rPr lang="en-US" dirty="0" smtClean="0"/>
              <a:t>, NPC Chair</a:t>
            </a:r>
          </a:p>
          <a:p>
            <a:pPr lvl="2"/>
            <a:r>
              <a:rPr lang="en-US" dirty="0" smtClean="0">
                <a:hlinkClick r:id="rId2"/>
              </a:rPr>
              <a:t>Ray.Klann@pnnl.gov</a:t>
            </a:r>
            <a:endParaRPr lang="en-US" dirty="0" smtClean="0"/>
          </a:p>
          <a:p>
            <a:pPr lvl="2"/>
            <a:r>
              <a:rPr lang="en-US" dirty="0" smtClean="0"/>
              <a:t>509-375-2134</a:t>
            </a:r>
          </a:p>
          <a:p>
            <a:pPr lvl="2"/>
            <a:r>
              <a:rPr lang="en-US" dirty="0" smtClean="0"/>
              <a:t>630-863-6988</a:t>
            </a:r>
          </a:p>
          <a:p>
            <a:pPr marL="658368" lvl="2" indent="0">
              <a:buFont typeface="Arial"/>
              <a:buNone/>
            </a:pPr>
            <a:endParaRPr lang="en-US" dirty="0" smtClean="0"/>
          </a:p>
          <a:p>
            <a:pPr lvl="1"/>
            <a:r>
              <a:rPr lang="en-US" dirty="0" err="1" smtClean="0"/>
              <a:t>Kurshad</a:t>
            </a:r>
            <a:r>
              <a:rPr lang="en-US" dirty="0" smtClean="0"/>
              <a:t> </a:t>
            </a:r>
            <a:r>
              <a:rPr lang="en-US" dirty="0" err="1" smtClean="0"/>
              <a:t>Muftuoglu</a:t>
            </a:r>
            <a:r>
              <a:rPr lang="en-US" dirty="0" smtClean="0"/>
              <a:t>, NPC Vice-Chair</a:t>
            </a:r>
          </a:p>
          <a:p>
            <a:pPr lvl="2"/>
            <a:r>
              <a:rPr lang="en-US" dirty="0" smtClean="0">
                <a:hlinkClick r:id="rId3"/>
              </a:rPr>
              <a:t>Kurshad.muftuoglu@ge.com</a:t>
            </a:r>
            <a:endParaRPr lang="en-US" dirty="0" smtClean="0"/>
          </a:p>
          <a:p>
            <a:pPr marL="658368" lvl="2" indent="0">
              <a:buFont typeface="Arial"/>
              <a:buNone/>
            </a:pPr>
            <a:endParaRPr lang="en-US" dirty="0" smtClean="0"/>
          </a:p>
          <a:p>
            <a:pPr lvl="1"/>
            <a:r>
              <a:rPr lang="en-US" dirty="0" smtClean="0"/>
              <a:t>Linda Hansen, NPC Vice-Chair</a:t>
            </a:r>
          </a:p>
          <a:p>
            <a:pPr lvl="2"/>
            <a:r>
              <a:rPr lang="en-US" dirty="0" smtClean="0">
                <a:hlinkClick r:id="rId4"/>
              </a:rPr>
              <a:t>hansen@anl.gov</a:t>
            </a:r>
            <a:endParaRPr lang="en-US" dirty="0" smtClean="0"/>
          </a:p>
          <a:p>
            <a:pPr lvl="2"/>
            <a:r>
              <a:rPr lang="en-US" dirty="0" smtClean="0"/>
              <a:t>630-863-5895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Paula </a:t>
            </a:r>
            <a:r>
              <a:rPr lang="en-US" dirty="0" err="1" smtClean="0"/>
              <a:t>Cappelletti</a:t>
            </a:r>
            <a:r>
              <a:rPr lang="en-US" dirty="0" smtClean="0"/>
              <a:t>,  ANS Director of Meetings</a:t>
            </a:r>
          </a:p>
          <a:p>
            <a:pPr lvl="2"/>
            <a:r>
              <a:rPr lang="en-US" dirty="0" smtClean="0">
                <a:hlinkClick r:id="rId5"/>
              </a:rPr>
              <a:t>pcappelletti@ans.org</a:t>
            </a:r>
            <a:endParaRPr lang="en-US" dirty="0" smtClean="0"/>
          </a:p>
          <a:p>
            <a:pPr lvl="2"/>
            <a:r>
              <a:rPr lang="en-US" dirty="0" smtClean="0"/>
              <a:t>708-579-8214</a:t>
            </a:r>
          </a:p>
          <a:p>
            <a:pPr lvl="2"/>
            <a:endParaRPr lang="en-US" dirty="0" smtClean="0"/>
          </a:p>
          <a:p>
            <a:pPr lvl="3">
              <a:buFont typeface="Arial"/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76526" y="620990"/>
            <a:ext cx="749808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NPC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Program Committee</a:t>
            </a:r>
          </a:p>
          <a:p>
            <a:pPr lvl="1"/>
            <a:r>
              <a:rPr lang="en-US" dirty="0" smtClean="0"/>
              <a:t>Responsible for assuring that technical meetings sponsored (and co-sponsored) by ANS meet the Society's standards for technical and scientific contributions</a:t>
            </a:r>
          </a:p>
          <a:p>
            <a:pPr lvl="4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4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76300" y="1763713"/>
            <a:ext cx="7424738" cy="4408487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In executing our responsibility,  the NPC considers:</a:t>
            </a:r>
          </a:p>
          <a:p>
            <a:pPr lvl="2"/>
            <a:r>
              <a:rPr lang="en-US" dirty="0" smtClean="0"/>
              <a:t>appropriateness of the proposed subject, </a:t>
            </a:r>
          </a:p>
          <a:p>
            <a:pPr lvl="2"/>
            <a:r>
              <a:rPr lang="en-US" dirty="0" smtClean="0"/>
              <a:t>scheduling, </a:t>
            </a:r>
          </a:p>
          <a:p>
            <a:pPr lvl="2"/>
            <a:r>
              <a:rPr lang="en-US" dirty="0" smtClean="0"/>
              <a:t>publication plans,</a:t>
            </a:r>
          </a:p>
          <a:p>
            <a:pPr lvl="2"/>
            <a:r>
              <a:rPr lang="en-US" dirty="0" smtClean="0"/>
              <a:t>financial viability,</a:t>
            </a:r>
          </a:p>
          <a:p>
            <a:pPr lvl="2"/>
            <a:r>
              <a:rPr lang="en-US" dirty="0" smtClean="0"/>
              <a:t>appropriateness of location,</a:t>
            </a:r>
          </a:p>
          <a:p>
            <a:pPr lvl="2"/>
            <a:r>
              <a:rPr lang="en-US" dirty="0" smtClean="0"/>
              <a:t>ability of the organizing group to fulfill its commitments.</a:t>
            </a:r>
          </a:p>
          <a:p>
            <a:pPr lvl="4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76526" y="620990"/>
            <a:ext cx="749808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NPC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77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smtClean="0"/>
              <a:t>National Program Committee</a:t>
            </a:r>
          </a:p>
          <a:p>
            <a:pPr lvl="2"/>
            <a:r>
              <a:rPr lang="en-US" dirty="0" smtClean="0"/>
              <a:t>Comprised of standing members and division reps</a:t>
            </a:r>
          </a:p>
          <a:p>
            <a:pPr lvl="2"/>
            <a:r>
              <a:rPr lang="en-US" dirty="0" smtClean="0"/>
              <a:t>Responsible for technical program of National meetings</a:t>
            </a:r>
          </a:p>
          <a:p>
            <a:pPr lvl="1"/>
            <a:r>
              <a:rPr lang="en-US" dirty="0" smtClean="0"/>
              <a:t>Screening Committee</a:t>
            </a:r>
          </a:p>
          <a:p>
            <a:pPr lvl="2"/>
            <a:r>
              <a:rPr lang="en-US" dirty="0" smtClean="0"/>
              <a:t>Comprised of standing members only</a:t>
            </a:r>
          </a:p>
          <a:p>
            <a:pPr lvl="2"/>
            <a:r>
              <a:rPr lang="en-US" dirty="0" smtClean="0"/>
              <a:t>Responsible for all aspects of topical meetings</a:t>
            </a:r>
          </a:p>
          <a:p>
            <a:pPr lvl="1"/>
            <a:r>
              <a:rPr lang="en-US" dirty="0" smtClean="0"/>
              <a:t>National Meetings Committee</a:t>
            </a:r>
          </a:p>
          <a:p>
            <a:pPr lvl="2"/>
            <a:r>
              <a:rPr lang="en-US" dirty="0" smtClean="0"/>
              <a:t>Comprised of standing members only</a:t>
            </a:r>
          </a:p>
          <a:p>
            <a:pPr lvl="2"/>
            <a:r>
              <a:rPr lang="en-US" dirty="0" smtClean="0"/>
              <a:t>Provides recommendations and oversight of National Meetings</a:t>
            </a:r>
          </a:p>
          <a:p>
            <a:pPr lvl="4"/>
            <a:endParaRPr lang="en-US" dirty="0" smtClean="0"/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76526" y="620990"/>
            <a:ext cx="749808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NPC Committees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862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National Meetings</a:t>
            </a:r>
          </a:p>
          <a:p>
            <a:r>
              <a:rPr lang="en-US" dirty="0" smtClean="0"/>
              <a:t>Topical Meetings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Class I – Stand-alone ANS Topical meeting</a:t>
            </a:r>
          </a:p>
          <a:p>
            <a:pPr lvl="1"/>
            <a:r>
              <a:rPr lang="en-US" dirty="0" smtClean="0"/>
              <a:t>Class II – Meeting outside the U.S. run by another organization with strong ANS technical participation (usually rotates to ANS on a recurring basis)</a:t>
            </a:r>
          </a:p>
          <a:p>
            <a:pPr lvl="1"/>
            <a:r>
              <a:rPr lang="en-US" dirty="0" smtClean="0"/>
              <a:t>Class III – Embedded topical meeting at an ANS National Meeting</a:t>
            </a:r>
          </a:p>
          <a:p>
            <a:pPr lvl="1"/>
            <a:r>
              <a:rPr lang="en-US" dirty="0" smtClean="0"/>
              <a:t>Class IV – Meeting run by another organization with ANS co-sponsorship</a:t>
            </a:r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76526" y="620990"/>
            <a:ext cx="749808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 smtClean="0"/>
              <a:t>ANS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31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33400" y="381000"/>
            <a:ext cx="6812280" cy="944562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So Where Can Local Sections Get Involved?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425110" cy="4362173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National Meetings</a:t>
            </a:r>
          </a:p>
          <a:p>
            <a:endParaRPr lang="en-US" dirty="0" smtClean="0"/>
          </a:p>
          <a:p>
            <a:r>
              <a:rPr lang="en-US" dirty="0" smtClean="0"/>
              <a:t>Class I – Stand-Alone Topical Meetings</a:t>
            </a:r>
          </a:p>
          <a:p>
            <a:endParaRPr lang="en-US" dirty="0"/>
          </a:p>
          <a:p>
            <a:pPr marL="82296" indent="0">
              <a:buNone/>
            </a:pPr>
            <a:r>
              <a:rPr lang="en-US" dirty="0" smtClean="0"/>
              <a:t>Why get involved?</a:t>
            </a:r>
          </a:p>
          <a:p>
            <a:r>
              <a:rPr lang="en-US" dirty="0" smtClean="0"/>
              <a:t>To support the Society!!!</a:t>
            </a:r>
          </a:p>
          <a:p>
            <a:r>
              <a:rPr lang="en-US" dirty="0" smtClean="0"/>
              <a:t>To earn revenue for the local section!!!</a:t>
            </a:r>
          </a:p>
          <a:p>
            <a:pPr lvl="3">
              <a:buNone/>
            </a:pPr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09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04800" y="274638"/>
            <a:ext cx="7498080" cy="11430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Revenue Sharing with Local Sections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537" y="1413929"/>
            <a:ext cx="7090263" cy="41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95400" y="5582481"/>
            <a:ext cx="669448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NOTE: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The local section is not authorized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to distribute or use the funds until the closeout report has been approved by NPC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026840"/>
      </p:ext>
    </p:extLst>
  </p:cSld>
  <p:clrMapOvr>
    <a:masterClrMapping/>
  </p:clrMapOvr>
</p:sld>
</file>

<file path=ppt/theme/theme1.xml><?xml version="1.0" encoding="utf-8"?>
<a:theme xmlns:a="http://schemas.openxmlformats.org/drawingml/2006/main" name="ANS 2014 template">
  <a:themeElements>
    <a:clrScheme name="ANS">
      <a:dk1>
        <a:sysClr val="windowText" lastClr="000000"/>
      </a:dk1>
      <a:lt1>
        <a:sysClr val="window" lastClr="FFFFFF"/>
      </a:lt1>
      <a:dk2>
        <a:srgbClr val="142B62"/>
      </a:dk2>
      <a:lt2>
        <a:srgbClr val="999999"/>
      </a:lt2>
      <a:accent1>
        <a:srgbClr val="4F81BD"/>
      </a:accent1>
      <a:accent2>
        <a:srgbClr val="C0504D"/>
      </a:accent2>
      <a:accent3>
        <a:srgbClr val="7D9646"/>
      </a:accent3>
      <a:accent4>
        <a:srgbClr val="8064A2"/>
      </a:accent4>
      <a:accent5>
        <a:srgbClr val="4BACC6"/>
      </a:accent5>
      <a:accent6>
        <a:srgbClr val="E1AC3F"/>
      </a:accent6>
      <a:hlink>
        <a:srgbClr val="0000C9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ANS">
      <a:dk1>
        <a:sysClr val="windowText" lastClr="000000"/>
      </a:dk1>
      <a:lt1>
        <a:sysClr val="window" lastClr="FFFFFF"/>
      </a:lt1>
      <a:dk2>
        <a:srgbClr val="142B62"/>
      </a:dk2>
      <a:lt2>
        <a:srgbClr val="999999"/>
      </a:lt2>
      <a:accent1>
        <a:srgbClr val="4F81BD"/>
      </a:accent1>
      <a:accent2>
        <a:srgbClr val="C0504D"/>
      </a:accent2>
      <a:accent3>
        <a:srgbClr val="7D9646"/>
      </a:accent3>
      <a:accent4>
        <a:srgbClr val="8064A2"/>
      </a:accent4>
      <a:accent5>
        <a:srgbClr val="4BACC6"/>
      </a:accent5>
      <a:accent6>
        <a:srgbClr val="E1AC3F"/>
      </a:accent6>
      <a:hlink>
        <a:srgbClr val="0000C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ANS 2014 template</Template>
  <TotalTime>126</TotalTime>
  <Words>783</Words>
  <Application>Microsoft Office PowerPoint</Application>
  <PresentationFormat>On-screen Show (4:3)</PresentationFormat>
  <Paragraphs>138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ANS 2014 template</vt:lpstr>
      <vt:lpstr>Custom Design</vt:lpstr>
      <vt:lpstr>PowerPoint Presentation</vt:lpstr>
      <vt:lpstr>NPC (National Program Committee)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Class I Topical Meeting Cycle</vt:lpstr>
      <vt:lpstr>Important Budget Items for Topical Meetings</vt:lpstr>
      <vt:lpstr>Topical Meeting Policies</vt:lpstr>
      <vt:lpstr>Topical Meeting Policies</vt:lpstr>
      <vt:lpstr>Important Contract Items for Topical Meetings</vt:lpstr>
      <vt:lpstr>We are here to help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Tari Marshall</dc:creator>
  <cp:lastModifiedBy>Natalie Jones</cp:lastModifiedBy>
  <cp:revision>7</cp:revision>
  <dcterms:created xsi:type="dcterms:W3CDTF">2015-04-24T16:56:27Z</dcterms:created>
  <dcterms:modified xsi:type="dcterms:W3CDTF">2015-07-21T16:53:25Z</dcterms:modified>
</cp:coreProperties>
</file>